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31"/>
  </p:notesMasterIdLst>
  <p:sldIdLst>
    <p:sldId id="386" r:id="rId2"/>
    <p:sldId id="389" r:id="rId3"/>
    <p:sldId id="274" r:id="rId4"/>
    <p:sldId id="322" r:id="rId5"/>
    <p:sldId id="323" r:id="rId6"/>
    <p:sldId id="282" r:id="rId7"/>
    <p:sldId id="296" r:id="rId8"/>
    <p:sldId id="298" r:id="rId9"/>
    <p:sldId id="299" r:id="rId10"/>
    <p:sldId id="306" r:id="rId11"/>
    <p:sldId id="316" r:id="rId12"/>
    <p:sldId id="301" r:id="rId13"/>
    <p:sldId id="317" r:id="rId14"/>
    <p:sldId id="318" r:id="rId15"/>
    <p:sldId id="319" r:id="rId16"/>
    <p:sldId id="320" r:id="rId17"/>
    <p:sldId id="321" r:id="rId18"/>
    <p:sldId id="371" r:id="rId19"/>
    <p:sldId id="372" r:id="rId20"/>
    <p:sldId id="373" r:id="rId21"/>
    <p:sldId id="374" r:id="rId22"/>
    <p:sldId id="375" r:id="rId23"/>
    <p:sldId id="376" r:id="rId24"/>
    <p:sldId id="377" r:id="rId25"/>
    <p:sldId id="370" r:id="rId26"/>
    <p:sldId id="311" r:id="rId27"/>
    <p:sldId id="324" r:id="rId28"/>
    <p:sldId id="363" r:id="rId29"/>
    <p:sldId id="270" r:id="rId30"/>
  </p:sldIdLst>
  <p:sldSz cx="12192000" cy="6858000"/>
  <p:notesSz cx="6858000" cy="9144000"/>
  <p:embeddedFontLst>
    <p:embeddedFont>
      <p:font typeface="Andika" panose="02000000000000000000" pitchFamily="2" charset="0"/>
      <p:regular r:id="rId32"/>
      <p:bold r:id="rId33"/>
      <p:italic r:id="rId34"/>
      <p:boldItalic r:id="rId3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2FED365-964F-4A24-933C-3353A43B07A2}" v="2" dt="2025-12-08T16:36:07.95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68" d="100"/>
          <a:sy n="68" d="100"/>
        </p:scale>
        <p:origin x="88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font" Target="fonts/font3.fntdata"/><Relationship Id="rId42" Type="http://schemas.microsoft.com/office/2018/10/relationships/authors" Target="author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1.fntdata"/><Relationship Id="rId37" Type="http://schemas.openxmlformats.org/officeDocument/2006/relationships/viewProps" Target="viewProps.xml"/><Relationship Id="rId40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4.fntdata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2.fntdata"/><Relationship Id="rId38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addSld delSld modSld">
      <pc:chgData name="Glen Jones" userId="e846aaca-4b24-4b13-b0d0-f2308e16b284" providerId="ADAL" clId="{ED47ACC3-9597-4D89-A1DC-43CF280EF274}" dt="2025-12-08T16:36:09.172" v="2" actId="47"/>
      <pc:docMkLst>
        <pc:docMk/>
      </pc:docMkLst>
      <pc:sldChg chg="addSp modSp modAnim">
        <pc:chgData name="Glen Jones" userId="e846aaca-4b24-4b13-b0d0-f2308e16b284" providerId="ADAL" clId="{ED47ACC3-9597-4D89-A1DC-43CF280EF274}" dt="2025-12-08T16:35:57.213" v="0"/>
        <pc:sldMkLst>
          <pc:docMk/>
          <pc:sldMk cId="0" sldId="270"/>
        </pc:sldMkLst>
        <pc:spChg chg="add mod">
          <ac:chgData name="Glen Jones" userId="e846aaca-4b24-4b13-b0d0-f2308e16b284" providerId="ADAL" clId="{ED47ACC3-9597-4D89-A1DC-43CF280EF274}" dt="2025-12-08T16:35:57.213" v="0"/>
          <ac:spMkLst>
            <pc:docMk/>
            <pc:sldMk cId="0" sldId="270"/>
            <ac:spMk id="2" creationId="{A7695AE2-E793-DB9B-CEB0-E4F1256ABBF3}"/>
          </ac:spMkLst>
        </pc:spChg>
      </pc:sldChg>
      <pc:sldChg chg="del">
        <pc:chgData name="Glen Jones" userId="e846aaca-4b24-4b13-b0d0-f2308e16b284" providerId="ADAL" clId="{ED47ACC3-9597-4D89-A1DC-43CF280EF274}" dt="2025-12-08T16:36:09.172" v="2" actId="47"/>
        <pc:sldMkLst>
          <pc:docMk/>
          <pc:sldMk cId="2355754654" sldId="359"/>
        </pc:sldMkLst>
      </pc:sldChg>
      <pc:sldChg chg="add">
        <pc:chgData name="Glen Jones" userId="e846aaca-4b24-4b13-b0d0-f2308e16b284" providerId="ADAL" clId="{ED47ACC3-9597-4D89-A1DC-43CF280EF274}" dt="2025-12-08T16:36:07.957" v="1"/>
        <pc:sldMkLst>
          <pc:docMk/>
          <pc:sldMk cId="461087981" sldId="386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08/12/2025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38116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3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sp>
        <p:nvSpPr>
          <p:cNvPr id="7" name="Rectangle: Rounded Corners 6">
            <a:hlinkClick r:id="rId5"/>
            <a:extLst>
              <a:ext uri="{FF2B5EF4-FFF2-40B4-BE49-F238E27FC236}">
                <a16:creationId xmlns:a16="http://schemas.microsoft.com/office/drawing/2014/main" id="{836937A0-798B-24FA-3440-AD2848453FBE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1087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Shape, background pattern&#10;&#10;Description automatically generated">
            <a:extLst>
              <a:ext uri="{FF2B5EF4-FFF2-40B4-BE49-F238E27FC236}">
                <a16:creationId xmlns:a16="http://schemas.microsoft.com/office/drawing/2014/main" id="{34E7E86F-216D-612C-DCC3-8D54F60CFE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899139" y="2767278"/>
            <a:ext cx="60643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</a:rPr>
              <a:t>5. May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150" y="182164"/>
            <a:ext cx="5337962" cy="420868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C85DBC9-1A69-E38E-804C-CE3FE16ACC6E}"/>
              </a:ext>
            </a:extLst>
          </p:cNvPr>
          <p:cNvSpPr txBox="1"/>
          <p:nvPr/>
        </p:nvSpPr>
        <p:spPr>
          <a:xfrm>
            <a:off x="5938853" y="3917616"/>
            <a:ext cx="2512380" cy="36933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The digraph </a:t>
            </a:r>
            <a:r>
              <a:rPr lang="en-GB" u="sng" dirty="0">
                <a:solidFill>
                  <a:schemeClr val="bg1"/>
                </a:solidFill>
              </a:rPr>
              <a:t>ay</a:t>
            </a:r>
            <a:r>
              <a:rPr lang="en-GB" dirty="0">
                <a:solidFill>
                  <a:schemeClr val="bg1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4841535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iagram, background pattern&#10;&#10;Description automatically generated">
            <a:extLst>
              <a:ext uri="{FF2B5EF4-FFF2-40B4-BE49-F238E27FC236}">
                <a16:creationId xmlns:a16="http://schemas.microsoft.com/office/drawing/2014/main" id="{B0019906-DFDF-328E-7F9E-44DAD31A97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6351814" y="2536582"/>
            <a:ext cx="471133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6. June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59785" y="1097280"/>
            <a:ext cx="4342450" cy="405144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58DEC59-3E24-513D-AA36-F916877F5062}"/>
              </a:ext>
            </a:extLst>
          </p:cNvPr>
          <p:cNvSpPr txBox="1"/>
          <p:nvPr/>
        </p:nvSpPr>
        <p:spPr>
          <a:xfrm>
            <a:off x="6383045" y="3675355"/>
            <a:ext cx="25123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The split digraph.</a:t>
            </a:r>
          </a:p>
        </p:txBody>
      </p:sp>
    </p:spTree>
    <p:extLst>
      <p:ext uri="{BB962C8B-B14F-4D97-AF65-F5344CB8AC3E}">
        <p14:creationId xmlns:p14="http://schemas.microsoft.com/office/powerpoint/2010/main" val="382746816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 pattern&#10;&#10;Description automatically generated">
            <a:extLst>
              <a:ext uri="{FF2B5EF4-FFF2-40B4-BE49-F238E27FC236}">
                <a16:creationId xmlns:a16="http://schemas.microsoft.com/office/drawing/2014/main" id="{EC63706F-D409-5A79-5464-1F33B84D124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925772" y="2669624"/>
            <a:ext cx="60643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</a:rPr>
              <a:t>7. July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7B9683FB-804B-A820-7E86-827D5F26322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266" y="1063767"/>
            <a:ext cx="4342450" cy="405144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2B98EA3E-76F4-D500-7C14-53D92FB80C8E}"/>
              </a:ext>
            </a:extLst>
          </p:cNvPr>
          <p:cNvSpPr txBox="1"/>
          <p:nvPr/>
        </p:nvSpPr>
        <p:spPr>
          <a:xfrm>
            <a:off x="5938739" y="3844030"/>
            <a:ext cx="2512380" cy="36933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/igh/ sound spelt </a:t>
            </a:r>
            <a:r>
              <a:rPr lang="en-GB" u="sng" dirty="0">
                <a:solidFill>
                  <a:schemeClr val="bg1"/>
                </a:solidFill>
              </a:rPr>
              <a:t>y</a:t>
            </a:r>
            <a:r>
              <a:rPr lang="en-GB" dirty="0">
                <a:solidFill>
                  <a:schemeClr val="bg1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75309178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iagram&#10;&#10;Description automatically generated">
            <a:extLst>
              <a:ext uri="{FF2B5EF4-FFF2-40B4-BE49-F238E27FC236}">
                <a16:creationId xmlns:a16="http://schemas.microsoft.com/office/drawing/2014/main" id="{791B8B7D-F712-DBB9-C8E8-D4ACB4536C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6096000" y="2558407"/>
            <a:ext cx="471133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8. August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59785" y="1097280"/>
            <a:ext cx="4342450" cy="405144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F7CB711-0527-A011-9954-E1F69A991BD6}"/>
              </a:ext>
            </a:extLst>
          </p:cNvPr>
          <p:cNvSpPr txBox="1"/>
          <p:nvPr/>
        </p:nvSpPr>
        <p:spPr>
          <a:xfrm>
            <a:off x="6195103" y="3697180"/>
            <a:ext cx="2512380" cy="36933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The digraph </a:t>
            </a:r>
            <a:r>
              <a:rPr lang="en-GB" u="sng" dirty="0">
                <a:solidFill>
                  <a:schemeClr val="bg1"/>
                </a:solidFill>
              </a:rPr>
              <a:t>au</a:t>
            </a:r>
            <a:r>
              <a:rPr lang="en-GB" dirty="0">
                <a:solidFill>
                  <a:schemeClr val="bg1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98043316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&#10;&#10;Description automatically generated with medium confidence">
            <a:extLst>
              <a:ext uri="{FF2B5EF4-FFF2-40B4-BE49-F238E27FC236}">
                <a16:creationId xmlns:a16="http://schemas.microsoft.com/office/drawing/2014/main" id="{B0967F91-E46C-60D7-B5DB-760269FF4C5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666478" y="2767278"/>
            <a:ext cx="673815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</a:rPr>
              <a:t>9. September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150" y="182164"/>
            <a:ext cx="5337962" cy="420868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A98A47F-4B32-8743-4CA6-AD850C091EF7}"/>
              </a:ext>
            </a:extLst>
          </p:cNvPr>
          <p:cNvSpPr txBox="1"/>
          <p:nvPr/>
        </p:nvSpPr>
        <p:spPr>
          <a:xfrm>
            <a:off x="5938853" y="3917616"/>
            <a:ext cx="2512380" cy="36933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The digraph </a:t>
            </a:r>
            <a:r>
              <a:rPr lang="en-GB" u="sng" dirty="0">
                <a:solidFill>
                  <a:schemeClr val="bg1"/>
                </a:solidFill>
              </a:rPr>
              <a:t>er</a:t>
            </a:r>
            <a:r>
              <a:rPr lang="en-GB" dirty="0">
                <a:solidFill>
                  <a:schemeClr val="bg1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44179462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hape, background pattern&#10;&#10;Description automatically generated">
            <a:extLst>
              <a:ext uri="{FF2B5EF4-FFF2-40B4-BE49-F238E27FC236}">
                <a16:creationId xmlns:a16="http://schemas.microsoft.com/office/drawing/2014/main" id="{616A450D-F0C7-8FCE-D127-641CB62F7D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899139" y="2767278"/>
            <a:ext cx="60643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</a:rPr>
              <a:t>10. October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7B9683FB-804B-A820-7E86-827D5F26322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266" y="1063767"/>
            <a:ext cx="4342450" cy="405144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A20B69A-E69A-861F-C3EC-AF40E324013A}"/>
              </a:ext>
            </a:extLst>
          </p:cNvPr>
          <p:cNvSpPr txBox="1"/>
          <p:nvPr/>
        </p:nvSpPr>
        <p:spPr>
          <a:xfrm>
            <a:off x="5938853" y="3917616"/>
            <a:ext cx="2512380" cy="36933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The digraph </a:t>
            </a:r>
            <a:r>
              <a:rPr lang="en-GB" u="sng" dirty="0">
                <a:solidFill>
                  <a:schemeClr val="bg1"/>
                </a:solidFill>
              </a:rPr>
              <a:t>er</a:t>
            </a:r>
            <a:r>
              <a:rPr lang="en-GB" dirty="0">
                <a:solidFill>
                  <a:schemeClr val="bg1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37488059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iagram&#10;&#10;Description automatically generated">
            <a:extLst>
              <a:ext uri="{FF2B5EF4-FFF2-40B4-BE49-F238E27FC236}">
                <a16:creationId xmlns:a16="http://schemas.microsoft.com/office/drawing/2014/main" id="{0D60E998-AEF0-DAA5-6564-44E7E53E20E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899139" y="2767278"/>
            <a:ext cx="710029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</a:rPr>
              <a:t>11. November</a:t>
            </a:r>
          </a:p>
        </p:txBody>
      </p:sp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1FE60814-0FD9-5D76-454D-6D28F2B841A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8870" y="1157978"/>
            <a:ext cx="3525247" cy="454203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999386C-3D23-AAA7-0BAF-A3003B08C878}"/>
              </a:ext>
            </a:extLst>
          </p:cNvPr>
          <p:cNvSpPr txBox="1"/>
          <p:nvPr/>
        </p:nvSpPr>
        <p:spPr>
          <a:xfrm>
            <a:off x="5938853" y="3917616"/>
            <a:ext cx="2850040" cy="36933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The digraph </a:t>
            </a:r>
            <a:r>
              <a:rPr lang="en-GB" u="sng" dirty="0">
                <a:solidFill>
                  <a:schemeClr val="bg1"/>
                </a:solidFill>
              </a:rPr>
              <a:t>er</a:t>
            </a:r>
            <a:r>
              <a:rPr lang="en-GB" dirty="0">
                <a:solidFill>
                  <a:schemeClr val="bg1"/>
                </a:solidFill>
              </a:rPr>
              <a:t> again!</a:t>
            </a:r>
          </a:p>
        </p:txBody>
      </p:sp>
    </p:spTree>
    <p:extLst>
      <p:ext uri="{BB962C8B-B14F-4D97-AF65-F5344CB8AC3E}">
        <p14:creationId xmlns:p14="http://schemas.microsoft.com/office/powerpoint/2010/main" val="401682622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iagram&#10;&#10;Description automatically generated">
            <a:extLst>
              <a:ext uri="{FF2B5EF4-FFF2-40B4-BE49-F238E27FC236}">
                <a16:creationId xmlns:a16="http://schemas.microsoft.com/office/drawing/2014/main" id="{8CB12576-6AFC-F574-1C7D-B3900AFE77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899138" y="2767278"/>
            <a:ext cx="696712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</a:rPr>
              <a:t>12. December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7B9683FB-804B-A820-7E86-827D5F26322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266" y="1063767"/>
            <a:ext cx="4342450" cy="405144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C16B5B3-F152-4DB6-6DB9-F958A9FBE922}"/>
              </a:ext>
            </a:extLst>
          </p:cNvPr>
          <p:cNvSpPr txBox="1"/>
          <p:nvPr/>
        </p:nvSpPr>
        <p:spPr>
          <a:xfrm>
            <a:off x="5938853" y="3917616"/>
            <a:ext cx="2850040" cy="36933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The digraph </a:t>
            </a:r>
            <a:r>
              <a:rPr lang="en-GB" u="sng" dirty="0">
                <a:solidFill>
                  <a:schemeClr val="bg1"/>
                </a:solidFill>
              </a:rPr>
              <a:t>er</a:t>
            </a:r>
            <a:r>
              <a:rPr lang="en-GB" dirty="0">
                <a:solidFill>
                  <a:schemeClr val="bg1"/>
                </a:solidFill>
              </a:rPr>
              <a:t> again!</a:t>
            </a:r>
          </a:p>
        </p:txBody>
      </p:sp>
    </p:spTree>
    <p:extLst>
      <p:ext uri="{BB962C8B-B14F-4D97-AF65-F5344CB8AC3E}">
        <p14:creationId xmlns:p14="http://schemas.microsoft.com/office/powerpoint/2010/main" val="155772031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DDEC88FD-9D71-8EEF-3D4E-02B2A0573F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60252" y="330348"/>
            <a:ext cx="7010400" cy="90603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Month Name Mystery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0800837F-15A0-A485-1C57-276C1A9FB6FD}"/>
              </a:ext>
            </a:extLst>
          </p:cNvPr>
          <p:cNvSpPr txBox="1">
            <a:spLocks/>
          </p:cNvSpPr>
          <p:nvPr/>
        </p:nvSpPr>
        <p:spPr>
          <a:xfrm>
            <a:off x="6530410" y="1566050"/>
            <a:ext cx="4299883" cy="265636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4400" dirty="0">
                <a:solidFill>
                  <a:schemeClr val="bg1"/>
                </a:solidFill>
              </a:rPr>
              <a:t>Can you fill in the Roman numerals?</a:t>
            </a:r>
            <a:endParaRPr lang="en-GB" sz="4400" b="1" u="sng" dirty="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62354D4C-2DB2-06F6-092E-7240476D046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2840118"/>
              </p:ext>
            </p:extLst>
          </p:nvPr>
        </p:nvGraphicFramePr>
        <p:xfrm>
          <a:off x="1164536" y="1566050"/>
          <a:ext cx="5022637" cy="480150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38037">
                  <a:extLst>
                    <a:ext uri="{9D8B030D-6E8A-4147-A177-3AD203B41FA5}">
                      <a16:colId xmlns:a16="http://schemas.microsoft.com/office/drawing/2014/main" val="4006059755"/>
                    </a:ext>
                  </a:extLst>
                </a:gridCol>
                <a:gridCol w="1447800">
                  <a:extLst>
                    <a:ext uri="{9D8B030D-6E8A-4147-A177-3AD203B41FA5}">
                      <a16:colId xmlns:a16="http://schemas.microsoft.com/office/drawing/2014/main" val="2476765884"/>
                    </a:ext>
                  </a:extLst>
                </a:gridCol>
                <a:gridCol w="2336800">
                  <a:extLst>
                    <a:ext uri="{9D8B030D-6E8A-4147-A177-3AD203B41FA5}">
                      <a16:colId xmlns:a16="http://schemas.microsoft.com/office/drawing/2014/main" val="1916155008"/>
                    </a:ext>
                  </a:extLst>
                </a:gridCol>
              </a:tblGrid>
              <a:tr h="706763">
                <a:tc>
                  <a:txBody>
                    <a:bodyPr/>
                    <a:lstStyle/>
                    <a:p>
                      <a:r>
                        <a:rPr lang="en-GB" sz="1600" b="0" dirty="0"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Number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b="0" dirty="0"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Roman Numeral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b="0" dirty="0"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Latin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87780616"/>
                  </a:ext>
                </a:extLst>
              </a:tr>
              <a:tr h="409474">
                <a:tc>
                  <a:txBody>
                    <a:bodyPr/>
                    <a:lstStyle/>
                    <a:p>
                      <a:r>
                        <a:rPr lang="en-GB" sz="1600" b="0" dirty="0"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8034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en-GB" sz="1600" b="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Andika" panose="02000000000000000000" pitchFamily="2" charset="0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 marL="18034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en-GB" sz="1600" b="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Andika" panose="02000000000000000000" pitchFamily="2" charset="0"/>
                      </a:endParaRPr>
                    </a:p>
                  </a:txBody>
                  <a:tcPr marL="28575" marR="28575" marT="28575" marB="28575" anchor="ctr"/>
                </a:tc>
                <a:extLst>
                  <a:ext uri="{0D108BD9-81ED-4DB2-BD59-A6C34878D82A}">
                    <a16:rowId xmlns:a16="http://schemas.microsoft.com/office/drawing/2014/main" val="2756302025"/>
                  </a:ext>
                </a:extLst>
              </a:tr>
              <a:tr h="409474">
                <a:tc>
                  <a:txBody>
                    <a:bodyPr/>
                    <a:lstStyle/>
                    <a:p>
                      <a:r>
                        <a:rPr lang="en-GB" sz="1600" b="0" dirty="0"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8034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en-GB" sz="1600" b="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Andika" panose="02000000000000000000" pitchFamily="2" charset="0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 marL="18034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en-GB" sz="1600" b="0" kern="10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Andika" panose="02000000000000000000" pitchFamily="2" charset="0"/>
                      </a:endParaRPr>
                    </a:p>
                  </a:txBody>
                  <a:tcPr marL="28575" marR="28575" marT="28575" marB="28575" anchor="ctr"/>
                </a:tc>
                <a:extLst>
                  <a:ext uri="{0D108BD9-81ED-4DB2-BD59-A6C34878D82A}">
                    <a16:rowId xmlns:a16="http://schemas.microsoft.com/office/drawing/2014/main" val="3496081630"/>
                  </a:ext>
                </a:extLst>
              </a:tr>
              <a:tr h="409474">
                <a:tc>
                  <a:txBody>
                    <a:bodyPr/>
                    <a:lstStyle/>
                    <a:p>
                      <a:r>
                        <a:rPr lang="en-GB" sz="1600" b="0" dirty="0"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8034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en-GB" sz="1600" b="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Andika" panose="02000000000000000000" pitchFamily="2" charset="0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 marL="18034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en-GB" sz="1600" b="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Andika" panose="02000000000000000000" pitchFamily="2" charset="0"/>
                      </a:endParaRPr>
                    </a:p>
                  </a:txBody>
                  <a:tcPr marL="28575" marR="28575" marT="28575" marB="28575" anchor="ctr"/>
                </a:tc>
                <a:extLst>
                  <a:ext uri="{0D108BD9-81ED-4DB2-BD59-A6C34878D82A}">
                    <a16:rowId xmlns:a16="http://schemas.microsoft.com/office/drawing/2014/main" val="3294396095"/>
                  </a:ext>
                </a:extLst>
              </a:tr>
              <a:tr h="409474">
                <a:tc>
                  <a:txBody>
                    <a:bodyPr/>
                    <a:lstStyle/>
                    <a:p>
                      <a:r>
                        <a:rPr lang="en-GB" sz="1600" b="0" dirty="0"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8034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en-GB" sz="1600" b="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Andika" panose="02000000000000000000" pitchFamily="2" charset="0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 marL="18034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en-GB" sz="1600" b="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Andika" panose="02000000000000000000" pitchFamily="2" charset="0"/>
                      </a:endParaRPr>
                    </a:p>
                  </a:txBody>
                  <a:tcPr marL="28575" marR="28575" marT="28575" marB="28575" anchor="ctr"/>
                </a:tc>
                <a:extLst>
                  <a:ext uri="{0D108BD9-81ED-4DB2-BD59-A6C34878D82A}">
                    <a16:rowId xmlns:a16="http://schemas.microsoft.com/office/drawing/2014/main" val="4169485743"/>
                  </a:ext>
                </a:extLst>
              </a:tr>
              <a:tr h="409474">
                <a:tc>
                  <a:txBody>
                    <a:bodyPr/>
                    <a:lstStyle/>
                    <a:p>
                      <a:r>
                        <a:rPr lang="en-GB" sz="1600" b="0" dirty="0"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8034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en-GB" sz="1600" b="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Andika" panose="02000000000000000000" pitchFamily="2" charset="0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 marL="18034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en-GB" sz="1600" b="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Andika" panose="02000000000000000000" pitchFamily="2" charset="0"/>
                      </a:endParaRPr>
                    </a:p>
                  </a:txBody>
                  <a:tcPr marL="28575" marR="28575" marT="28575" marB="28575" anchor="ctr"/>
                </a:tc>
                <a:extLst>
                  <a:ext uri="{0D108BD9-81ED-4DB2-BD59-A6C34878D82A}">
                    <a16:rowId xmlns:a16="http://schemas.microsoft.com/office/drawing/2014/main" val="2826511897"/>
                  </a:ext>
                </a:extLst>
              </a:tr>
              <a:tr h="409474">
                <a:tc>
                  <a:txBody>
                    <a:bodyPr/>
                    <a:lstStyle/>
                    <a:p>
                      <a:r>
                        <a:rPr lang="en-GB" sz="1600" b="0" dirty="0"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8034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en-GB" sz="1600" b="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Andika" panose="02000000000000000000" pitchFamily="2" charset="0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 marL="18034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en-GB" sz="1600" b="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Andika" panose="02000000000000000000" pitchFamily="2" charset="0"/>
                      </a:endParaRPr>
                    </a:p>
                  </a:txBody>
                  <a:tcPr marL="28575" marR="28575" marT="28575" marB="28575" anchor="ctr"/>
                </a:tc>
                <a:extLst>
                  <a:ext uri="{0D108BD9-81ED-4DB2-BD59-A6C34878D82A}">
                    <a16:rowId xmlns:a16="http://schemas.microsoft.com/office/drawing/2014/main" val="243102933"/>
                  </a:ext>
                </a:extLst>
              </a:tr>
              <a:tr h="409474">
                <a:tc>
                  <a:txBody>
                    <a:bodyPr/>
                    <a:lstStyle/>
                    <a:p>
                      <a:r>
                        <a:rPr lang="en-GB" sz="1600" b="0" dirty="0"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8034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en-GB" sz="1600" b="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Andika" panose="02000000000000000000" pitchFamily="2" charset="0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 marL="18034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en-GB" sz="1600" b="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Andika" panose="02000000000000000000" pitchFamily="2" charset="0"/>
                      </a:endParaRPr>
                    </a:p>
                  </a:txBody>
                  <a:tcPr marL="28575" marR="28575" marT="28575" marB="28575" anchor="ctr"/>
                </a:tc>
                <a:extLst>
                  <a:ext uri="{0D108BD9-81ED-4DB2-BD59-A6C34878D82A}">
                    <a16:rowId xmlns:a16="http://schemas.microsoft.com/office/drawing/2014/main" val="1824775934"/>
                  </a:ext>
                </a:extLst>
              </a:tr>
              <a:tr h="409474">
                <a:tc>
                  <a:txBody>
                    <a:bodyPr/>
                    <a:lstStyle/>
                    <a:p>
                      <a:r>
                        <a:rPr lang="en-GB" sz="1600" b="0" dirty="0"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8034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en-GB" sz="1600" b="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Andika" panose="02000000000000000000" pitchFamily="2" charset="0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 marL="18034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en-GB" sz="1600" b="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Andika" panose="02000000000000000000" pitchFamily="2" charset="0"/>
                      </a:endParaRPr>
                    </a:p>
                  </a:txBody>
                  <a:tcPr marL="28575" marR="28575" marT="28575" marB="28575" anchor="ctr"/>
                </a:tc>
                <a:extLst>
                  <a:ext uri="{0D108BD9-81ED-4DB2-BD59-A6C34878D82A}">
                    <a16:rowId xmlns:a16="http://schemas.microsoft.com/office/drawing/2014/main" val="2675970793"/>
                  </a:ext>
                </a:extLst>
              </a:tr>
              <a:tr h="409474">
                <a:tc>
                  <a:txBody>
                    <a:bodyPr/>
                    <a:lstStyle/>
                    <a:p>
                      <a:r>
                        <a:rPr lang="en-GB" sz="1600" b="0" dirty="0"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8034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en-GB" sz="1600" b="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Andika" panose="02000000000000000000" pitchFamily="2" charset="0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 marL="18034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en-GB" sz="1600" b="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Andika" panose="02000000000000000000" pitchFamily="2" charset="0"/>
                      </a:endParaRPr>
                    </a:p>
                  </a:txBody>
                  <a:tcPr marL="28575" marR="28575" marT="28575" marB="28575" anchor="ctr"/>
                </a:tc>
                <a:extLst>
                  <a:ext uri="{0D108BD9-81ED-4DB2-BD59-A6C34878D82A}">
                    <a16:rowId xmlns:a16="http://schemas.microsoft.com/office/drawing/2014/main" val="981783670"/>
                  </a:ext>
                </a:extLst>
              </a:tr>
              <a:tr h="409474">
                <a:tc>
                  <a:txBody>
                    <a:bodyPr/>
                    <a:lstStyle/>
                    <a:p>
                      <a:r>
                        <a:rPr lang="en-GB" sz="1600" b="0" dirty="0"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8034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en-GB" sz="1600" b="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Andika" panose="02000000000000000000" pitchFamily="2" charset="0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 marL="18034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en-GB" sz="1600" b="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Andika" panose="02000000000000000000" pitchFamily="2" charset="0"/>
                      </a:endParaRPr>
                    </a:p>
                  </a:txBody>
                  <a:tcPr marL="28575" marR="28575" marT="28575" marB="28575" anchor="ctr"/>
                </a:tc>
                <a:extLst>
                  <a:ext uri="{0D108BD9-81ED-4DB2-BD59-A6C34878D82A}">
                    <a16:rowId xmlns:a16="http://schemas.microsoft.com/office/drawing/2014/main" val="3838911651"/>
                  </a:ext>
                </a:extLst>
              </a:tr>
            </a:tbl>
          </a:graphicData>
        </a:graphic>
      </p:graphicFrame>
      <p:pic>
        <p:nvPicPr>
          <p:cNvPr id="10" name="Picture 9" descr="A cartoon of a robot&#10;&#10;AI-generated content may be incorrect.">
            <a:extLst>
              <a:ext uri="{FF2B5EF4-FFF2-40B4-BE49-F238E27FC236}">
                <a16:creationId xmlns:a16="http://schemas.microsoft.com/office/drawing/2014/main" id="{5C823151-E712-D812-D755-83FF8AD6CB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25714" y="3636245"/>
            <a:ext cx="2396358" cy="30456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597860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7036648-5C6A-B269-51A0-0F2B68E03A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6AFABCF6-2D53-E201-8093-5FDCA74E3B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D5FCCC-1BBE-68B0-0158-94CBB609EC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60252" y="330348"/>
            <a:ext cx="7010400" cy="90603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Month Name Mystery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D992F15F-C998-94C8-B127-595529DA7B1A}"/>
              </a:ext>
            </a:extLst>
          </p:cNvPr>
          <p:cNvSpPr txBox="1">
            <a:spLocks/>
          </p:cNvSpPr>
          <p:nvPr/>
        </p:nvSpPr>
        <p:spPr>
          <a:xfrm>
            <a:off x="6414490" y="1566050"/>
            <a:ext cx="3906183" cy="398986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4400" dirty="0">
                <a:solidFill>
                  <a:schemeClr val="bg1"/>
                </a:solidFill>
              </a:rPr>
              <a:t>Well done!</a:t>
            </a: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BA6B522B-0B40-46B2-01ED-3DC72C79B8B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3259987"/>
              </p:ext>
            </p:extLst>
          </p:nvPr>
        </p:nvGraphicFramePr>
        <p:xfrm>
          <a:off x="1164536" y="1566050"/>
          <a:ext cx="5022637" cy="480150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38037">
                  <a:extLst>
                    <a:ext uri="{9D8B030D-6E8A-4147-A177-3AD203B41FA5}">
                      <a16:colId xmlns:a16="http://schemas.microsoft.com/office/drawing/2014/main" val="4006059755"/>
                    </a:ext>
                  </a:extLst>
                </a:gridCol>
                <a:gridCol w="1447800">
                  <a:extLst>
                    <a:ext uri="{9D8B030D-6E8A-4147-A177-3AD203B41FA5}">
                      <a16:colId xmlns:a16="http://schemas.microsoft.com/office/drawing/2014/main" val="2476765884"/>
                    </a:ext>
                  </a:extLst>
                </a:gridCol>
                <a:gridCol w="2336800">
                  <a:extLst>
                    <a:ext uri="{9D8B030D-6E8A-4147-A177-3AD203B41FA5}">
                      <a16:colId xmlns:a16="http://schemas.microsoft.com/office/drawing/2014/main" val="1916155008"/>
                    </a:ext>
                  </a:extLst>
                </a:gridCol>
              </a:tblGrid>
              <a:tr h="706763">
                <a:tc>
                  <a:txBody>
                    <a:bodyPr/>
                    <a:lstStyle/>
                    <a:p>
                      <a:r>
                        <a:rPr lang="en-GB" sz="1600" b="0" dirty="0"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Number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b="0" dirty="0"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Roman Numeral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b="0" dirty="0"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Latin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87780616"/>
                  </a:ext>
                </a:extLst>
              </a:tr>
              <a:tr h="409474">
                <a:tc>
                  <a:txBody>
                    <a:bodyPr/>
                    <a:lstStyle/>
                    <a:p>
                      <a:r>
                        <a:rPr lang="en-GB" sz="1600" b="0" dirty="0"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8034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AU" sz="1600" b="0" kern="100" dirty="0"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I</a:t>
                      </a:r>
                      <a:endParaRPr lang="en-GB" sz="1600" b="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Andika" panose="02000000000000000000" pitchFamily="2" charset="0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 marL="18034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en-GB" sz="1600" b="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Andika" panose="02000000000000000000" pitchFamily="2" charset="0"/>
                      </a:endParaRPr>
                    </a:p>
                  </a:txBody>
                  <a:tcPr marL="28575" marR="28575" marT="28575" marB="28575" anchor="ctr"/>
                </a:tc>
                <a:extLst>
                  <a:ext uri="{0D108BD9-81ED-4DB2-BD59-A6C34878D82A}">
                    <a16:rowId xmlns:a16="http://schemas.microsoft.com/office/drawing/2014/main" val="2756302025"/>
                  </a:ext>
                </a:extLst>
              </a:tr>
              <a:tr h="409474">
                <a:tc>
                  <a:txBody>
                    <a:bodyPr/>
                    <a:lstStyle/>
                    <a:p>
                      <a:r>
                        <a:rPr lang="en-GB" sz="1600" b="0" dirty="0"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8034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AU" sz="1600" b="0" kern="100"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II</a:t>
                      </a:r>
                      <a:endParaRPr lang="en-GB" sz="1600" b="0" kern="10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Andika" panose="02000000000000000000" pitchFamily="2" charset="0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 marL="18034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en-GB" sz="1600" b="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Andika" panose="02000000000000000000" pitchFamily="2" charset="0"/>
                      </a:endParaRPr>
                    </a:p>
                  </a:txBody>
                  <a:tcPr marL="28575" marR="28575" marT="28575" marB="28575" anchor="ctr"/>
                </a:tc>
                <a:extLst>
                  <a:ext uri="{0D108BD9-81ED-4DB2-BD59-A6C34878D82A}">
                    <a16:rowId xmlns:a16="http://schemas.microsoft.com/office/drawing/2014/main" val="3496081630"/>
                  </a:ext>
                </a:extLst>
              </a:tr>
              <a:tr h="409474">
                <a:tc>
                  <a:txBody>
                    <a:bodyPr/>
                    <a:lstStyle/>
                    <a:p>
                      <a:r>
                        <a:rPr lang="en-GB" sz="1600" b="0" dirty="0"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8034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AU" sz="1600" b="0" kern="100"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III</a:t>
                      </a:r>
                      <a:endParaRPr lang="en-GB" sz="1600" b="0" kern="10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Andika" panose="02000000000000000000" pitchFamily="2" charset="0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 marL="18034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en-GB" sz="1600" b="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Andika" panose="02000000000000000000" pitchFamily="2" charset="0"/>
                      </a:endParaRPr>
                    </a:p>
                  </a:txBody>
                  <a:tcPr marL="28575" marR="28575" marT="28575" marB="28575" anchor="ctr"/>
                </a:tc>
                <a:extLst>
                  <a:ext uri="{0D108BD9-81ED-4DB2-BD59-A6C34878D82A}">
                    <a16:rowId xmlns:a16="http://schemas.microsoft.com/office/drawing/2014/main" val="3294396095"/>
                  </a:ext>
                </a:extLst>
              </a:tr>
              <a:tr h="409474">
                <a:tc>
                  <a:txBody>
                    <a:bodyPr/>
                    <a:lstStyle/>
                    <a:p>
                      <a:r>
                        <a:rPr lang="en-GB" sz="1600" b="0" dirty="0"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8034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AU" sz="1600" b="0" kern="100"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IV</a:t>
                      </a:r>
                      <a:endParaRPr lang="en-GB" sz="1600" b="0" kern="10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Andika" panose="02000000000000000000" pitchFamily="2" charset="0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 marL="18034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en-GB" sz="1600" b="0" kern="10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Andika" panose="02000000000000000000" pitchFamily="2" charset="0"/>
                      </a:endParaRPr>
                    </a:p>
                  </a:txBody>
                  <a:tcPr marL="28575" marR="28575" marT="28575" marB="28575" anchor="ctr"/>
                </a:tc>
                <a:extLst>
                  <a:ext uri="{0D108BD9-81ED-4DB2-BD59-A6C34878D82A}">
                    <a16:rowId xmlns:a16="http://schemas.microsoft.com/office/drawing/2014/main" val="4169485743"/>
                  </a:ext>
                </a:extLst>
              </a:tr>
              <a:tr h="409474">
                <a:tc>
                  <a:txBody>
                    <a:bodyPr/>
                    <a:lstStyle/>
                    <a:p>
                      <a:r>
                        <a:rPr lang="en-GB" sz="1600" b="0" dirty="0"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8034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AU" sz="1600" b="0" kern="100"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V</a:t>
                      </a:r>
                      <a:endParaRPr lang="en-GB" sz="1600" b="0" kern="10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Andika" panose="02000000000000000000" pitchFamily="2" charset="0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 marL="18034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en-GB" sz="1600" b="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Andika" panose="02000000000000000000" pitchFamily="2" charset="0"/>
                      </a:endParaRPr>
                    </a:p>
                  </a:txBody>
                  <a:tcPr marL="28575" marR="28575" marT="28575" marB="28575" anchor="ctr"/>
                </a:tc>
                <a:extLst>
                  <a:ext uri="{0D108BD9-81ED-4DB2-BD59-A6C34878D82A}">
                    <a16:rowId xmlns:a16="http://schemas.microsoft.com/office/drawing/2014/main" val="2826511897"/>
                  </a:ext>
                </a:extLst>
              </a:tr>
              <a:tr h="409474">
                <a:tc>
                  <a:txBody>
                    <a:bodyPr/>
                    <a:lstStyle/>
                    <a:p>
                      <a:r>
                        <a:rPr lang="en-GB" sz="1600" b="0" dirty="0"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8034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AU" sz="1600" b="0" kern="100"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VI</a:t>
                      </a:r>
                      <a:endParaRPr lang="en-GB" sz="1600" b="0" kern="10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Andika" panose="02000000000000000000" pitchFamily="2" charset="0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 marL="18034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en-GB" sz="1600" b="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Andika" panose="02000000000000000000" pitchFamily="2" charset="0"/>
                      </a:endParaRPr>
                    </a:p>
                  </a:txBody>
                  <a:tcPr marL="28575" marR="28575" marT="28575" marB="28575" anchor="ctr"/>
                </a:tc>
                <a:extLst>
                  <a:ext uri="{0D108BD9-81ED-4DB2-BD59-A6C34878D82A}">
                    <a16:rowId xmlns:a16="http://schemas.microsoft.com/office/drawing/2014/main" val="243102933"/>
                  </a:ext>
                </a:extLst>
              </a:tr>
              <a:tr h="409474">
                <a:tc>
                  <a:txBody>
                    <a:bodyPr/>
                    <a:lstStyle/>
                    <a:p>
                      <a:r>
                        <a:rPr lang="en-GB" sz="1600" b="0" dirty="0"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8034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AU" sz="1600" b="0" kern="100"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VII</a:t>
                      </a:r>
                      <a:endParaRPr lang="en-GB" sz="1600" b="0" kern="10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Andika" panose="02000000000000000000" pitchFamily="2" charset="0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 marL="18034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en-GB" sz="1600" b="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Andika" panose="02000000000000000000" pitchFamily="2" charset="0"/>
                      </a:endParaRPr>
                    </a:p>
                  </a:txBody>
                  <a:tcPr marL="28575" marR="28575" marT="28575" marB="28575" anchor="ctr"/>
                </a:tc>
                <a:extLst>
                  <a:ext uri="{0D108BD9-81ED-4DB2-BD59-A6C34878D82A}">
                    <a16:rowId xmlns:a16="http://schemas.microsoft.com/office/drawing/2014/main" val="1824775934"/>
                  </a:ext>
                </a:extLst>
              </a:tr>
              <a:tr h="409474">
                <a:tc>
                  <a:txBody>
                    <a:bodyPr/>
                    <a:lstStyle/>
                    <a:p>
                      <a:r>
                        <a:rPr lang="en-GB" sz="1600" b="0" dirty="0"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8034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AU" sz="1600" b="0" kern="100"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VIII</a:t>
                      </a:r>
                      <a:endParaRPr lang="en-GB" sz="1600" b="0" kern="10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Andika" panose="02000000000000000000" pitchFamily="2" charset="0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 marL="18034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en-GB" sz="1600" b="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Andika" panose="02000000000000000000" pitchFamily="2" charset="0"/>
                      </a:endParaRPr>
                    </a:p>
                  </a:txBody>
                  <a:tcPr marL="28575" marR="28575" marT="28575" marB="28575" anchor="ctr"/>
                </a:tc>
                <a:extLst>
                  <a:ext uri="{0D108BD9-81ED-4DB2-BD59-A6C34878D82A}">
                    <a16:rowId xmlns:a16="http://schemas.microsoft.com/office/drawing/2014/main" val="2675970793"/>
                  </a:ext>
                </a:extLst>
              </a:tr>
              <a:tr h="409474">
                <a:tc>
                  <a:txBody>
                    <a:bodyPr/>
                    <a:lstStyle/>
                    <a:p>
                      <a:r>
                        <a:rPr lang="en-GB" sz="1600" b="0" dirty="0"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8034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AU" sz="1600" b="0" kern="100"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IX</a:t>
                      </a:r>
                      <a:endParaRPr lang="en-GB" sz="1600" b="0" kern="10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Andika" panose="02000000000000000000" pitchFamily="2" charset="0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 marL="18034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en-GB" sz="1600" b="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Andika" panose="02000000000000000000" pitchFamily="2" charset="0"/>
                      </a:endParaRPr>
                    </a:p>
                  </a:txBody>
                  <a:tcPr marL="28575" marR="28575" marT="28575" marB="28575" anchor="ctr"/>
                </a:tc>
                <a:extLst>
                  <a:ext uri="{0D108BD9-81ED-4DB2-BD59-A6C34878D82A}">
                    <a16:rowId xmlns:a16="http://schemas.microsoft.com/office/drawing/2014/main" val="981783670"/>
                  </a:ext>
                </a:extLst>
              </a:tr>
              <a:tr h="409474">
                <a:tc>
                  <a:txBody>
                    <a:bodyPr/>
                    <a:lstStyle/>
                    <a:p>
                      <a:r>
                        <a:rPr lang="en-GB" sz="1600" b="0" dirty="0"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8034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AU" sz="1600" b="0" kern="100" dirty="0"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X</a:t>
                      </a:r>
                      <a:endParaRPr lang="en-GB" sz="1600" b="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Andika" panose="02000000000000000000" pitchFamily="2" charset="0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 marL="18034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en-GB" sz="1600" b="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Andika" panose="02000000000000000000" pitchFamily="2" charset="0"/>
                      </a:endParaRPr>
                    </a:p>
                  </a:txBody>
                  <a:tcPr marL="28575" marR="28575" marT="28575" marB="28575" anchor="ctr"/>
                </a:tc>
                <a:extLst>
                  <a:ext uri="{0D108BD9-81ED-4DB2-BD59-A6C34878D82A}">
                    <a16:rowId xmlns:a16="http://schemas.microsoft.com/office/drawing/2014/main" val="3838911651"/>
                  </a:ext>
                </a:extLst>
              </a:tr>
            </a:tbl>
          </a:graphicData>
        </a:graphic>
      </p:graphicFrame>
      <p:pic>
        <p:nvPicPr>
          <p:cNvPr id="5" name="Picture 4" descr="A cartoon of a robot&#10;&#10;AI-generated content may be incorrect.">
            <a:extLst>
              <a:ext uri="{FF2B5EF4-FFF2-40B4-BE49-F238E27FC236}">
                <a16:creationId xmlns:a16="http://schemas.microsoft.com/office/drawing/2014/main" id="{A1FBE1BC-0F9F-7810-C684-4CBCCB961B4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25714" y="3636245"/>
            <a:ext cx="2396358" cy="30456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9672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C7047B06-1BC9-57C2-4284-83D2CD305D0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5AE3F1B-D887-4891-D0D4-FDCED107BD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GB" sz="4800" b="1" dirty="0">
                <a:solidFill>
                  <a:schemeClr val="bg1"/>
                </a:solidFill>
              </a:rPr>
              <a:t>Scrambler has been scrambling!!!</a:t>
            </a:r>
          </a:p>
        </p:txBody>
      </p:sp>
      <p:sp>
        <p:nvSpPr>
          <p:cNvPr id="4" name="AutoShape 2">
            <a:extLst>
              <a:ext uri="{FF2B5EF4-FFF2-40B4-BE49-F238E27FC236}">
                <a16:creationId xmlns:a16="http://schemas.microsoft.com/office/drawing/2014/main" id="{A3335C60-C97A-3C98-A8B5-1CC2E02370B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5" name="Picture 4" descr="A close-up of a newspaper&#10;&#10;AI-generated content may be incorrect.">
            <a:extLst>
              <a:ext uri="{FF2B5EF4-FFF2-40B4-BE49-F238E27FC236}">
                <a16:creationId xmlns:a16="http://schemas.microsoft.com/office/drawing/2014/main" id="{51497C9C-1D06-0061-6E8E-74D6BD023A3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8166" y="1625371"/>
            <a:ext cx="6880467" cy="4867504"/>
          </a:xfrm>
          <a:prstGeom prst="rect">
            <a:avLst/>
          </a:prstGeom>
        </p:spPr>
      </p:pic>
      <p:pic>
        <p:nvPicPr>
          <p:cNvPr id="8" name="Picture 7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D2ACC150-B2AF-B106-56EE-90957CCBD5A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99176" y="2917192"/>
            <a:ext cx="2945165" cy="380397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7396426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FE4F83-911B-EFDA-A3FB-8EA59757FD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F672CB9F-73C9-17BB-D3C3-EAEF12C9198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E29AFB1-39A4-9234-29DD-AEA1ED06B9F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60252" y="330348"/>
            <a:ext cx="7010400" cy="90603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Month Name Mystery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FB88E21A-7620-EB9F-2ED8-1C2C7FE5E1BC}"/>
              </a:ext>
            </a:extLst>
          </p:cNvPr>
          <p:cNvGraphicFramePr>
            <a:graphicFrameLocks noGrp="1"/>
          </p:cNvGraphicFramePr>
          <p:nvPr/>
        </p:nvGraphicFramePr>
        <p:xfrm>
          <a:off x="1164536" y="1566050"/>
          <a:ext cx="5022637" cy="480150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38037">
                  <a:extLst>
                    <a:ext uri="{9D8B030D-6E8A-4147-A177-3AD203B41FA5}">
                      <a16:colId xmlns:a16="http://schemas.microsoft.com/office/drawing/2014/main" val="4006059755"/>
                    </a:ext>
                  </a:extLst>
                </a:gridCol>
                <a:gridCol w="1447800">
                  <a:extLst>
                    <a:ext uri="{9D8B030D-6E8A-4147-A177-3AD203B41FA5}">
                      <a16:colId xmlns:a16="http://schemas.microsoft.com/office/drawing/2014/main" val="2476765884"/>
                    </a:ext>
                  </a:extLst>
                </a:gridCol>
                <a:gridCol w="2336800">
                  <a:extLst>
                    <a:ext uri="{9D8B030D-6E8A-4147-A177-3AD203B41FA5}">
                      <a16:colId xmlns:a16="http://schemas.microsoft.com/office/drawing/2014/main" val="1916155008"/>
                    </a:ext>
                  </a:extLst>
                </a:gridCol>
              </a:tblGrid>
              <a:tr h="706763">
                <a:tc>
                  <a:txBody>
                    <a:bodyPr/>
                    <a:lstStyle/>
                    <a:p>
                      <a:r>
                        <a:rPr lang="en-GB" sz="1600" b="0" dirty="0"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Number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b="0" dirty="0"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Roman Numeral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b="0" dirty="0"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Latin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87780616"/>
                  </a:ext>
                </a:extLst>
              </a:tr>
              <a:tr h="409474">
                <a:tc>
                  <a:txBody>
                    <a:bodyPr/>
                    <a:lstStyle/>
                    <a:p>
                      <a:r>
                        <a:rPr lang="en-GB" sz="1600" b="0" dirty="0"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8034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AU" sz="1600" b="0" kern="100" dirty="0"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I</a:t>
                      </a:r>
                      <a:endParaRPr lang="en-GB" sz="1600" b="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Andika" panose="02000000000000000000" pitchFamily="2" charset="0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 marL="18034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AU" sz="1600" b="0" kern="100" dirty="0" err="1"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ūnum</a:t>
                      </a:r>
                      <a:endParaRPr lang="en-GB" sz="1600" b="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Andika" panose="02000000000000000000" pitchFamily="2" charset="0"/>
                      </a:endParaRPr>
                    </a:p>
                  </a:txBody>
                  <a:tcPr marL="28575" marR="28575" marT="28575" marB="28575" anchor="ctr"/>
                </a:tc>
                <a:extLst>
                  <a:ext uri="{0D108BD9-81ED-4DB2-BD59-A6C34878D82A}">
                    <a16:rowId xmlns:a16="http://schemas.microsoft.com/office/drawing/2014/main" val="2756302025"/>
                  </a:ext>
                </a:extLst>
              </a:tr>
              <a:tr h="409474">
                <a:tc>
                  <a:txBody>
                    <a:bodyPr/>
                    <a:lstStyle/>
                    <a:p>
                      <a:r>
                        <a:rPr lang="en-GB" sz="1600" b="0" dirty="0"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8034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AU" sz="1600" b="0" kern="100"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II</a:t>
                      </a:r>
                      <a:endParaRPr lang="en-GB" sz="1600" b="0" kern="10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Andika" panose="02000000000000000000" pitchFamily="2" charset="0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 marL="18034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AU" sz="1600" b="0" kern="100"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duo (n)</a:t>
                      </a:r>
                      <a:endParaRPr lang="en-GB" sz="1600" b="0" kern="10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Andika" panose="02000000000000000000" pitchFamily="2" charset="0"/>
                      </a:endParaRPr>
                    </a:p>
                  </a:txBody>
                  <a:tcPr marL="28575" marR="28575" marT="28575" marB="28575" anchor="ctr"/>
                </a:tc>
                <a:extLst>
                  <a:ext uri="{0D108BD9-81ED-4DB2-BD59-A6C34878D82A}">
                    <a16:rowId xmlns:a16="http://schemas.microsoft.com/office/drawing/2014/main" val="3496081630"/>
                  </a:ext>
                </a:extLst>
              </a:tr>
              <a:tr h="409474">
                <a:tc>
                  <a:txBody>
                    <a:bodyPr/>
                    <a:lstStyle/>
                    <a:p>
                      <a:r>
                        <a:rPr lang="en-GB" sz="1600" b="0" dirty="0"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8034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AU" sz="1600" b="0" kern="100"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III</a:t>
                      </a:r>
                      <a:endParaRPr lang="en-GB" sz="1600" b="0" kern="10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Andika" panose="02000000000000000000" pitchFamily="2" charset="0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 marL="18034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AU" sz="1600" b="0" kern="100"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tria (n)</a:t>
                      </a:r>
                      <a:endParaRPr lang="en-GB" sz="1600" b="0" kern="10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Andika" panose="02000000000000000000" pitchFamily="2" charset="0"/>
                      </a:endParaRPr>
                    </a:p>
                  </a:txBody>
                  <a:tcPr marL="28575" marR="28575" marT="28575" marB="28575" anchor="ctr"/>
                </a:tc>
                <a:extLst>
                  <a:ext uri="{0D108BD9-81ED-4DB2-BD59-A6C34878D82A}">
                    <a16:rowId xmlns:a16="http://schemas.microsoft.com/office/drawing/2014/main" val="3294396095"/>
                  </a:ext>
                </a:extLst>
              </a:tr>
              <a:tr h="409474">
                <a:tc>
                  <a:txBody>
                    <a:bodyPr/>
                    <a:lstStyle/>
                    <a:p>
                      <a:r>
                        <a:rPr lang="en-GB" sz="1600" b="0" dirty="0"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8034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AU" sz="1600" b="0" kern="100"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IV</a:t>
                      </a:r>
                      <a:endParaRPr lang="en-GB" sz="1600" b="0" kern="10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Andika" panose="02000000000000000000" pitchFamily="2" charset="0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 marL="18034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AU" sz="1600" b="0" kern="100"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quattuor</a:t>
                      </a:r>
                      <a:endParaRPr lang="en-GB" sz="1600" b="0" kern="10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Andika" panose="02000000000000000000" pitchFamily="2" charset="0"/>
                      </a:endParaRPr>
                    </a:p>
                  </a:txBody>
                  <a:tcPr marL="28575" marR="28575" marT="28575" marB="28575" anchor="ctr"/>
                </a:tc>
                <a:extLst>
                  <a:ext uri="{0D108BD9-81ED-4DB2-BD59-A6C34878D82A}">
                    <a16:rowId xmlns:a16="http://schemas.microsoft.com/office/drawing/2014/main" val="4169485743"/>
                  </a:ext>
                </a:extLst>
              </a:tr>
              <a:tr h="409474">
                <a:tc>
                  <a:txBody>
                    <a:bodyPr/>
                    <a:lstStyle/>
                    <a:p>
                      <a:r>
                        <a:rPr lang="en-GB" sz="1600" b="0" dirty="0"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8034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AU" sz="1600" b="0" kern="100"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V</a:t>
                      </a:r>
                      <a:endParaRPr lang="en-GB" sz="1600" b="0" kern="10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Andika" panose="02000000000000000000" pitchFamily="2" charset="0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 marL="18034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AU" sz="1600" b="0" kern="100"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quīnque</a:t>
                      </a:r>
                      <a:endParaRPr lang="en-GB" sz="1600" b="0" kern="10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Andika" panose="02000000000000000000" pitchFamily="2" charset="0"/>
                      </a:endParaRPr>
                    </a:p>
                  </a:txBody>
                  <a:tcPr marL="28575" marR="28575" marT="28575" marB="28575" anchor="ctr"/>
                </a:tc>
                <a:extLst>
                  <a:ext uri="{0D108BD9-81ED-4DB2-BD59-A6C34878D82A}">
                    <a16:rowId xmlns:a16="http://schemas.microsoft.com/office/drawing/2014/main" val="2826511897"/>
                  </a:ext>
                </a:extLst>
              </a:tr>
              <a:tr h="409474">
                <a:tc>
                  <a:txBody>
                    <a:bodyPr/>
                    <a:lstStyle/>
                    <a:p>
                      <a:r>
                        <a:rPr lang="en-GB" sz="1600" b="0" dirty="0"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8034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AU" sz="1600" b="0" kern="100"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VI</a:t>
                      </a:r>
                      <a:endParaRPr lang="en-GB" sz="1600" b="0" kern="10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Andika" panose="02000000000000000000" pitchFamily="2" charset="0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 marL="18034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AU" sz="1600" b="0" kern="100"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sex</a:t>
                      </a:r>
                      <a:endParaRPr lang="en-GB" sz="1600" b="0" kern="10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Andika" panose="02000000000000000000" pitchFamily="2" charset="0"/>
                      </a:endParaRPr>
                    </a:p>
                  </a:txBody>
                  <a:tcPr marL="28575" marR="28575" marT="28575" marB="28575" anchor="ctr"/>
                </a:tc>
                <a:extLst>
                  <a:ext uri="{0D108BD9-81ED-4DB2-BD59-A6C34878D82A}">
                    <a16:rowId xmlns:a16="http://schemas.microsoft.com/office/drawing/2014/main" val="243102933"/>
                  </a:ext>
                </a:extLst>
              </a:tr>
              <a:tr h="409474">
                <a:tc>
                  <a:txBody>
                    <a:bodyPr/>
                    <a:lstStyle/>
                    <a:p>
                      <a:r>
                        <a:rPr lang="en-GB" sz="1600" b="0" dirty="0"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8034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AU" sz="1600" b="0" kern="100"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VII</a:t>
                      </a:r>
                      <a:endParaRPr lang="en-GB" sz="1600" b="0" kern="10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Andika" panose="02000000000000000000" pitchFamily="2" charset="0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 marL="18034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AU" sz="1600" b="0" kern="100"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septem</a:t>
                      </a:r>
                      <a:endParaRPr lang="en-GB" sz="1600" b="0" kern="10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Andika" panose="02000000000000000000" pitchFamily="2" charset="0"/>
                      </a:endParaRPr>
                    </a:p>
                  </a:txBody>
                  <a:tcPr marL="28575" marR="28575" marT="28575" marB="28575" anchor="ctr"/>
                </a:tc>
                <a:extLst>
                  <a:ext uri="{0D108BD9-81ED-4DB2-BD59-A6C34878D82A}">
                    <a16:rowId xmlns:a16="http://schemas.microsoft.com/office/drawing/2014/main" val="1824775934"/>
                  </a:ext>
                </a:extLst>
              </a:tr>
              <a:tr h="409474">
                <a:tc>
                  <a:txBody>
                    <a:bodyPr/>
                    <a:lstStyle/>
                    <a:p>
                      <a:r>
                        <a:rPr lang="en-GB" sz="1600" b="0" dirty="0"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8034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AU" sz="1600" b="0" kern="100"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VIII</a:t>
                      </a:r>
                      <a:endParaRPr lang="en-GB" sz="1600" b="0" kern="10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Andika" panose="02000000000000000000" pitchFamily="2" charset="0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 marL="18034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AU" sz="1600" b="0" kern="100"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octō</a:t>
                      </a:r>
                      <a:endParaRPr lang="en-GB" sz="1600" b="0" kern="10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Andika" panose="02000000000000000000" pitchFamily="2" charset="0"/>
                      </a:endParaRPr>
                    </a:p>
                  </a:txBody>
                  <a:tcPr marL="28575" marR="28575" marT="28575" marB="28575" anchor="ctr"/>
                </a:tc>
                <a:extLst>
                  <a:ext uri="{0D108BD9-81ED-4DB2-BD59-A6C34878D82A}">
                    <a16:rowId xmlns:a16="http://schemas.microsoft.com/office/drawing/2014/main" val="2675970793"/>
                  </a:ext>
                </a:extLst>
              </a:tr>
              <a:tr h="409474">
                <a:tc>
                  <a:txBody>
                    <a:bodyPr/>
                    <a:lstStyle/>
                    <a:p>
                      <a:r>
                        <a:rPr lang="en-GB" sz="1600" b="0" dirty="0"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8034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AU" sz="1600" b="0" kern="100"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IX</a:t>
                      </a:r>
                      <a:endParaRPr lang="en-GB" sz="1600" b="0" kern="10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Andika" panose="02000000000000000000" pitchFamily="2" charset="0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 marL="18034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AU" sz="1600" b="0" kern="100"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novem</a:t>
                      </a:r>
                      <a:endParaRPr lang="en-GB" sz="1600" b="0" kern="10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Andika" panose="02000000000000000000" pitchFamily="2" charset="0"/>
                      </a:endParaRPr>
                    </a:p>
                  </a:txBody>
                  <a:tcPr marL="28575" marR="28575" marT="28575" marB="28575" anchor="ctr"/>
                </a:tc>
                <a:extLst>
                  <a:ext uri="{0D108BD9-81ED-4DB2-BD59-A6C34878D82A}">
                    <a16:rowId xmlns:a16="http://schemas.microsoft.com/office/drawing/2014/main" val="981783670"/>
                  </a:ext>
                </a:extLst>
              </a:tr>
              <a:tr h="409474">
                <a:tc>
                  <a:txBody>
                    <a:bodyPr/>
                    <a:lstStyle/>
                    <a:p>
                      <a:r>
                        <a:rPr lang="en-GB" sz="1600" b="0" dirty="0"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8034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AU" sz="1600" b="0" kern="100" dirty="0"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X</a:t>
                      </a:r>
                      <a:endParaRPr lang="en-GB" sz="1600" b="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Andika" panose="02000000000000000000" pitchFamily="2" charset="0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 marL="18034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AU" sz="1600" b="0" kern="100" dirty="0"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decem</a:t>
                      </a:r>
                      <a:endParaRPr lang="en-GB" sz="1600" b="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Andika" panose="02000000000000000000" pitchFamily="2" charset="0"/>
                      </a:endParaRPr>
                    </a:p>
                  </a:txBody>
                  <a:tcPr marL="28575" marR="28575" marT="28575" marB="28575" anchor="ctr"/>
                </a:tc>
                <a:extLst>
                  <a:ext uri="{0D108BD9-81ED-4DB2-BD59-A6C34878D82A}">
                    <a16:rowId xmlns:a16="http://schemas.microsoft.com/office/drawing/2014/main" val="3838911651"/>
                  </a:ext>
                </a:extLst>
              </a:tr>
            </a:tbl>
          </a:graphicData>
        </a:graphic>
      </p:graphicFrame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5F2119B-9A04-6534-2137-FF79D7F4A27D}"/>
              </a:ext>
            </a:extLst>
          </p:cNvPr>
          <p:cNvSpPr txBox="1">
            <a:spLocks/>
          </p:cNvSpPr>
          <p:nvPr/>
        </p:nvSpPr>
        <p:spPr>
          <a:xfrm>
            <a:off x="6414490" y="1566050"/>
            <a:ext cx="3906183" cy="398986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4400" dirty="0">
                <a:solidFill>
                  <a:schemeClr val="bg1"/>
                </a:solidFill>
              </a:rPr>
              <a:t>Here are the Latin words for the numbers. 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GB" sz="4400" b="1" u="sng" dirty="0">
              <a:solidFill>
                <a:schemeClr val="bg1"/>
              </a:solidFill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en-GB" sz="4400" b="1" u="sng" dirty="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artoon of a robot&#10;&#10;AI-generated content may be incorrect.">
            <a:extLst>
              <a:ext uri="{FF2B5EF4-FFF2-40B4-BE49-F238E27FC236}">
                <a16:creationId xmlns:a16="http://schemas.microsoft.com/office/drawing/2014/main" id="{EF585A93-4112-B5C3-B8CA-72F697EB6D8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25714" y="3636245"/>
            <a:ext cx="2396358" cy="30456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5996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70DBB80-5C94-EBBF-3EB3-E7B683114B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ACA1C8EA-FA9E-995C-BE46-65A61036FD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0EA03C-DE0F-B835-0DA3-05511DA1FA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60252" y="330348"/>
            <a:ext cx="7010400" cy="90603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Month Name Mystery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DF1FC0BE-D0BE-41E7-7616-532640F87DAB}"/>
              </a:ext>
            </a:extLst>
          </p:cNvPr>
          <p:cNvGraphicFramePr>
            <a:graphicFrameLocks noGrp="1"/>
          </p:cNvGraphicFramePr>
          <p:nvPr/>
        </p:nvGraphicFramePr>
        <p:xfrm>
          <a:off x="1164536" y="1566050"/>
          <a:ext cx="5022637" cy="480150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38037">
                  <a:extLst>
                    <a:ext uri="{9D8B030D-6E8A-4147-A177-3AD203B41FA5}">
                      <a16:colId xmlns:a16="http://schemas.microsoft.com/office/drawing/2014/main" val="4006059755"/>
                    </a:ext>
                  </a:extLst>
                </a:gridCol>
                <a:gridCol w="1447800">
                  <a:extLst>
                    <a:ext uri="{9D8B030D-6E8A-4147-A177-3AD203B41FA5}">
                      <a16:colId xmlns:a16="http://schemas.microsoft.com/office/drawing/2014/main" val="2476765884"/>
                    </a:ext>
                  </a:extLst>
                </a:gridCol>
                <a:gridCol w="2336800">
                  <a:extLst>
                    <a:ext uri="{9D8B030D-6E8A-4147-A177-3AD203B41FA5}">
                      <a16:colId xmlns:a16="http://schemas.microsoft.com/office/drawing/2014/main" val="1916155008"/>
                    </a:ext>
                  </a:extLst>
                </a:gridCol>
              </a:tblGrid>
              <a:tr h="706763">
                <a:tc>
                  <a:txBody>
                    <a:bodyPr/>
                    <a:lstStyle/>
                    <a:p>
                      <a:r>
                        <a:rPr lang="en-GB" sz="1600" b="0" dirty="0"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Number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b="0" dirty="0"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Roman Numeral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b="0" dirty="0"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Latin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87780616"/>
                  </a:ext>
                </a:extLst>
              </a:tr>
              <a:tr h="409474">
                <a:tc>
                  <a:txBody>
                    <a:bodyPr/>
                    <a:lstStyle/>
                    <a:p>
                      <a:r>
                        <a:rPr lang="en-GB" sz="1600" b="0" dirty="0"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8034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AU" sz="1600" b="0" kern="100" dirty="0"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I</a:t>
                      </a:r>
                      <a:endParaRPr lang="en-GB" sz="1600" b="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Andika" panose="02000000000000000000" pitchFamily="2" charset="0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 marL="18034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AU" sz="1600" b="0" kern="100" dirty="0" err="1"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ūnum</a:t>
                      </a:r>
                      <a:endParaRPr lang="en-GB" sz="1600" b="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Andika" panose="02000000000000000000" pitchFamily="2" charset="0"/>
                      </a:endParaRPr>
                    </a:p>
                  </a:txBody>
                  <a:tcPr marL="28575" marR="28575" marT="28575" marB="28575" anchor="ctr"/>
                </a:tc>
                <a:extLst>
                  <a:ext uri="{0D108BD9-81ED-4DB2-BD59-A6C34878D82A}">
                    <a16:rowId xmlns:a16="http://schemas.microsoft.com/office/drawing/2014/main" val="2756302025"/>
                  </a:ext>
                </a:extLst>
              </a:tr>
              <a:tr h="409474">
                <a:tc>
                  <a:txBody>
                    <a:bodyPr/>
                    <a:lstStyle/>
                    <a:p>
                      <a:r>
                        <a:rPr lang="en-GB" sz="1600" b="0" dirty="0"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8034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AU" sz="1600" b="0" kern="100"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II</a:t>
                      </a:r>
                      <a:endParaRPr lang="en-GB" sz="1600" b="0" kern="10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Andika" panose="02000000000000000000" pitchFamily="2" charset="0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 marL="18034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AU" sz="1600" b="0" kern="100"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duo (n)</a:t>
                      </a:r>
                      <a:endParaRPr lang="en-GB" sz="1600" b="0" kern="10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Andika" panose="02000000000000000000" pitchFamily="2" charset="0"/>
                      </a:endParaRPr>
                    </a:p>
                  </a:txBody>
                  <a:tcPr marL="28575" marR="28575" marT="28575" marB="28575" anchor="ctr"/>
                </a:tc>
                <a:extLst>
                  <a:ext uri="{0D108BD9-81ED-4DB2-BD59-A6C34878D82A}">
                    <a16:rowId xmlns:a16="http://schemas.microsoft.com/office/drawing/2014/main" val="3496081630"/>
                  </a:ext>
                </a:extLst>
              </a:tr>
              <a:tr h="409474">
                <a:tc>
                  <a:txBody>
                    <a:bodyPr/>
                    <a:lstStyle/>
                    <a:p>
                      <a:r>
                        <a:rPr lang="en-GB" sz="1600" b="0" dirty="0"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8034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AU" sz="1600" b="0" kern="100"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III</a:t>
                      </a:r>
                      <a:endParaRPr lang="en-GB" sz="1600" b="0" kern="10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Andika" panose="02000000000000000000" pitchFamily="2" charset="0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 marL="18034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AU" sz="1600" b="0" kern="100"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tria (n)</a:t>
                      </a:r>
                      <a:endParaRPr lang="en-GB" sz="1600" b="0" kern="10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Andika" panose="02000000000000000000" pitchFamily="2" charset="0"/>
                      </a:endParaRPr>
                    </a:p>
                  </a:txBody>
                  <a:tcPr marL="28575" marR="28575" marT="28575" marB="28575" anchor="ctr"/>
                </a:tc>
                <a:extLst>
                  <a:ext uri="{0D108BD9-81ED-4DB2-BD59-A6C34878D82A}">
                    <a16:rowId xmlns:a16="http://schemas.microsoft.com/office/drawing/2014/main" val="3294396095"/>
                  </a:ext>
                </a:extLst>
              </a:tr>
              <a:tr h="409474">
                <a:tc>
                  <a:txBody>
                    <a:bodyPr/>
                    <a:lstStyle/>
                    <a:p>
                      <a:r>
                        <a:rPr lang="en-GB" sz="1600" b="0" dirty="0"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8034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AU" sz="1600" b="0" kern="100"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IV</a:t>
                      </a:r>
                      <a:endParaRPr lang="en-GB" sz="1600" b="0" kern="10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Andika" panose="02000000000000000000" pitchFamily="2" charset="0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 marL="18034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AU" sz="1600" b="0" kern="100"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quattuor</a:t>
                      </a:r>
                      <a:endParaRPr lang="en-GB" sz="1600" b="0" kern="10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Andika" panose="02000000000000000000" pitchFamily="2" charset="0"/>
                      </a:endParaRPr>
                    </a:p>
                  </a:txBody>
                  <a:tcPr marL="28575" marR="28575" marT="28575" marB="28575" anchor="ctr"/>
                </a:tc>
                <a:extLst>
                  <a:ext uri="{0D108BD9-81ED-4DB2-BD59-A6C34878D82A}">
                    <a16:rowId xmlns:a16="http://schemas.microsoft.com/office/drawing/2014/main" val="4169485743"/>
                  </a:ext>
                </a:extLst>
              </a:tr>
              <a:tr h="409474">
                <a:tc>
                  <a:txBody>
                    <a:bodyPr/>
                    <a:lstStyle/>
                    <a:p>
                      <a:r>
                        <a:rPr lang="en-GB" sz="1600" b="0" dirty="0"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8034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AU" sz="1600" b="0" kern="100"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V</a:t>
                      </a:r>
                      <a:endParaRPr lang="en-GB" sz="1600" b="0" kern="10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Andika" panose="02000000000000000000" pitchFamily="2" charset="0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 marL="18034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AU" sz="1600" b="0" kern="100"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quīnque</a:t>
                      </a:r>
                      <a:endParaRPr lang="en-GB" sz="1600" b="0" kern="10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Andika" panose="02000000000000000000" pitchFamily="2" charset="0"/>
                      </a:endParaRPr>
                    </a:p>
                  </a:txBody>
                  <a:tcPr marL="28575" marR="28575" marT="28575" marB="28575" anchor="ctr"/>
                </a:tc>
                <a:extLst>
                  <a:ext uri="{0D108BD9-81ED-4DB2-BD59-A6C34878D82A}">
                    <a16:rowId xmlns:a16="http://schemas.microsoft.com/office/drawing/2014/main" val="2826511897"/>
                  </a:ext>
                </a:extLst>
              </a:tr>
              <a:tr h="409474">
                <a:tc>
                  <a:txBody>
                    <a:bodyPr/>
                    <a:lstStyle/>
                    <a:p>
                      <a:r>
                        <a:rPr lang="en-GB" sz="1600" b="0" dirty="0"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8034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AU" sz="1600" b="0" kern="100"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VI</a:t>
                      </a:r>
                      <a:endParaRPr lang="en-GB" sz="1600" b="0" kern="10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Andika" panose="02000000000000000000" pitchFamily="2" charset="0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 marL="18034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AU" sz="1600" b="0" kern="100"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sex</a:t>
                      </a:r>
                      <a:endParaRPr lang="en-GB" sz="1600" b="0" kern="10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Andika" panose="02000000000000000000" pitchFamily="2" charset="0"/>
                      </a:endParaRPr>
                    </a:p>
                  </a:txBody>
                  <a:tcPr marL="28575" marR="28575" marT="28575" marB="28575" anchor="ctr"/>
                </a:tc>
                <a:extLst>
                  <a:ext uri="{0D108BD9-81ED-4DB2-BD59-A6C34878D82A}">
                    <a16:rowId xmlns:a16="http://schemas.microsoft.com/office/drawing/2014/main" val="243102933"/>
                  </a:ext>
                </a:extLst>
              </a:tr>
              <a:tr h="409474">
                <a:tc>
                  <a:txBody>
                    <a:bodyPr/>
                    <a:lstStyle/>
                    <a:p>
                      <a:r>
                        <a:rPr lang="en-GB" sz="1600" b="0" dirty="0"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8034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AU" sz="1600" b="0" kern="100"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VII</a:t>
                      </a:r>
                      <a:endParaRPr lang="en-GB" sz="1600" b="0" kern="10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Andika" panose="02000000000000000000" pitchFamily="2" charset="0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 marL="18034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AU" sz="1600" b="0" kern="100"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septem</a:t>
                      </a:r>
                      <a:endParaRPr lang="en-GB" sz="1600" b="0" kern="10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Andika" panose="02000000000000000000" pitchFamily="2" charset="0"/>
                      </a:endParaRPr>
                    </a:p>
                  </a:txBody>
                  <a:tcPr marL="28575" marR="28575" marT="28575" marB="28575" anchor="ctr"/>
                </a:tc>
                <a:extLst>
                  <a:ext uri="{0D108BD9-81ED-4DB2-BD59-A6C34878D82A}">
                    <a16:rowId xmlns:a16="http://schemas.microsoft.com/office/drawing/2014/main" val="1824775934"/>
                  </a:ext>
                </a:extLst>
              </a:tr>
              <a:tr h="409474">
                <a:tc>
                  <a:txBody>
                    <a:bodyPr/>
                    <a:lstStyle/>
                    <a:p>
                      <a:r>
                        <a:rPr lang="en-GB" sz="1600" b="0" dirty="0"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8034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AU" sz="1600" b="0" kern="100"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VIII</a:t>
                      </a:r>
                      <a:endParaRPr lang="en-GB" sz="1600" b="0" kern="10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Andika" panose="02000000000000000000" pitchFamily="2" charset="0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 marL="18034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AU" sz="1600" b="0" kern="100"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octō</a:t>
                      </a:r>
                      <a:endParaRPr lang="en-GB" sz="1600" b="0" kern="10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Andika" panose="02000000000000000000" pitchFamily="2" charset="0"/>
                      </a:endParaRPr>
                    </a:p>
                  </a:txBody>
                  <a:tcPr marL="28575" marR="28575" marT="28575" marB="28575" anchor="ctr"/>
                </a:tc>
                <a:extLst>
                  <a:ext uri="{0D108BD9-81ED-4DB2-BD59-A6C34878D82A}">
                    <a16:rowId xmlns:a16="http://schemas.microsoft.com/office/drawing/2014/main" val="2675970793"/>
                  </a:ext>
                </a:extLst>
              </a:tr>
              <a:tr h="409474">
                <a:tc>
                  <a:txBody>
                    <a:bodyPr/>
                    <a:lstStyle/>
                    <a:p>
                      <a:r>
                        <a:rPr lang="en-GB" sz="1600" b="0" dirty="0"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8034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AU" sz="1600" b="0" kern="100"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IX</a:t>
                      </a:r>
                      <a:endParaRPr lang="en-GB" sz="1600" b="0" kern="10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Andika" panose="02000000000000000000" pitchFamily="2" charset="0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 marL="18034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AU" sz="1600" b="0" kern="100"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novem</a:t>
                      </a:r>
                      <a:endParaRPr lang="en-GB" sz="1600" b="0" kern="10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Andika" panose="02000000000000000000" pitchFamily="2" charset="0"/>
                      </a:endParaRPr>
                    </a:p>
                  </a:txBody>
                  <a:tcPr marL="28575" marR="28575" marT="28575" marB="28575" anchor="ctr"/>
                </a:tc>
                <a:extLst>
                  <a:ext uri="{0D108BD9-81ED-4DB2-BD59-A6C34878D82A}">
                    <a16:rowId xmlns:a16="http://schemas.microsoft.com/office/drawing/2014/main" val="981783670"/>
                  </a:ext>
                </a:extLst>
              </a:tr>
              <a:tr h="409474">
                <a:tc>
                  <a:txBody>
                    <a:bodyPr/>
                    <a:lstStyle/>
                    <a:p>
                      <a:r>
                        <a:rPr lang="en-GB" sz="1600" b="0" dirty="0"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8034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AU" sz="1600" b="0" kern="100" dirty="0"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X</a:t>
                      </a:r>
                      <a:endParaRPr lang="en-GB" sz="1600" b="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Andika" panose="02000000000000000000" pitchFamily="2" charset="0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 marL="18034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AU" sz="1600" b="0" kern="100" dirty="0"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decem</a:t>
                      </a:r>
                      <a:endParaRPr lang="en-GB" sz="1600" b="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Andika" panose="02000000000000000000" pitchFamily="2" charset="0"/>
                      </a:endParaRPr>
                    </a:p>
                  </a:txBody>
                  <a:tcPr marL="28575" marR="28575" marT="28575" marB="28575" anchor="ctr"/>
                </a:tc>
                <a:extLst>
                  <a:ext uri="{0D108BD9-81ED-4DB2-BD59-A6C34878D82A}">
                    <a16:rowId xmlns:a16="http://schemas.microsoft.com/office/drawing/2014/main" val="3838911651"/>
                  </a:ext>
                </a:extLst>
              </a:tr>
            </a:tbl>
          </a:graphicData>
        </a:graphic>
      </p:graphicFrame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6E4272D6-EEFF-C68C-9ED2-D02896F1F060}"/>
              </a:ext>
            </a:extLst>
          </p:cNvPr>
          <p:cNvSpPr txBox="1">
            <a:spLocks/>
          </p:cNvSpPr>
          <p:nvPr/>
        </p:nvSpPr>
        <p:spPr>
          <a:xfrm>
            <a:off x="6414490" y="1566050"/>
            <a:ext cx="3906183" cy="398986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4400" dirty="0">
                <a:solidFill>
                  <a:schemeClr val="bg1"/>
                </a:solidFill>
              </a:rPr>
              <a:t>Which months are named after Latin words?</a:t>
            </a:r>
          </a:p>
        </p:txBody>
      </p:sp>
      <p:pic>
        <p:nvPicPr>
          <p:cNvPr id="7" name="Picture 6" descr="A cartoon of a robot&#10;&#10;AI-generated content may be incorrect.">
            <a:extLst>
              <a:ext uri="{FF2B5EF4-FFF2-40B4-BE49-F238E27FC236}">
                <a16:creationId xmlns:a16="http://schemas.microsoft.com/office/drawing/2014/main" id="{9F2A27B9-45B7-C2DE-5CF5-5574F16D034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25714" y="3636245"/>
            <a:ext cx="2396358" cy="30456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94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BB8683-B447-F732-4659-8072D410C9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9BDAC170-49F9-AC27-CAD7-AACF7146EDB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8280889-E642-2B92-7E2B-11B3580E39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60252" y="330348"/>
            <a:ext cx="7010400" cy="90603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Month Name Mystery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7A8FF184-EDC1-ADB5-B78F-130127D32BC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9294961"/>
              </p:ext>
            </p:extLst>
          </p:nvPr>
        </p:nvGraphicFramePr>
        <p:xfrm>
          <a:off x="569928" y="1566050"/>
          <a:ext cx="5617243" cy="480150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44958">
                  <a:extLst>
                    <a:ext uri="{9D8B030D-6E8A-4147-A177-3AD203B41FA5}">
                      <a16:colId xmlns:a16="http://schemas.microsoft.com/office/drawing/2014/main" val="4006059755"/>
                    </a:ext>
                  </a:extLst>
                </a:gridCol>
                <a:gridCol w="1105063">
                  <a:extLst>
                    <a:ext uri="{9D8B030D-6E8A-4147-A177-3AD203B41FA5}">
                      <a16:colId xmlns:a16="http://schemas.microsoft.com/office/drawing/2014/main" val="2476765884"/>
                    </a:ext>
                  </a:extLst>
                </a:gridCol>
                <a:gridCol w="1783611">
                  <a:extLst>
                    <a:ext uri="{9D8B030D-6E8A-4147-A177-3AD203B41FA5}">
                      <a16:colId xmlns:a16="http://schemas.microsoft.com/office/drawing/2014/main" val="1916155008"/>
                    </a:ext>
                  </a:extLst>
                </a:gridCol>
                <a:gridCol w="1783611">
                  <a:extLst>
                    <a:ext uri="{9D8B030D-6E8A-4147-A177-3AD203B41FA5}">
                      <a16:colId xmlns:a16="http://schemas.microsoft.com/office/drawing/2014/main" val="90995491"/>
                    </a:ext>
                  </a:extLst>
                </a:gridCol>
              </a:tblGrid>
              <a:tr h="706763">
                <a:tc>
                  <a:txBody>
                    <a:bodyPr/>
                    <a:lstStyle/>
                    <a:p>
                      <a:r>
                        <a:rPr lang="en-GB" sz="1600" b="0" dirty="0"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Number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b="0" dirty="0"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Roman Numeral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b="0" dirty="0"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Latin Word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b="0" dirty="0"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Month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87780616"/>
                  </a:ext>
                </a:extLst>
              </a:tr>
              <a:tr h="409474">
                <a:tc>
                  <a:txBody>
                    <a:bodyPr/>
                    <a:lstStyle/>
                    <a:p>
                      <a:r>
                        <a:rPr lang="en-GB" sz="1600" b="0" dirty="0"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8034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AU" sz="1600" b="0" kern="100" dirty="0"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I</a:t>
                      </a:r>
                      <a:endParaRPr lang="en-GB" sz="1600" b="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Andika" panose="02000000000000000000" pitchFamily="2" charset="0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 marL="18034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AU" sz="1600" b="0" kern="100" dirty="0" err="1"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ūnum</a:t>
                      </a:r>
                      <a:endParaRPr lang="en-GB" sz="1600" b="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Andika" panose="02000000000000000000" pitchFamily="2" charset="0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 marL="18034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en-GB" sz="1600" b="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Andika" panose="02000000000000000000" pitchFamily="2" charset="0"/>
                      </a:endParaRPr>
                    </a:p>
                  </a:txBody>
                  <a:tcPr marL="28575" marR="28575" marT="28575" marB="28575" anchor="ctr"/>
                </a:tc>
                <a:extLst>
                  <a:ext uri="{0D108BD9-81ED-4DB2-BD59-A6C34878D82A}">
                    <a16:rowId xmlns:a16="http://schemas.microsoft.com/office/drawing/2014/main" val="2756302025"/>
                  </a:ext>
                </a:extLst>
              </a:tr>
              <a:tr h="409474">
                <a:tc>
                  <a:txBody>
                    <a:bodyPr/>
                    <a:lstStyle/>
                    <a:p>
                      <a:r>
                        <a:rPr lang="en-GB" sz="1600" b="0" dirty="0"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8034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AU" sz="1600" b="0" kern="100"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II</a:t>
                      </a:r>
                      <a:endParaRPr lang="en-GB" sz="1600" b="0" kern="10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Andika" panose="02000000000000000000" pitchFamily="2" charset="0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 marL="18034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AU" sz="1600" b="0" kern="100"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duo (n)</a:t>
                      </a:r>
                      <a:endParaRPr lang="en-GB" sz="1600" b="0" kern="10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Andika" panose="02000000000000000000" pitchFamily="2" charset="0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 marL="18034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en-GB" sz="1600" b="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Andika" panose="02000000000000000000" pitchFamily="2" charset="0"/>
                      </a:endParaRPr>
                    </a:p>
                  </a:txBody>
                  <a:tcPr marL="28575" marR="28575" marT="28575" marB="28575" anchor="ctr"/>
                </a:tc>
                <a:extLst>
                  <a:ext uri="{0D108BD9-81ED-4DB2-BD59-A6C34878D82A}">
                    <a16:rowId xmlns:a16="http://schemas.microsoft.com/office/drawing/2014/main" val="3496081630"/>
                  </a:ext>
                </a:extLst>
              </a:tr>
              <a:tr h="409474">
                <a:tc>
                  <a:txBody>
                    <a:bodyPr/>
                    <a:lstStyle/>
                    <a:p>
                      <a:r>
                        <a:rPr lang="en-GB" sz="1600" b="0" dirty="0"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8034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AU" sz="1600" b="0" kern="100"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III</a:t>
                      </a:r>
                      <a:endParaRPr lang="en-GB" sz="1600" b="0" kern="10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Andika" panose="02000000000000000000" pitchFamily="2" charset="0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 marL="18034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AU" sz="1600" b="0" kern="100"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tria (n)</a:t>
                      </a:r>
                      <a:endParaRPr lang="en-GB" sz="1600" b="0" kern="10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Andika" panose="02000000000000000000" pitchFamily="2" charset="0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 marL="18034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en-GB" sz="1600" b="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Andika" panose="02000000000000000000" pitchFamily="2" charset="0"/>
                      </a:endParaRPr>
                    </a:p>
                  </a:txBody>
                  <a:tcPr marL="28575" marR="28575" marT="28575" marB="28575" anchor="ctr"/>
                </a:tc>
                <a:extLst>
                  <a:ext uri="{0D108BD9-81ED-4DB2-BD59-A6C34878D82A}">
                    <a16:rowId xmlns:a16="http://schemas.microsoft.com/office/drawing/2014/main" val="3294396095"/>
                  </a:ext>
                </a:extLst>
              </a:tr>
              <a:tr h="409474">
                <a:tc>
                  <a:txBody>
                    <a:bodyPr/>
                    <a:lstStyle/>
                    <a:p>
                      <a:r>
                        <a:rPr lang="en-GB" sz="1600" b="0" dirty="0"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8034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AU" sz="1600" b="0" kern="100"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IV</a:t>
                      </a:r>
                      <a:endParaRPr lang="en-GB" sz="1600" b="0" kern="10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Andika" panose="02000000000000000000" pitchFamily="2" charset="0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 marL="18034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AU" sz="1600" b="0" kern="100" dirty="0" err="1"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quattuor</a:t>
                      </a:r>
                      <a:endParaRPr lang="en-GB" sz="1600" b="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Andika" panose="02000000000000000000" pitchFamily="2" charset="0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 marL="18034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en-GB" sz="1600" b="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Andika" panose="02000000000000000000" pitchFamily="2" charset="0"/>
                      </a:endParaRPr>
                    </a:p>
                  </a:txBody>
                  <a:tcPr marL="28575" marR="28575" marT="28575" marB="28575" anchor="ctr"/>
                </a:tc>
                <a:extLst>
                  <a:ext uri="{0D108BD9-81ED-4DB2-BD59-A6C34878D82A}">
                    <a16:rowId xmlns:a16="http://schemas.microsoft.com/office/drawing/2014/main" val="4169485743"/>
                  </a:ext>
                </a:extLst>
              </a:tr>
              <a:tr h="409474">
                <a:tc>
                  <a:txBody>
                    <a:bodyPr/>
                    <a:lstStyle/>
                    <a:p>
                      <a:r>
                        <a:rPr lang="en-GB" sz="1600" b="0" dirty="0"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8034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AU" sz="1600" b="0" kern="100"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V</a:t>
                      </a:r>
                      <a:endParaRPr lang="en-GB" sz="1600" b="0" kern="10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Andika" panose="02000000000000000000" pitchFamily="2" charset="0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 marL="18034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AU" sz="1600" b="0" kern="100"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quīnque</a:t>
                      </a:r>
                      <a:endParaRPr lang="en-GB" sz="1600" b="0" kern="10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Andika" panose="02000000000000000000" pitchFamily="2" charset="0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 marL="18034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en-GB" sz="1600" b="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Andika" panose="02000000000000000000" pitchFamily="2" charset="0"/>
                      </a:endParaRPr>
                    </a:p>
                  </a:txBody>
                  <a:tcPr marL="28575" marR="28575" marT="28575" marB="28575" anchor="ctr"/>
                </a:tc>
                <a:extLst>
                  <a:ext uri="{0D108BD9-81ED-4DB2-BD59-A6C34878D82A}">
                    <a16:rowId xmlns:a16="http://schemas.microsoft.com/office/drawing/2014/main" val="2826511897"/>
                  </a:ext>
                </a:extLst>
              </a:tr>
              <a:tr h="409474">
                <a:tc>
                  <a:txBody>
                    <a:bodyPr/>
                    <a:lstStyle/>
                    <a:p>
                      <a:r>
                        <a:rPr lang="en-GB" sz="1600" b="0" dirty="0"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8034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AU" sz="1600" b="0" kern="100"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VI</a:t>
                      </a:r>
                      <a:endParaRPr lang="en-GB" sz="1600" b="0" kern="10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Andika" panose="02000000000000000000" pitchFamily="2" charset="0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 marL="18034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AU" sz="1600" b="0" kern="100"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sex</a:t>
                      </a:r>
                      <a:endParaRPr lang="en-GB" sz="1600" b="0" kern="10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Andika" panose="02000000000000000000" pitchFamily="2" charset="0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 marL="18034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en-GB" sz="1600" b="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Andika" panose="02000000000000000000" pitchFamily="2" charset="0"/>
                      </a:endParaRPr>
                    </a:p>
                  </a:txBody>
                  <a:tcPr marL="28575" marR="28575" marT="28575" marB="28575" anchor="ctr"/>
                </a:tc>
                <a:extLst>
                  <a:ext uri="{0D108BD9-81ED-4DB2-BD59-A6C34878D82A}">
                    <a16:rowId xmlns:a16="http://schemas.microsoft.com/office/drawing/2014/main" val="243102933"/>
                  </a:ext>
                </a:extLst>
              </a:tr>
              <a:tr h="409474">
                <a:tc>
                  <a:txBody>
                    <a:bodyPr/>
                    <a:lstStyle/>
                    <a:p>
                      <a:r>
                        <a:rPr lang="en-GB" sz="1600" b="0" dirty="0"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8034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AU" sz="1600" b="0" kern="100"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VII</a:t>
                      </a:r>
                      <a:endParaRPr lang="en-GB" sz="1600" b="0" kern="10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Andika" panose="02000000000000000000" pitchFamily="2" charset="0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 marL="18034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AU" sz="1600" b="0" kern="100"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septem</a:t>
                      </a:r>
                      <a:endParaRPr lang="en-GB" sz="1600" b="0" kern="10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Andika" panose="02000000000000000000" pitchFamily="2" charset="0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 marL="18034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600" b="1" kern="100" dirty="0"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Septem</a:t>
                      </a:r>
                      <a:r>
                        <a:rPr lang="en-GB" sz="1600" b="0" kern="100" dirty="0"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ber</a:t>
                      </a:r>
                    </a:p>
                  </a:txBody>
                  <a:tcPr marL="28575" marR="28575" marT="28575" marB="28575" anchor="ctr"/>
                </a:tc>
                <a:extLst>
                  <a:ext uri="{0D108BD9-81ED-4DB2-BD59-A6C34878D82A}">
                    <a16:rowId xmlns:a16="http://schemas.microsoft.com/office/drawing/2014/main" val="1824775934"/>
                  </a:ext>
                </a:extLst>
              </a:tr>
              <a:tr h="409474">
                <a:tc>
                  <a:txBody>
                    <a:bodyPr/>
                    <a:lstStyle/>
                    <a:p>
                      <a:r>
                        <a:rPr lang="en-GB" sz="1600" b="0" dirty="0"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8034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AU" sz="1600" b="0" kern="100"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VIII</a:t>
                      </a:r>
                      <a:endParaRPr lang="en-GB" sz="1600" b="0" kern="10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Andika" panose="02000000000000000000" pitchFamily="2" charset="0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 marL="18034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AU" sz="1600" b="0" kern="100"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octō</a:t>
                      </a:r>
                      <a:endParaRPr lang="en-GB" sz="1600" b="0" kern="10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Andika" panose="02000000000000000000" pitchFamily="2" charset="0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 marL="18034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600" b="1" kern="100" dirty="0"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Octo</a:t>
                      </a:r>
                      <a:r>
                        <a:rPr lang="en-GB" sz="1600" b="0" kern="100" dirty="0"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ber</a:t>
                      </a:r>
                    </a:p>
                  </a:txBody>
                  <a:tcPr marL="28575" marR="28575" marT="28575" marB="28575" anchor="ctr"/>
                </a:tc>
                <a:extLst>
                  <a:ext uri="{0D108BD9-81ED-4DB2-BD59-A6C34878D82A}">
                    <a16:rowId xmlns:a16="http://schemas.microsoft.com/office/drawing/2014/main" val="2675970793"/>
                  </a:ext>
                </a:extLst>
              </a:tr>
              <a:tr h="409474">
                <a:tc>
                  <a:txBody>
                    <a:bodyPr/>
                    <a:lstStyle/>
                    <a:p>
                      <a:r>
                        <a:rPr lang="en-GB" sz="1600" b="0" dirty="0"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8034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AU" sz="1600" b="0" kern="100"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IX</a:t>
                      </a:r>
                      <a:endParaRPr lang="en-GB" sz="1600" b="0" kern="10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Andika" panose="02000000000000000000" pitchFamily="2" charset="0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 marL="18034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AU" sz="1600" b="0" kern="100"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novem</a:t>
                      </a:r>
                      <a:endParaRPr lang="en-GB" sz="1600" b="0" kern="10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Andika" panose="02000000000000000000" pitchFamily="2" charset="0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 marL="18034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600" b="1" kern="100" dirty="0"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Novem</a:t>
                      </a:r>
                      <a:r>
                        <a:rPr lang="en-GB" sz="1600" b="0" kern="100" dirty="0"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ber</a:t>
                      </a:r>
                    </a:p>
                  </a:txBody>
                  <a:tcPr marL="28575" marR="28575" marT="28575" marB="28575" anchor="ctr"/>
                </a:tc>
                <a:extLst>
                  <a:ext uri="{0D108BD9-81ED-4DB2-BD59-A6C34878D82A}">
                    <a16:rowId xmlns:a16="http://schemas.microsoft.com/office/drawing/2014/main" val="981783670"/>
                  </a:ext>
                </a:extLst>
              </a:tr>
              <a:tr h="409474">
                <a:tc>
                  <a:txBody>
                    <a:bodyPr/>
                    <a:lstStyle/>
                    <a:p>
                      <a:r>
                        <a:rPr lang="en-GB" sz="1600" b="0" dirty="0"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8034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AU" sz="1600" b="0" kern="100" dirty="0"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X</a:t>
                      </a:r>
                      <a:endParaRPr lang="en-GB" sz="1600" b="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Andika" panose="02000000000000000000" pitchFamily="2" charset="0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 marL="18034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AU" sz="1600" b="0" kern="100" dirty="0"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decem</a:t>
                      </a:r>
                      <a:endParaRPr lang="en-GB" sz="1600" b="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Andika" panose="02000000000000000000" pitchFamily="2" charset="0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 marL="18034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600" b="1" kern="100" dirty="0"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Decem</a:t>
                      </a:r>
                      <a:r>
                        <a:rPr lang="en-GB" sz="1600" b="0" kern="100" dirty="0"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ber</a:t>
                      </a:r>
                    </a:p>
                  </a:txBody>
                  <a:tcPr marL="28575" marR="28575" marT="28575" marB="28575" anchor="ctr"/>
                </a:tc>
                <a:extLst>
                  <a:ext uri="{0D108BD9-81ED-4DB2-BD59-A6C34878D82A}">
                    <a16:rowId xmlns:a16="http://schemas.microsoft.com/office/drawing/2014/main" val="3838911651"/>
                  </a:ext>
                </a:extLst>
              </a:tr>
            </a:tbl>
          </a:graphicData>
        </a:graphic>
      </p:graphicFrame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C34758B-9855-536C-4BF3-50339016F03A}"/>
              </a:ext>
            </a:extLst>
          </p:cNvPr>
          <p:cNvSpPr txBox="1">
            <a:spLocks/>
          </p:cNvSpPr>
          <p:nvPr/>
        </p:nvSpPr>
        <p:spPr>
          <a:xfrm>
            <a:off x="6414490" y="1566050"/>
            <a:ext cx="3906183" cy="398986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4400" dirty="0">
                <a:solidFill>
                  <a:schemeClr val="bg1"/>
                </a:solidFill>
              </a:rPr>
              <a:t>Which months are named after Latin words?</a:t>
            </a:r>
          </a:p>
        </p:txBody>
      </p:sp>
      <p:pic>
        <p:nvPicPr>
          <p:cNvPr id="7" name="Picture 6" descr="A cartoon of a robot&#10;&#10;AI-generated content may be incorrect.">
            <a:extLst>
              <a:ext uri="{FF2B5EF4-FFF2-40B4-BE49-F238E27FC236}">
                <a16:creationId xmlns:a16="http://schemas.microsoft.com/office/drawing/2014/main" id="{BF8A4F7E-7BF7-54C8-CFDC-2E4C5830E6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25714" y="3636245"/>
            <a:ext cx="2396358" cy="30456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881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6E7C4E1-56AC-1D4D-54E4-C9324EB681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D00105A8-82F8-D356-61C7-49434A66185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FF3F839-3737-376C-ECA9-6635EC2A81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60252" y="330348"/>
            <a:ext cx="7010400" cy="90603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Month Name Mystery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AC213036-642F-2840-7A79-A1B172B548A8}"/>
              </a:ext>
            </a:extLst>
          </p:cNvPr>
          <p:cNvGraphicFramePr>
            <a:graphicFrameLocks noGrp="1"/>
          </p:cNvGraphicFramePr>
          <p:nvPr/>
        </p:nvGraphicFramePr>
        <p:xfrm>
          <a:off x="569928" y="1566050"/>
          <a:ext cx="5617243" cy="480150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44958">
                  <a:extLst>
                    <a:ext uri="{9D8B030D-6E8A-4147-A177-3AD203B41FA5}">
                      <a16:colId xmlns:a16="http://schemas.microsoft.com/office/drawing/2014/main" val="4006059755"/>
                    </a:ext>
                  </a:extLst>
                </a:gridCol>
                <a:gridCol w="1105063">
                  <a:extLst>
                    <a:ext uri="{9D8B030D-6E8A-4147-A177-3AD203B41FA5}">
                      <a16:colId xmlns:a16="http://schemas.microsoft.com/office/drawing/2014/main" val="2476765884"/>
                    </a:ext>
                  </a:extLst>
                </a:gridCol>
                <a:gridCol w="1783611">
                  <a:extLst>
                    <a:ext uri="{9D8B030D-6E8A-4147-A177-3AD203B41FA5}">
                      <a16:colId xmlns:a16="http://schemas.microsoft.com/office/drawing/2014/main" val="1916155008"/>
                    </a:ext>
                  </a:extLst>
                </a:gridCol>
                <a:gridCol w="1783611">
                  <a:extLst>
                    <a:ext uri="{9D8B030D-6E8A-4147-A177-3AD203B41FA5}">
                      <a16:colId xmlns:a16="http://schemas.microsoft.com/office/drawing/2014/main" val="90995491"/>
                    </a:ext>
                  </a:extLst>
                </a:gridCol>
              </a:tblGrid>
              <a:tr h="706763">
                <a:tc>
                  <a:txBody>
                    <a:bodyPr/>
                    <a:lstStyle/>
                    <a:p>
                      <a:r>
                        <a:rPr lang="en-GB" sz="1600" b="0" dirty="0"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Number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b="0" dirty="0"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Roman Numeral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b="0" dirty="0"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Latin Word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b="0" dirty="0"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Month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87780616"/>
                  </a:ext>
                </a:extLst>
              </a:tr>
              <a:tr h="409474">
                <a:tc>
                  <a:txBody>
                    <a:bodyPr/>
                    <a:lstStyle/>
                    <a:p>
                      <a:r>
                        <a:rPr lang="en-GB" sz="1600" b="0" dirty="0"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8034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AU" sz="1600" b="0" kern="100" dirty="0"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I</a:t>
                      </a:r>
                      <a:endParaRPr lang="en-GB" sz="1600" b="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Andika" panose="02000000000000000000" pitchFamily="2" charset="0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 marL="18034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AU" sz="1600" b="0" kern="100" dirty="0" err="1"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ūnum</a:t>
                      </a:r>
                      <a:endParaRPr lang="en-GB" sz="1600" b="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Andika" panose="02000000000000000000" pitchFamily="2" charset="0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 marL="18034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en-GB" sz="1600" b="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Andika" panose="02000000000000000000" pitchFamily="2" charset="0"/>
                      </a:endParaRPr>
                    </a:p>
                  </a:txBody>
                  <a:tcPr marL="28575" marR="28575" marT="28575" marB="28575" anchor="ctr"/>
                </a:tc>
                <a:extLst>
                  <a:ext uri="{0D108BD9-81ED-4DB2-BD59-A6C34878D82A}">
                    <a16:rowId xmlns:a16="http://schemas.microsoft.com/office/drawing/2014/main" val="2756302025"/>
                  </a:ext>
                </a:extLst>
              </a:tr>
              <a:tr h="409474">
                <a:tc>
                  <a:txBody>
                    <a:bodyPr/>
                    <a:lstStyle/>
                    <a:p>
                      <a:r>
                        <a:rPr lang="en-GB" sz="1600" b="0" dirty="0"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8034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AU" sz="1600" b="0" kern="100"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II</a:t>
                      </a:r>
                      <a:endParaRPr lang="en-GB" sz="1600" b="0" kern="10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Andika" panose="02000000000000000000" pitchFamily="2" charset="0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 marL="18034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AU" sz="1600" b="0" kern="100"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duo (n)</a:t>
                      </a:r>
                      <a:endParaRPr lang="en-GB" sz="1600" b="0" kern="10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Andika" panose="02000000000000000000" pitchFamily="2" charset="0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 marL="18034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en-GB" sz="1600" b="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Andika" panose="02000000000000000000" pitchFamily="2" charset="0"/>
                      </a:endParaRPr>
                    </a:p>
                  </a:txBody>
                  <a:tcPr marL="28575" marR="28575" marT="28575" marB="28575" anchor="ctr"/>
                </a:tc>
                <a:extLst>
                  <a:ext uri="{0D108BD9-81ED-4DB2-BD59-A6C34878D82A}">
                    <a16:rowId xmlns:a16="http://schemas.microsoft.com/office/drawing/2014/main" val="3496081630"/>
                  </a:ext>
                </a:extLst>
              </a:tr>
              <a:tr h="409474">
                <a:tc>
                  <a:txBody>
                    <a:bodyPr/>
                    <a:lstStyle/>
                    <a:p>
                      <a:r>
                        <a:rPr lang="en-GB" sz="1600" b="0" dirty="0"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8034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AU" sz="1600" b="0" kern="100"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III</a:t>
                      </a:r>
                      <a:endParaRPr lang="en-GB" sz="1600" b="0" kern="10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Andika" panose="02000000000000000000" pitchFamily="2" charset="0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 marL="18034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AU" sz="1600" b="0" kern="100"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tria (n)</a:t>
                      </a:r>
                      <a:endParaRPr lang="en-GB" sz="1600" b="0" kern="10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Andika" panose="02000000000000000000" pitchFamily="2" charset="0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 marL="18034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en-GB" sz="1600" b="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Andika" panose="02000000000000000000" pitchFamily="2" charset="0"/>
                      </a:endParaRPr>
                    </a:p>
                  </a:txBody>
                  <a:tcPr marL="28575" marR="28575" marT="28575" marB="28575" anchor="ctr"/>
                </a:tc>
                <a:extLst>
                  <a:ext uri="{0D108BD9-81ED-4DB2-BD59-A6C34878D82A}">
                    <a16:rowId xmlns:a16="http://schemas.microsoft.com/office/drawing/2014/main" val="3294396095"/>
                  </a:ext>
                </a:extLst>
              </a:tr>
              <a:tr h="409474">
                <a:tc>
                  <a:txBody>
                    <a:bodyPr/>
                    <a:lstStyle/>
                    <a:p>
                      <a:r>
                        <a:rPr lang="en-GB" sz="1600" b="0" dirty="0"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8034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AU" sz="1600" b="0" kern="100"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IV</a:t>
                      </a:r>
                      <a:endParaRPr lang="en-GB" sz="1600" b="0" kern="10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Andika" panose="02000000000000000000" pitchFamily="2" charset="0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 marL="18034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AU" sz="1600" b="0" kern="100" dirty="0" err="1"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quattuor</a:t>
                      </a:r>
                      <a:endParaRPr lang="en-GB" sz="1600" b="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Andika" panose="02000000000000000000" pitchFamily="2" charset="0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 marL="18034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en-GB" sz="1600" b="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Andika" panose="02000000000000000000" pitchFamily="2" charset="0"/>
                      </a:endParaRPr>
                    </a:p>
                  </a:txBody>
                  <a:tcPr marL="28575" marR="28575" marT="28575" marB="28575" anchor="ctr"/>
                </a:tc>
                <a:extLst>
                  <a:ext uri="{0D108BD9-81ED-4DB2-BD59-A6C34878D82A}">
                    <a16:rowId xmlns:a16="http://schemas.microsoft.com/office/drawing/2014/main" val="4169485743"/>
                  </a:ext>
                </a:extLst>
              </a:tr>
              <a:tr h="409474">
                <a:tc>
                  <a:txBody>
                    <a:bodyPr/>
                    <a:lstStyle/>
                    <a:p>
                      <a:r>
                        <a:rPr lang="en-GB" sz="1600" b="0" dirty="0"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8034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AU" sz="1600" b="0" kern="100"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V</a:t>
                      </a:r>
                      <a:endParaRPr lang="en-GB" sz="1600" b="0" kern="10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Andika" panose="02000000000000000000" pitchFamily="2" charset="0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 marL="18034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AU" sz="1600" b="0" kern="100"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quīnque</a:t>
                      </a:r>
                      <a:endParaRPr lang="en-GB" sz="1600" b="0" kern="10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Andika" panose="02000000000000000000" pitchFamily="2" charset="0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 marL="18034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en-GB" sz="1600" b="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Andika" panose="02000000000000000000" pitchFamily="2" charset="0"/>
                      </a:endParaRPr>
                    </a:p>
                  </a:txBody>
                  <a:tcPr marL="28575" marR="28575" marT="28575" marB="28575" anchor="ctr"/>
                </a:tc>
                <a:extLst>
                  <a:ext uri="{0D108BD9-81ED-4DB2-BD59-A6C34878D82A}">
                    <a16:rowId xmlns:a16="http://schemas.microsoft.com/office/drawing/2014/main" val="2826511897"/>
                  </a:ext>
                </a:extLst>
              </a:tr>
              <a:tr h="409474">
                <a:tc>
                  <a:txBody>
                    <a:bodyPr/>
                    <a:lstStyle/>
                    <a:p>
                      <a:r>
                        <a:rPr lang="en-GB" sz="1600" b="0" dirty="0"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8034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AU" sz="1600" b="0" kern="100"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VI</a:t>
                      </a:r>
                      <a:endParaRPr lang="en-GB" sz="1600" b="0" kern="10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Andika" panose="02000000000000000000" pitchFamily="2" charset="0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 marL="18034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AU" sz="1600" b="0" kern="100"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sex</a:t>
                      </a:r>
                      <a:endParaRPr lang="en-GB" sz="1600" b="0" kern="10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Andika" panose="02000000000000000000" pitchFamily="2" charset="0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 marL="18034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en-GB" sz="1600" b="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Andika" panose="02000000000000000000" pitchFamily="2" charset="0"/>
                      </a:endParaRPr>
                    </a:p>
                  </a:txBody>
                  <a:tcPr marL="28575" marR="28575" marT="28575" marB="28575" anchor="ctr"/>
                </a:tc>
                <a:extLst>
                  <a:ext uri="{0D108BD9-81ED-4DB2-BD59-A6C34878D82A}">
                    <a16:rowId xmlns:a16="http://schemas.microsoft.com/office/drawing/2014/main" val="243102933"/>
                  </a:ext>
                </a:extLst>
              </a:tr>
              <a:tr h="409474">
                <a:tc>
                  <a:txBody>
                    <a:bodyPr/>
                    <a:lstStyle/>
                    <a:p>
                      <a:r>
                        <a:rPr lang="en-GB" sz="1600" b="0" dirty="0"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8034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AU" sz="1600" b="0" kern="100"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VII</a:t>
                      </a:r>
                      <a:endParaRPr lang="en-GB" sz="1600" b="0" kern="10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Andika" panose="02000000000000000000" pitchFamily="2" charset="0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 marL="18034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AU" sz="1600" b="0" kern="100"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septem</a:t>
                      </a:r>
                      <a:endParaRPr lang="en-GB" sz="1600" b="0" kern="10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Andika" panose="02000000000000000000" pitchFamily="2" charset="0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 marL="18034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600" b="1" kern="100" dirty="0"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Septem</a:t>
                      </a:r>
                      <a:r>
                        <a:rPr lang="en-GB" sz="1600" b="0" kern="100" dirty="0"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ber</a:t>
                      </a:r>
                    </a:p>
                  </a:txBody>
                  <a:tcPr marL="28575" marR="28575" marT="28575" marB="28575" anchor="ctr"/>
                </a:tc>
                <a:extLst>
                  <a:ext uri="{0D108BD9-81ED-4DB2-BD59-A6C34878D82A}">
                    <a16:rowId xmlns:a16="http://schemas.microsoft.com/office/drawing/2014/main" val="1824775934"/>
                  </a:ext>
                </a:extLst>
              </a:tr>
              <a:tr h="409474">
                <a:tc>
                  <a:txBody>
                    <a:bodyPr/>
                    <a:lstStyle/>
                    <a:p>
                      <a:r>
                        <a:rPr lang="en-GB" sz="1600" b="0" dirty="0"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8034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AU" sz="1600" b="0" kern="100"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VIII</a:t>
                      </a:r>
                      <a:endParaRPr lang="en-GB" sz="1600" b="0" kern="10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Andika" panose="02000000000000000000" pitchFamily="2" charset="0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 marL="18034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AU" sz="1600" b="0" kern="100"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octō</a:t>
                      </a:r>
                      <a:endParaRPr lang="en-GB" sz="1600" b="0" kern="10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Andika" panose="02000000000000000000" pitchFamily="2" charset="0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 marL="18034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600" b="1" kern="100" dirty="0"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Octo</a:t>
                      </a:r>
                      <a:r>
                        <a:rPr lang="en-GB" sz="1600" b="0" kern="100" dirty="0"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ber</a:t>
                      </a:r>
                    </a:p>
                  </a:txBody>
                  <a:tcPr marL="28575" marR="28575" marT="28575" marB="28575" anchor="ctr"/>
                </a:tc>
                <a:extLst>
                  <a:ext uri="{0D108BD9-81ED-4DB2-BD59-A6C34878D82A}">
                    <a16:rowId xmlns:a16="http://schemas.microsoft.com/office/drawing/2014/main" val="2675970793"/>
                  </a:ext>
                </a:extLst>
              </a:tr>
              <a:tr h="409474">
                <a:tc>
                  <a:txBody>
                    <a:bodyPr/>
                    <a:lstStyle/>
                    <a:p>
                      <a:r>
                        <a:rPr lang="en-GB" sz="1600" b="0" dirty="0"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8034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AU" sz="1600" b="0" kern="100"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IX</a:t>
                      </a:r>
                      <a:endParaRPr lang="en-GB" sz="1600" b="0" kern="10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Andika" panose="02000000000000000000" pitchFamily="2" charset="0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 marL="18034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AU" sz="1600" b="0" kern="100"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novem</a:t>
                      </a:r>
                      <a:endParaRPr lang="en-GB" sz="1600" b="0" kern="10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Andika" panose="02000000000000000000" pitchFamily="2" charset="0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 marL="18034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600" b="1" kern="100" dirty="0"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Novem</a:t>
                      </a:r>
                      <a:r>
                        <a:rPr lang="en-GB" sz="1600" b="0" kern="100" dirty="0"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ber</a:t>
                      </a:r>
                    </a:p>
                  </a:txBody>
                  <a:tcPr marL="28575" marR="28575" marT="28575" marB="28575" anchor="ctr"/>
                </a:tc>
                <a:extLst>
                  <a:ext uri="{0D108BD9-81ED-4DB2-BD59-A6C34878D82A}">
                    <a16:rowId xmlns:a16="http://schemas.microsoft.com/office/drawing/2014/main" val="981783670"/>
                  </a:ext>
                </a:extLst>
              </a:tr>
              <a:tr h="409474">
                <a:tc>
                  <a:txBody>
                    <a:bodyPr/>
                    <a:lstStyle/>
                    <a:p>
                      <a:r>
                        <a:rPr lang="en-GB" sz="1600" b="0" dirty="0"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8034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AU" sz="1600" b="0" kern="100" dirty="0"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X</a:t>
                      </a:r>
                      <a:endParaRPr lang="en-GB" sz="1600" b="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Andika" panose="02000000000000000000" pitchFamily="2" charset="0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 marL="18034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AU" sz="1600" b="0" kern="100" dirty="0"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decem</a:t>
                      </a:r>
                      <a:endParaRPr lang="en-GB" sz="1600" b="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Andika" panose="02000000000000000000" pitchFamily="2" charset="0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 marL="18034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600" b="1" kern="100" dirty="0"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Decem</a:t>
                      </a:r>
                      <a:r>
                        <a:rPr lang="en-GB" sz="1600" b="0" kern="100" dirty="0"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ber</a:t>
                      </a:r>
                    </a:p>
                  </a:txBody>
                  <a:tcPr marL="28575" marR="28575" marT="28575" marB="28575" anchor="ctr"/>
                </a:tc>
                <a:extLst>
                  <a:ext uri="{0D108BD9-81ED-4DB2-BD59-A6C34878D82A}">
                    <a16:rowId xmlns:a16="http://schemas.microsoft.com/office/drawing/2014/main" val="3838911651"/>
                  </a:ext>
                </a:extLst>
              </a:tr>
            </a:tbl>
          </a:graphicData>
        </a:graphic>
      </p:graphicFrame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FB683B78-2D4D-E1B2-EE90-7E181B4D9E91}"/>
              </a:ext>
            </a:extLst>
          </p:cNvPr>
          <p:cNvSpPr txBox="1">
            <a:spLocks/>
          </p:cNvSpPr>
          <p:nvPr/>
        </p:nvSpPr>
        <p:spPr>
          <a:xfrm>
            <a:off x="6414490" y="1566050"/>
            <a:ext cx="5207582" cy="4801503"/>
          </a:xfrm>
          <a:prstGeom prst="roundRect">
            <a:avLst>
              <a:gd name="adj" fmla="val 8996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2000" dirty="0">
                <a:solidFill>
                  <a:schemeClr val="bg1"/>
                </a:solidFill>
              </a:rPr>
              <a:t>There only used to be </a:t>
            </a:r>
            <a:r>
              <a:rPr lang="en-GB" sz="2000" b="1" u="sng" dirty="0">
                <a:solidFill>
                  <a:schemeClr val="bg1"/>
                </a:solidFill>
              </a:rPr>
              <a:t>10 months</a:t>
            </a:r>
            <a:r>
              <a:rPr lang="en-GB" sz="2000" dirty="0">
                <a:solidFill>
                  <a:schemeClr val="bg1"/>
                </a:solidFill>
              </a:rPr>
              <a:t> in the original Roman calendar. </a:t>
            </a:r>
          </a:p>
          <a:p>
            <a:pPr marL="0" indent="0">
              <a:buNone/>
            </a:pPr>
            <a:r>
              <a:rPr lang="en-GB" sz="2000" dirty="0">
                <a:solidFill>
                  <a:schemeClr val="bg1"/>
                </a:solidFill>
              </a:rPr>
              <a:t>September used to be the </a:t>
            </a:r>
            <a:r>
              <a:rPr lang="en-GB" sz="2000" b="1" u="sng" dirty="0">
                <a:solidFill>
                  <a:schemeClr val="bg1"/>
                </a:solidFill>
              </a:rPr>
              <a:t>seventh</a:t>
            </a:r>
            <a:r>
              <a:rPr lang="en-GB" sz="2000" dirty="0">
                <a:solidFill>
                  <a:schemeClr val="bg1"/>
                </a:solidFill>
              </a:rPr>
              <a:t> month of the year. </a:t>
            </a:r>
          </a:p>
          <a:p>
            <a:pPr marL="0" indent="0">
              <a:buNone/>
            </a:pPr>
            <a:r>
              <a:rPr lang="en-GB" sz="2000" dirty="0">
                <a:solidFill>
                  <a:schemeClr val="bg1"/>
                </a:solidFill>
              </a:rPr>
              <a:t>January and February were </a:t>
            </a:r>
            <a:r>
              <a:rPr lang="en-GB" sz="2000" b="1" dirty="0">
                <a:solidFill>
                  <a:schemeClr val="bg1"/>
                </a:solidFill>
              </a:rPr>
              <a:t>added</a:t>
            </a:r>
            <a:r>
              <a:rPr lang="en-GB" sz="2000" dirty="0">
                <a:solidFill>
                  <a:schemeClr val="bg1"/>
                </a:solidFill>
              </a:rPr>
              <a:t> to make a 12-month calendar year.</a:t>
            </a:r>
          </a:p>
          <a:p>
            <a:pPr marL="0" indent="0">
              <a:buNone/>
            </a:pPr>
            <a:r>
              <a:rPr lang="en-GB" sz="2000" dirty="0">
                <a:solidFill>
                  <a:schemeClr val="bg1"/>
                </a:solidFill>
              </a:rPr>
              <a:t>So September became the ninth month, but its name remained the same. </a:t>
            </a:r>
          </a:p>
          <a:p>
            <a:pPr marL="0" indent="0">
              <a:buNone/>
            </a:pPr>
            <a:r>
              <a:rPr lang="en-GB" sz="2000" dirty="0">
                <a:solidFill>
                  <a:schemeClr val="bg1"/>
                </a:solidFill>
              </a:rPr>
              <a:t>The same is true for October which was originally the eighth month, November which used to be the ninth and December which used to be the tenth month. </a:t>
            </a:r>
          </a:p>
        </p:txBody>
      </p:sp>
    </p:spTree>
    <p:extLst>
      <p:ext uri="{BB962C8B-B14F-4D97-AF65-F5344CB8AC3E}">
        <p14:creationId xmlns:p14="http://schemas.microsoft.com/office/powerpoint/2010/main" val="2582541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797C4A9-CE2A-E521-575F-B890B6D65F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E1C3F836-08AF-447F-87B2-CA60FC0C113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133085-2808-6A4E-FD4B-FE1E11580D4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60252" y="330348"/>
            <a:ext cx="7010400" cy="90603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Month Name Mystery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00D37964-EF50-71FF-5184-46F340C23E95}"/>
              </a:ext>
            </a:extLst>
          </p:cNvPr>
          <p:cNvGraphicFramePr>
            <a:graphicFrameLocks noGrp="1"/>
          </p:cNvGraphicFramePr>
          <p:nvPr/>
        </p:nvGraphicFramePr>
        <p:xfrm>
          <a:off x="569928" y="1566050"/>
          <a:ext cx="5617243" cy="480150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44958">
                  <a:extLst>
                    <a:ext uri="{9D8B030D-6E8A-4147-A177-3AD203B41FA5}">
                      <a16:colId xmlns:a16="http://schemas.microsoft.com/office/drawing/2014/main" val="4006059755"/>
                    </a:ext>
                  </a:extLst>
                </a:gridCol>
                <a:gridCol w="1105063">
                  <a:extLst>
                    <a:ext uri="{9D8B030D-6E8A-4147-A177-3AD203B41FA5}">
                      <a16:colId xmlns:a16="http://schemas.microsoft.com/office/drawing/2014/main" val="2476765884"/>
                    </a:ext>
                  </a:extLst>
                </a:gridCol>
                <a:gridCol w="1783611">
                  <a:extLst>
                    <a:ext uri="{9D8B030D-6E8A-4147-A177-3AD203B41FA5}">
                      <a16:colId xmlns:a16="http://schemas.microsoft.com/office/drawing/2014/main" val="1916155008"/>
                    </a:ext>
                  </a:extLst>
                </a:gridCol>
                <a:gridCol w="1783611">
                  <a:extLst>
                    <a:ext uri="{9D8B030D-6E8A-4147-A177-3AD203B41FA5}">
                      <a16:colId xmlns:a16="http://schemas.microsoft.com/office/drawing/2014/main" val="90995491"/>
                    </a:ext>
                  </a:extLst>
                </a:gridCol>
              </a:tblGrid>
              <a:tr h="706763">
                <a:tc>
                  <a:txBody>
                    <a:bodyPr/>
                    <a:lstStyle/>
                    <a:p>
                      <a:r>
                        <a:rPr lang="en-GB" sz="1600" b="0" dirty="0"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Number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b="0" dirty="0"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Roman Numeral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b="0" dirty="0"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Latin Word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b="0" dirty="0"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Month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87780616"/>
                  </a:ext>
                </a:extLst>
              </a:tr>
              <a:tr h="409474">
                <a:tc>
                  <a:txBody>
                    <a:bodyPr/>
                    <a:lstStyle/>
                    <a:p>
                      <a:r>
                        <a:rPr lang="en-GB" sz="1600" b="0" dirty="0"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8034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AU" sz="1600" b="0" kern="100" dirty="0"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I</a:t>
                      </a:r>
                      <a:endParaRPr lang="en-GB" sz="1600" b="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Andika" panose="02000000000000000000" pitchFamily="2" charset="0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 marL="18034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AU" sz="1600" b="0" kern="100" dirty="0" err="1"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ūnum</a:t>
                      </a:r>
                      <a:endParaRPr lang="en-GB" sz="1600" b="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Andika" panose="02000000000000000000" pitchFamily="2" charset="0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 marL="18034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en-GB" sz="1600" b="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Andika" panose="02000000000000000000" pitchFamily="2" charset="0"/>
                      </a:endParaRPr>
                    </a:p>
                  </a:txBody>
                  <a:tcPr marL="28575" marR="28575" marT="28575" marB="28575" anchor="ctr"/>
                </a:tc>
                <a:extLst>
                  <a:ext uri="{0D108BD9-81ED-4DB2-BD59-A6C34878D82A}">
                    <a16:rowId xmlns:a16="http://schemas.microsoft.com/office/drawing/2014/main" val="2756302025"/>
                  </a:ext>
                </a:extLst>
              </a:tr>
              <a:tr h="409474">
                <a:tc>
                  <a:txBody>
                    <a:bodyPr/>
                    <a:lstStyle/>
                    <a:p>
                      <a:r>
                        <a:rPr lang="en-GB" sz="1600" b="0" dirty="0"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8034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AU" sz="1600" b="0" kern="100"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II</a:t>
                      </a:r>
                      <a:endParaRPr lang="en-GB" sz="1600" b="0" kern="10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Andika" panose="02000000000000000000" pitchFamily="2" charset="0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 marL="18034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AU" sz="1600" b="0" kern="100"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duo (n)</a:t>
                      </a:r>
                      <a:endParaRPr lang="en-GB" sz="1600" b="0" kern="10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Andika" panose="02000000000000000000" pitchFamily="2" charset="0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 marL="18034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en-GB" sz="1600" b="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Andika" panose="02000000000000000000" pitchFamily="2" charset="0"/>
                      </a:endParaRPr>
                    </a:p>
                  </a:txBody>
                  <a:tcPr marL="28575" marR="28575" marT="28575" marB="28575" anchor="ctr"/>
                </a:tc>
                <a:extLst>
                  <a:ext uri="{0D108BD9-81ED-4DB2-BD59-A6C34878D82A}">
                    <a16:rowId xmlns:a16="http://schemas.microsoft.com/office/drawing/2014/main" val="3496081630"/>
                  </a:ext>
                </a:extLst>
              </a:tr>
              <a:tr h="409474">
                <a:tc>
                  <a:txBody>
                    <a:bodyPr/>
                    <a:lstStyle/>
                    <a:p>
                      <a:r>
                        <a:rPr lang="en-GB" sz="1600" b="0" dirty="0"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8034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AU" sz="1600" b="0" kern="100"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III</a:t>
                      </a:r>
                      <a:endParaRPr lang="en-GB" sz="1600" b="0" kern="10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Andika" panose="02000000000000000000" pitchFamily="2" charset="0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 marL="18034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AU" sz="1600" b="0" kern="100"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tria (n)</a:t>
                      </a:r>
                      <a:endParaRPr lang="en-GB" sz="1600" b="0" kern="10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Andika" panose="02000000000000000000" pitchFamily="2" charset="0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 marL="18034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en-GB" sz="1600" b="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Andika" panose="02000000000000000000" pitchFamily="2" charset="0"/>
                      </a:endParaRPr>
                    </a:p>
                  </a:txBody>
                  <a:tcPr marL="28575" marR="28575" marT="28575" marB="28575" anchor="ctr"/>
                </a:tc>
                <a:extLst>
                  <a:ext uri="{0D108BD9-81ED-4DB2-BD59-A6C34878D82A}">
                    <a16:rowId xmlns:a16="http://schemas.microsoft.com/office/drawing/2014/main" val="3294396095"/>
                  </a:ext>
                </a:extLst>
              </a:tr>
              <a:tr h="409474">
                <a:tc>
                  <a:txBody>
                    <a:bodyPr/>
                    <a:lstStyle/>
                    <a:p>
                      <a:r>
                        <a:rPr lang="en-GB" sz="1600" b="0" dirty="0"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8034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AU" sz="1600" b="0" kern="100"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IV</a:t>
                      </a:r>
                      <a:endParaRPr lang="en-GB" sz="1600" b="0" kern="10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Andika" panose="02000000000000000000" pitchFamily="2" charset="0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 marL="18034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AU" sz="1600" b="0" kern="100" dirty="0" err="1"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quattuor</a:t>
                      </a:r>
                      <a:endParaRPr lang="en-GB" sz="1600" b="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Andika" panose="02000000000000000000" pitchFamily="2" charset="0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 marL="18034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en-GB" sz="1600" b="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Andika" panose="02000000000000000000" pitchFamily="2" charset="0"/>
                      </a:endParaRPr>
                    </a:p>
                  </a:txBody>
                  <a:tcPr marL="28575" marR="28575" marT="28575" marB="28575" anchor="ctr"/>
                </a:tc>
                <a:extLst>
                  <a:ext uri="{0D108BD9-81ED-4DB2-BD59-A6C34878D82A}">
                    <a16:rowId xmlns:a16="http://schemas.microsoft.com/office/drawing/2014/main" val="4169485743"/>
                  </a:ext>
                </a:extLst>
              </a:tr>
              <a:tr h="409474">
                <a:tc>
                  <a:txBody>
                    <a:bodyPr/>
                    <a:lstStyle/>
                    <a:p>
                      <a:r>
                        <a:rPr lang="en-GB" sz="1600" b="0" dirty="0"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8034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AU" sz="1600" b="0" kern="100"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V</a:t>
                      </a:r>
                      <a:endParaRPr lang="en-GB" sz="1600" b="0" kern="10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Andika" panose="02000000000000000000" pitchFamily="2" charset="0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 marL="18034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AU" sz="1600" b="0" kern="100"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quīnque</a:t>
                      </a:r>
                      <a:endParaRPr lang="en-GB" sz="1600" b="0" kern="10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Andika" panose="02000000000000000000" pitchFamily="2" charset="0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 marL="18034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en-GB" sz="1600" b="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Andika" panose="02000000000000000000" pitchFamily="2" charset="0"/>
                      </a:endParaRPr>
                    </a:p>
                  </a:txBody>
                  <a:tcPr marL="28575" marR="28575" marT="28575" marB="28575" anchor="ctr"/>
                </a:tc>
                <a:extLst>
                  <a:ext uri="{0D108BD9-81ED-4DB2-BD59-A6C34878D82A}">
                    <a16:rowId xmlns:a16="http://schemas.microsoft.com/office/drawing/2014/main" val="2826511897"/>
                  </a:ext>
                </a:extLst>
              </a:tr>
              <a:tr h="409474">
                <a:tc>
                  <a:txBody>
                    <a:bodyPr/>
                    <a:lstStyle/>
                    <a:p>
                      <a:r>
                        <a:rPr lang="en-GB" sz="1600" b="0" dirty="0"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8034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AU" sz="1600" b="0" kern="100"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VI</a:t>
                      </a:r>
                      <a:endParaRPr lang="en-GB" sz="1600" b="0" kern="10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Andika" panose="02000000000000000000" pitchFamily="2" charset="0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 marL="18034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AU" sz="1600" b="0" kern="100"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sex</a:t>
                      </a:r>
                      <a:endParaRPr lang="en-GB" sz="1600" b="0" kern="10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Andika" panose="02000000000000000000" pitchFamily="2" charset="0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 marL="18034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en-GB" sz="1600" b="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Andika" panose="02000000000000000000" pitchFamily="2" charset="0"/>
                      </a:endParaRPr>
                    </a:p>
                  </a:txBody>
                  <a:tcPr marL="28575" marR="28575" marT="28575" marB="28575" anchor="ctr"/>
                </a:tc>
                <a:extLst>
                  <a:ext uri="{0D108BD9-81ED-4DB2-BD59-A6C34878D82A}">
                    <a16:rowId xmlns:a16="http://schemas.microsoft.com/office/drawing/2014/main" val="243102933"/>
                  </a:ext>
                </a:extLst>
              </a:tr>
              <a:tr h="409474">
                <a:tc>
                  <a:txBody>
                    <a:bodyPr/>
                    <a:lstStyle/>
                    <a:p>
                      <a:r>
                        <a:rPr lang="en-GB" sz="1600" b="0" dirty="0"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8034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AU" sz="1600" b="0" kern="100"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VII</a:t>
                      </a:r>
                      <a:endParaRPr lang="en-GB" sz="1600" b="0" kern="10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Andika" panose="02000000000000000000" pitchFamily="2" charset="0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 marL="18034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AU" sz="1600" b="0" kern="100"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septem</a:t>
                      </a:r>
                      <a:endParaRPr lang="en-GB" sz="1600" b="0" kern="10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Andika" panose="02000000000000000000" pitchFamily="2" charset="0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 marL="18034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600" b="1" kern="100" dirty="0"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Septem</a:t>
                      </a:r>
                      <a:r>
                        <a:rPr lang="en-GB" sz="1600" b="0" kern="100" dirty="0"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ber</a:t>
                      </a:r>
                    </a:p>
                  </a:txBody>
                  <a:tcPr marL="28575" marR="28575" marT="28575" marB="28575" anchor="ctr"/>
                </a:tc>
                <a:extLst>
                  <a:ext uri="{0D108BD9-81ED-4DB2-BD59-A6C34878D82A}">
                    <a16:rowId xmlns:a16="http://schemas.microsoft.com/office/drawing/2014/main" val="1824775934"/>
                  </a:ext>
                </a:extLst>
              </a:tr>
              <a:tr h="409474">
                <a:tc>
                  <a:txBody>
                    <a:bodyPr/>
                    <a:lstStyle/>
                    <a:p>
                      <a:r>
                        <a:rPr lang="en-GB" sz="1600" b="0" dirty="0"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8034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AU" sz="1600" b="0" kern="100"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VIII</a:t>
                      </a:r>
                      <a:endParaRPr lang="en-GB" sz="1600" b="0" kern="10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Andika" panose="02000000000000000000" pitchFamily="2" charset="0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 marL="18034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AU" sz="1600" b="0" kern="100"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octō</a:t>
                      </a:r>
                      <a:endParaRPr lang="en-GB" sz="1600" b="0" kern="10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Andika" panose="02000000000000000000" pitchFamily="2" charset="0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 marL="18034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600" b="1" kern="100" dirty="0"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Octo</a:t>
                      </a:r>
                      <a:r>
                        <a:rPr lang="en-GB" sz="1600" b="0" kern="100" dirty="0"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ber</a:t>
                      </a:r>
                    </a:p>
                  </a:txBody>
                  <a:tcPr marL="28575" marR="28575" marT="28575" marB="28575" anchor="ctr"/>
                </a:tc>
                <a:extLst>
                  <a:ext uri="{0D108BD9-81ED-4DB2-BD59-A6C34878D82A}">
                    <a16:rowId xmlns:a16="http://schemas.microsoft.com/office/drawing/2014/main" val="2675970793"/>
                  </a:ext>
                </a:extLst>
              </a:tr>
              <a:tr h="409474">
                <a:tc>
                  <a:txBody>
                    <a:bodyPr/>
                    <a:lstStyle/>
                    <a:p>
                      <a:r>
                        <a:rPr lang="en-GB" sz="1600" b="0" dirty="0"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8034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AU" sz="1600" b="0" kern="100"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IX</a:t>
                      </a:r>
                      <a:endParaRPr lang="en-GB" sz="1600" b="0" kern="10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Andika" panose="02000000000000000000" pitchFamily="2" charset="0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 marL="18034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AU" sz="1600" b="0" kern="100"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novem</a:t>
                      </a:r>
                      <a:endParaRPr lang="en-GB" sz="1600" b="0" kern="10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Andika" panose="02000000000000000000" pitchFamily="2" charset="0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 marL="18034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600" b="1" kern="100" dirty="0"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Novem</a:t>
                      </a:r>
                      <a:r>
                        <a:rPr lang="en-GB" sz="1600" b="0" kern="100" dirty="0"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ber</a:t>
                      </a:r>
                    </a:p>
                  </a:txBody>
                  <a:tcPr marL="28575" marR="28575" marT="28575" marB="28575" anchor="ctr"/>
                </a:tc>
                <a:extLst>
                  <a:ext uri="{0D108BD9-81ED-4DB2-BD59-A6C34878D82A}">
                    <a16:rowId xmlns:a16="http://schemas.microsoft.com/office/drawing/2014/main" val="981783670"/>
                  </a:ext>
                </a:extLst>
              </a:tr>
              <a:tr h="409474">
                <a:tc>
                  <a:txBody>
                    <a:bodyPr/>
                    <a:lstStyle/>
                    <a:p>
                      <a:r>
                        <a:rPr lang="en-GB" sz="1600" b="0" dirty="0"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8034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AU" sz="1600" b="0" kern="100" dirty="0"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X</a:t>
                      </a:r>
                      <a:endParaRPr lang="en-GB" sz="1600" b="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Andika" panose="02000000000000000000" pitchFamily="2" charset="0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 marL="18034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AU" sz="1600" b="0" kern="100" dirty="0"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decem</a:t>
                      </a:r>
                      <a:endParaRPr lang="en-GB" sz="1600" b="0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Andika" panose="02000000000000000000" pitchFamily="2" charset="0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 marL="18034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600" b="1" kern="100" dirty="0"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Decem</a:t>
                      </a:r>
                      <a:r>
                        <a:rPr lang="en-GB" sz="1600" b="0" kern="100" dirty="0"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ber</a:t>
                      </a:r>
                    </a:p>
                  </a:txBody>
                  <a:tcPr marL="28575" marR="28575" marT="28575" marB="28575" anchor="ctr"/>
                </a:tc>
                <a:extLst>
                  <a:ext uri="{0D108BD9-81ED-4DB2-BD59-A6C34878D82A}">
                    <a16:rowId xmlns:a16="http://schemas.microsoft.com/office/drawing/2014/main" val="3838911651"/>
                  </a:ext>
                </a:extLst>
              </a:tr>
            </a:tbl>
          </a:graphicData>
        </a:graphic>
      </p:graphicFrame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D91EDD39-A65B-D058-6C79-3EA0791D144A}"/>
              </a:ext>
            </a:extLst>
          </p:cNvPr>
          <p:cNvSpPr txBox="1">
            <a:spLocks/>
          </p:cNvSpPr>
          <p:nvPr/>
        </p:nvSpPr>
        <p:spPr>
          <a:xfrm>
            <a:off x="6414490" y="1566050"/>
            <a:ext cx="5207582" cy="4801503"/>
          </a:xfrm>
          <a:prstGeom prst="roundRect">
            <a:avLst>
              <a:gd name="adj" fmla="val 8996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2000" b="1" u="sng" dirty="0">
                <a:solidFill>
                  <a:schemeClr val="bg1"/>
                </a:solidFill>
              </a:rPr>
              <a:t>Fun Fact: </a:t>
            </a:r>
          </a:p>
          <a:p>
            <a:pPr marL="0" indent="0">
              <a:buNone/>
            </a:pPr>
            <a:r>
              <a:rPr lang="en-GB" sz="2000" dirty="0">
                <a:solidFill>
                  <a:schemeClr val="bg1"/>
                </a:solidFill>
              </a:rPr>
              <a:t>July and August were renamed to honour the Roman Emperors </a:t>
            </a:r>
          </a:p>
          <a:p>
            <a:r>
              <a:rPr lang="en-GB" sz="2000" dirty="0">
                <a:solidFill>
                  <a:schemeClr val="bg1"/>
                </a:solidFill>
              </a:rPr>
              <a:t>Julius Caesar (July) </a:t>
            </a:r>
          </a:p>
          <a:p>
            <a:r>
              <a:rPr lang="en-GB" sz="2000" dirty="0">
                <a:solidFill>
                  <a:schemeClr val="bg1"/>
                </a:solidFill>
              </a:rPr>
              <a:t>Augustus Caesar (August) </a:t>
            </a:r>
            <a:br>
              <a:rPr lang="en-GB" sz="2000" dirty="0">
                <a:solidFill>
                  <a:schemeClr val="bg1"/>
                </a:solidFill>
              </a:rPr>
            </a:br>
            <a:endParaRPr lang="en-GB" sz="2000" dirty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en-GB" sz="2000" dirty="0">
                <a:solidFill>
                  <a:schemeClr val="bg1"/>
                </a:solidFill>
              </a:rPr>
              <a:t>The months were originally called </a:t>
            </a:r>
            <a:r>
              <a:rPr lang="en-GB" sz="2000" dirty="0" err="1">
                <a:solidFill>
                  <a:schemeClr val="bg1"/>
                </a:solidFill>
              </a:rPr>
              <a:t>Quintilis</a:t>
            </a:r>
            <a:r>
              <a:rPr lang="en-GB" sz="2000" dirty="0">
                <a:solidFill>
                  <a:schemeClr val="bg1"/>
                </a:solidFill>
              </a:rPr>
              <a:t> and </a:t>
            </a:r>
            <a:r>
              <a:rPr lang="en-GB" sz="2000" dirty="0" err="1">
                <a:solidFill>
                  <a:schemeClr val="bg1"/>
                </a:solidFill>
              </a:rPr>
              <a:t>Sextilis</a:t>
            </a:r>
            <a:r>
              <a:rPr lang="en-GB" sz="2000" dirty="0">
                <a:solidFill>
                  <a:schemeClr val="bg1"/>
                </a:solidFill>
              </a:rPr>
              <a:t> after five and six. </a:t>
            </a:r>
          </a:p>
        </p:txBody>
      </p:sp>
    </p:spTree>
    <p:extLst>
      <p:ext uri="{BB962C8B-B14F-4D97-AF65-F5344CB8AC3E}">
        <p14:creationId xmlns:p14="http://schemas.microsoft.com/office/powerpoint/2010/main" val="33260277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F3BBC2-78C4-F7C3-DAD0-17851C2066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C357764-9647-7503-7ADE-698BFCBA87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A02003C8-DB26-D8EE-A026-BFB4B4E2F5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77D3FF0C-83D9-6745-64A3-DFB672C09259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25C3CD16-A1F1-67AE-35C2-721F9C766A6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98B377D-4174-F3B0-71F9-6BCAFA023AFD}"/>
              </a:ext>
            </a:extLst>
          </p:cNvPr>
          <p:cNvSpPr txBox="1"/>
          <p:nvPr/>
        </p:nvSpPr>
        <p:spPr>
          <a:xfrm>
            <a:off x="332509" y="2013492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Emile’s favourite months are Janury, Juli, Sepember, and Decembre.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0DEE1AF-CD63-92C3-FF47-5BE5E073B2B9}"/>
              </a:ext>
            </a:extLst>
          </p:cNvPr>
          <p:cNvSpPr txBox="1"/>
          <p:nvPr/>
        </p:nvSpPr>
        <p:spPr>
          <a:xfrm>
            <a:off x="332509" y="5064137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Emile’s favourite months are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January</a:t>
            </a:r>
            <a:r>
              <a:rPr lang="en-GB" sz="3400" dirty="0">
                <a:solidFill>
                  <a:schemeClr val="bg1"/>
                </a:solidFill>
              </a:rPr>
              <a:t>,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July</a:t>
            </a:r>
            <a:r>
              <a:rPr lang="en-GB" sz="3400" dirty="0">
                <a:solidFill>
                  <a:schemeClr val="bg1"/>
                </a:solidFill>
              </a:rPr>
              <a:t>,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September</a:t>
            </a:r>
            <a:r>
              <a:rPr lang="en-GB" sz="3400" dirty="0">
                <a:solidFill>
                  <a:schemeClr val="bg1"/>
                </a:solidFill>
              </a:rPr>
              <a:t>, and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December</a:t>
            </a:r>
            <a:r>
              <a:rPr lang="en-GB" sz="34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2DDB002-79BE-856D-A621-6F4457256337}"/>
              </a:ext>
            </a:extLst>
          </p:cNvPr>
          <p:cNvSpPr txBox="1"/>
          <p:nvPr/>
        </p:nvSpPr>
        <p:spPr>
          <a:xfrm>
            <a:off x="332509" y="3538815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Emile’s favourite months are January, July, September, and December.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EB012F2-EDA5-8E4D-9CC0-6626295B7CFA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D38FFCC3-1B7D-2B02-50AC-2A87514CE0D0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68318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6FDD69F7-CADA-6697-FDDF-58E313A2163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11" name="Title 20">
            <a:extLst>
              <a:ext uri="{FF2B5EF4-FFF2-40B4-BE49-F238E27FC236}">
                <a16:creationId xmlns:a16="http://schemas.microsoft.com/office/drawing/2014/main" id="{7DA63A70-939A-B338-FA82-7D437ED78AF5}"/>
              </a:ext>
            </a:extLst>
          </p:cNvPr>
          <p:cNvSpPr txBox="1">
            <a:spLocks/>
          </p:cNvSpPr>
          <p:nvPr/>
        </p:nvSpPr>
        <p:spPr>
          <a:xfrm>
            <a:off x="1623061" y="275867"/>
            <a:ext cx="9530716" cy="2715907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altLang="en-US" sz="3200" dirty="0">
                <a:solidFill>
                  <a:schemeClr val="bg1"/>
                </a:solidFill>
              </a:rPr>
              <a:t>How many days are in each month?</a:t>
            </a:r>
          </a:p>
          <a:p>
            <a:pPr algn="ctr"/>
            <a:endParaRPr lang="en-GB" altLang="en-US" sz="3200" dirty="0">
              <a:solidFill>
                <a:schemeClr val="bg1"/>
              </a:solidFill>
            </a:endParaRPr>
          </a:p>
          <a:p>
            <a:pPr algn="ctr"/>
            <a:r>
              <a:rPr lang="en-GB" altLang="en-US" sz="3200" dirty="0">
                <a:solidFill>
                  <a:schemeClr val="bg1"/>
                </a:solidFill>
              </a:rPr>
              <a:t>Can you sort the months into those that have </a:t>
            </a:r>
          </a:p>
          <a:p>
            <a:pPr algn="ctr"/>
            <a:r>
              <a:rPr lang="en-GB" altLang="en-US" sz="3200" dirty="0">
                <a:solidFill>
                  <a:schemeClr val="bg1"/>
                </a:solidFill>
              </a:rPr>
              <a:t>28 days, 29 days, 30 days and 31 days? </a:t>
            </a:r>
          </a:p>
          <a:p>
            <a:pPr algn="ctr"/>
            <a:endParaRPr lang="en-GB" altLang="en-US" sz="3200" dirty="0">
              <a:solidFill>
                <a:schemeClr val="bg1"/>
              </a:solidFill>
            </a:endParaRPr>
          </a:p>
          <a:p>
            <a:pPr algn="ctr"/>
            <a:r>
              <a:rPr lang="en-GB" altLang="en-US" sz="3200" dirty="0">
                <a:solidFill>
                  <a:schemeClr val="bg1"/>
                </a:solidFill>
              </a:rPr>
              <a:t>What is special about February? </a:t>
            </a:r>
            <a:endParaRPr lang="en-GB" altLang="en-US" sz="32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pic>
        <p:nvPicPr>
          <p:cNvPr id="15" name="Picture 14" descr="A picture containing wheel&#10;&#10;Description automatically generated">
            <a:extLst>
              <a:ext uri="{FF2B5EF4-FFF2-40B4-BE49-F238E27FC236}">
                <a16:creationId xmlns:a16="http://schemas.microsoft.com/office/drawing/2014/main" id="{4413EF25-EAA3-9C38-5053-1607D0AC205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197421"/>
            <a:ext cx="2321476" cy="2165903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06D3FE12-F289-EC17-7B40-8558CA1DCFC9}"/>
              </a:ext>
            </a:extLst>
          </p:cNvPr>
          <p:cNvSpPr txBox="1">
            <a:spLocks/>
          </p:cNvSpPr>
          <p:nvPr/>
        </p:nvSpPr>
        <p:spPr>
          <a:xfrm>
            <a:off x="3971023" y="4490800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May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F409C61D-D4CB-CEE2-E9E7-C4C8A011A670}"/>
              </a:ext>
            </a:extLst>
          </p:cNvPr>
          <p:cNvSpPr txBox="1">
            <a:spLocks/>
          </p:cNvSpPr>
          <p:nvPr/>
        </p:nvSpPr>
        <p:spPr>
          <a:xfrm>
            <a:off x="3971023" y="3495441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April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064366EF-E7EA-F76B-3151-B26F4518BC99}"/>
              </a:ext>
            </a:extLst>
          </p:cNvPr>
          <p:cNvSpPr txBox="1">
            <a:spLocks/>
          </p:cNvSpPr>
          <p:nvPr/>
        </p:nvSpPr>
        <p:spPr>
          <a:xfrm>
            <a:off x="6522197" y="3534307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July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20F05F2E-4A7D-3339-80FB-28C15CF536B9}"/>
              </a:ext>
            </a:extLst>
          </p:cNvPr>
          <p:cNvSpPr txBox="1">
            <a:spLocks/>
          </p:cNvSpPr>
          <p:nvPr/>
        </p:nvSpPr>
        <p:spPr>
          <a:xfrm>
            <a:off x="6522197" y="4474137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August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4DA08D67-5049-F022-6613-885C379F0898}"/>
              </a:ext>
            </a:extLst>
          </p:cNvPr>
          <p:cNvSpPr txBox="1">
            <a:spLocks/>
          </p:cNvSpPr>
          <p:nvPr/>
        </p:nvSpPr>
        <p:spPr>
          <a:xfrm>
            <a:off x="1432474" y="3500623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0070C0"/>
          </a:solidFill>
          <a:ln>
            <a:solidFill>
              <a:schemeClr val="accent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January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ED6F6CEA-B435-3AEE-BAE1-02D27A64D2EE}"/>
              </a:ext>
            </a:extLst>
          </p:cNvPr>
          <p:cNvSpPr txBox="1">
            <a:spLocks/>
          </p:cNvSpPr>
          <p:nvPr/>
        </p:nvSpPr>
        <p:spPr>
          <a:xfrm>
            <a:off x="1419849" y="4469826"/>
            <a:ext cx="2080406" cy="711200"/>
          </a:xfrm>
          <a:prstGeom prst="roundRect">
            <a:avLst>
              <a:gd name="adj" fmla="val 34651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February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4480231D-5D29-5D69-2061-51DDE3306862}"/>
              </a:ext>
            </a:extLst>
          </p:cNvPr>
          <p:cNvSpPr txBox="1">
            <a:spLocks/>
          </p:cNvSpPr>
          <p:nvPr/>
        </p:nvSpPr>
        <p:spPr>
          <a:xfrm>
            <a:off x="1431204" y="5444591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March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19901D5-42B0-7EBD-7C9B-CAF6CBA48C61}"/>
              </a:ext>
            </a:extLst>
          </p:cNvPr>
          <p:cNvSpPr txBox="1">
            <a:spLocks/>
          </p:cNvSpPr>
          <p:nvPr/>
        </p:nvSpPr>
        <p:spPr>
          <a:xfrm>
            <a:off x="9073371" y="3534307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0070C0"/>
          </a:solidFill>
          <a:ln>
            <a:solidFill>
              <a:schemeClr val="accent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October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0FCFA2EA-3904-9EF4-D1D2-F739D33D50DD}"/>
              </a:ext>
            </a:extLst>
          </p:cNvPr>
          <p:cNvSpPr txBox="1">
            <a:spLocks/>
          </p:cNvSpPr>
          <p:nvPr/>
        </p:nvSpPr>
        <p:spPr>
          <a:xfrm>
            <a:off x="9073371" y="4469826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November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01C47355-CB27-F6EA-286A-5781B78F40AD}"/>
              </a:ext>
            </a:extLst>
          </p:cNvPr>
          <p:cNvSpPr txBox="1">
            <a:spLocks/>
          </p:cNvSpPr>
          <p:nvPr/>
        </p:nvSpPr>
        <p:spPr>
          <a:xfrm>
            <a:off x="3952174" y="5486159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June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CF104E97-C4AA-ABBF-34F2-7947D981D0F1}"/>
              </a:ext>
            </a:extLst>
          </p:cNvPr>
          <p:cNvSpPr txBox="1">
            <a:spLocks/>
          </p:cNvSpPr>
          <p:nvPr/>
        </p:nvSpPr>
        <p:spPr>
          <a:xfrm>
            <a:off x="9073371" y="5429959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0070C0"/>
          </a:solidFill>
          <a:ln>
            <a:solidFill>
              <a:schemeClr val="accent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December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AD39B234-DC26-16AD-666F-9998A4B7F837}"/>
              </a:ext>
            </a:extLst>
          </p:cNvPr>
          <p:cNvSpPr txBox="1">
            <a:spLocks/>
          </p:cNvSpPr>
          <p:nvPr/>
        </p:nvSpPr>
        <p:spPr>
          <a:xfrm>
            <a:off x="6531504" y="5486159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September</a:t>
            </a:r>
          </a:p>
        </p:txBody>
      </p:sp>
    </p:spTree>
    <p:extLst>
      <p:ext uri="{BB962C8B-B14F-4D97-AF65-F5344CB8AC3E}">
        <p14:creationId xmlns:p14="http://schemas.microsoft.com/office/powerpoint/2010/main" val="32606898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, background pattern&#10;&#10;Description automatically generated">
            <a:extLst>
              <a:ext uri="{FF2B5EF4-FFF2-40B4-BE49-F238E27FC236}">
                <a16:creationId xmlns:a16="http://schemas.microsoft.com/office/drawing/2014/main" id="{28C1805E-34A8-084B-E6FD-08B3D74196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653E4E21-7202-A31A-2EFE-9BCD3AA86F51}"/>
              </a:ext>
            </a:extLst>
          </p:cNvPr>
          <p:cNvGrpSpPr/>
          <p:nvPr/>
        </p:nvGrpSpPr>
        <p:grpSpPr>
          <a:xfrm>
            <a:off x="273217" y="1121939"/>
            <a:ext cx="11040092" cy="4614121"/>
            <a:chOff x="814375" y="196444"/>
            <a:chExt cx="11040092" cy="4614121"/>
          </a:xfrm>
        </p:grpSpPr>
        <p:sp>
          <p:nvSpPr>
            <p:cNvPr id="6" name="Title 1">
              <a:extLst>
                <a:ext uri="{FF2B5EF4-FFF2-40B4-BE49-F238E27FC236}">
                  <a16:creationId xmlns:a16="http://schemas.microsoft.com/office/drawing/2014/main" id="{06D3FE12-F289-EC17-7B40-8558CA1DCFC9}"/>
                </a:ext>
              </a:extLst>
            </p:cNvPr>
            <p:cNvSpPr txBox="1">
              <a:spLocks/>
            </p:cNvSpPr>
            <p:nvPr/>
          </p:nvSpPr>
          <p:spPr>
            <a:xfrm>
              <a:off x="7403615" y="3035196"/>
              <a:ext cx="2080406" cy="711200"/>
            </a:xfrm>
            <a:prstGeom prst="roundRect">
              <a:avLst>
                <a:gd name="adj" fmla="val 34651"/>
              </a:avLst>
            </a:prstGeom>
            <a:solidFill>
              <a:srgbClr val="0070C0"/>
            </a:solid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  <a:reflection blurRad="6350" stA="52000" endA="300" endPos="35000" dir="5400000" sy="-100000" algn="bl" rotWithShape="0"/>
            </a:effectLst>
          </p:spPr>
          <p:txBody>
            <a:bodyPr vert="horz" lIns="91440" tIns="45720" rIns="91440" bIns="45720" rtlCol="0" anchor="ctr">
              <a:normAutofit fontScale="85000" lnSpcReduction="10000"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/>
              <a:r>
                <a:rPr lang="en-GB" dirty="0">
                  <a:solidFill>
                    <a:schemeClr val="bg1"/>
                  </a:solidFill>
                  <a:latin typeface="+mn-lt"/>
                  <a:ea typeface="Andika" panose="02000000000000000000" pitchFamily="2" charset="0"/>
                  <a:cs typeface="Andika" panose="02000000000000000000" pitchFamily="2" charset="0"/>
                </a:rPr>
                <a:t>May</a:t>
              </a:r>
            </a:p>
          </p:txBody>
        </p:sp>
        <p:sp>
          <p:nvSpPr>
            <p:cNvPr id="27" name="Title 1">
              <a:extLst>
                <a:ext uri="{FF2B5EF4-FFF2-40B4-BE49-F238E27FC236}">
                  <a16:creationId xmlns:a16="http://schemas.microsoft.com/office/drawing/2014/main" id="{F409C61D-D4CB-CEE2-E9E7-C4C8A011A670}"/>
                </a:ext>
              </a:extLst>
            </p:cNvPr>
            <p:cNvSpPr txBox="1">
              <a:spLocks/>
            </p:cNvSpPr>
            <p:nvPr/>
          </p:nvSpPr>
          <p:spPr>
            <a:xfrm>
              <a:off x="2662723" y="2083254"/>
              <a:ext cx="2080406" cy="711200"/>
            </a:xfrm>
            <a:prstGeom prst="roundRect">
              <a:avLst>
                <a:gd name="adj" fmla="val 34651"/>
              </a:avLst>
            </a:prstGeom>
            <a:solidFill>
              <a:srgbClr val="00B050"/>
            </a:solid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  <a:reflection blurRad="6350" stA="52000" endA="300" endPos="35000" dir="5400000" sy="-100000" algn="bl" rotWithShape="0"/>
            </a:effectLst>
          </p:spPr>
          <p:txBody>
            <a:bodyPr vert="horz" lIns="91440" tIns="45720" rIns="91440" bIns="45720" rtlCol="0" anchor="ctr">
              <a:normAutofit fontScale="85000" lnSpcReduction="10000"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/>
              <a:r>
                <a:rPr lang="en-GB" dirty="0">
                  <a:solidFill>
                    <a:schemeClr val="bg1"/>
                  </a:solidFill>
                  <a:latin typeface="+mn-lt"/>
                  <a:ea typeface="Andika" panose="02000000000000000000" pitchFamily="2" charset="0"/>
                  <a:cs typeface="Andika" panose="02000000000000000000" pitchFamily="2" charset="0"/>
                </a:rPr>
                <a:t>April</a:t>
              </a:r>
            </a:p>
          </p:txBody>
        </p:sp>
        <p:sp>
          <p:nvSpPr>
            <p:cNvPr id="13" name="Title 1">
              <a:extLst>
                <a:ext uri="{FF2B5EF4-FFF2-40B4-BE49-F238E27FC236}">
                  <a16:creationId xmlns:a16="http://schemas.microsoft.com/office/drawing/2014/main" id="{064366EF-E7EA-F76B-3151-B26F4518BC99}"/>
                </a:ext>
              </a:extLst>
            </p:cNvPr>
            <p:cNvSpPr txBox="1">
              <a:spLocks/>
            </p:cNvSpPr>
            <p:nvPr/>
          </p:nvSpPr>
          <p:spPr>
            <a:xfrm>
              <a:off x="9774061" y="3043192"/>
              <a:ext cx="2080406" cy="711200"/>
            </a:xfrm>
            <a:prstGeom prst="roundRect">
              <a:avLst>
                <a:gd name="adj" fmla="val 34651"/>
              </a:avLst>
            </a:prstGeom>
            <a:solidFill>
              <a:srgbClr val="0070C0"/>
            </a:solid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  <a:reflection blurRad="6350" stA="52000" endA="300" endPos="35000" dir="5400000" sy="-100000" algn="bl" rotWithShape="0"/>
            </a:effectLst>
          </p:spPr>
          <p:txBody>
            <a:bodyPr vert="horz" lIns="91440" tIns="45720" rIns="91440" bIns="45720" rtlCol="0" anchor="ctr">
              <a:normAutofit fontScale="85000" lnSpcReduction="10000"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/>
              <a:r>
                <a:rPr lang="en-GB" dirty="0">
                  <a:solidFill>
                    <a:schemeClr val="bg1"/>
                  </a:solidFill>
                  <a:latin typeface="+mn-lt"/>
                  <a:ea typeface="Andika" panose="02000000000000000000" pitchFamily="2" charset="0"/>
                  <a:cs typeface="Andika" panose="02000000000000000000" pitchFamily="2" charset="0"/>
                </a:rPr>
                <a:t>July</a:t>
              </a:r>
            </a:p>
          </p:txBody>
        </p:sp>
        <p:sp>
          <p:nvSpPr>
            <p:cNvPr id="16" name="Title 1">
              <a:extLst>
                <a:ext uri="{FF2B5EF4-FFF2-40B4-BE49-F238E27FC236}">
                  <a16:creationId xmlns:a16="http://schemas.microsoft.com/office/drawing/2014/main" id="{20F05F2E-4A7D-3339-80FB-28C15CF536B9}"/>
                </a:ext>
              </a:extLst>
            </p:cNvPr>
            <p:cNvSpPr txBox="1">
              <a:spLocks/>
            </p:cNvSpPr>
            <p:nvPr/>
          </p:nvSpPr>
          <p:spPr>
            <a:xfrm>
              <a:off x="2662723" y="4061874"/>
              <a:ext cx="2080406" cy="711200"/>
            </a:xfrm>
            <a:prstGeom prst="roundRect">
              <a:avLst>
                <a:gd name="adj" fmla="val 34651"/>
              </a:avLst>
            </a:prstGeom>
            <a:solidFill>
              <a:srgbClr val="0070C0"/>
            </a:solid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  <a:reflection blurRad="6350" stA="52000" endA="300" endPos="35000" dir="5400000" sy="-100000" algn="bl" rotWithShape="0"/>
            </a:effectLst>
          </p:spPr>
          <p:txBody>
            <a:bodyPr vert="horz" lIns="91440" tIns="45720" rIns="91440" bIns="45720" rtlCol="0" anchor="ctr">
              <a:normAutofit fontScale="85000" lnSpcReduction="10000"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/>
              <a:r>
                <a:rPr lang="en-GB" dirty="0">
                  <a:solidFill>
                    <a:schemeClr val="bg1"/>
                  </a:solidFill>
                  <a:latin typeface="+mn-lt"/>
                  <a:ea typeface="Andika" panose="02000000000000000000" pitchFamily="2" charset="0"/>
                  <a:cs typeface="Andika" panose="02000000000000000000" pitchFamily="2" charset="0"/>
                </a:rPr>
                <a:t>August</a:t>
              </a:r>
            </a:p>
          </p:txBody>
        </p:sp>
        <p:sp>
          <p:nvSpPr>
            <p:cNvPr id="22" name="Title 1">
              <a:extLst>
                <a:ext uri="{FF2B5EF4-FFF2-40B4-BE49-F238E27FC236}">
                  <a16:creationId xmlns:a16="http://schemas.microsoft.com/office/drawing/2014/main" id="{4DA08D67-5049-F022-6613-885C379F0898}"/>
                </a:ext>
              </a:extLst>
            </p:cNvPr>
            <p:cNvSpPr txBox="1">
              <a:spLocks/>
            </p:cNvSpPr>
            <p:nvPr/>
          </p:nvSpPr>
          <p:spPr>
            <a:xfrm>
              <a:off x="2662723" y="3072564"/>
              <a:ext cx="2080406" cy="711200"/>
            </a:xfrm>
            <a:prstGeom prst="roundRect">
              <a:avLst>
                <a:gd name="adj" fmla="val 34651"/>
              </a:avLst>
            </a:prstGeom>
            <a:solidFill>
              <a:srgbClr val="0070C0"/>
            </a:solid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  <a:reflection blurRad="6350" stA="52000" endA="300" endPos="35000" dir="5400000" sy="-100000" algn="bl" rotWithShape="0"/>
            </a:effectLst>
          </p:spPr>
          <p:txBody>
            <a:bodyPr vert="horz" lIns="91440" tIns="45720" rIns="91440" bIns="45720" rtlCol="0" anchor="ctr">
              <a:normAutofit fontScale="85000" lnSpcReduction="10000"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/>
              <a:r>
                <a:rPr lang="en-GB" dirty="0">
                  <a:solidFill>
                    <a:schemeClr val="bg1"/>
                  </a:solidFill>
                  <a:latin typeface="+mn-lt"/>
                  <a:ea typeface="Andika" panose="02000000000000000000" pitchFamily="2" charset="0"/>
                  <a:cs typeface="Andika" panose="02000000000000000000" pitchFamily="2" charset="0"/>
                </a:rPr>
                <a:t>January</a:t>
              </a:r>
            </a:p>
          </p:txBody>
        </p:sp>
        <p:sp>
          <p:nvSpPr>
            <p:cNvPr id="23" name="Title 1">
              <a:extLst>
                <a:ext uri="{FF2B5EF4-FFF2-40B4-BE49-F238E27FC236}">
                  <a16:creationId xmlns:a16="http://schemas.microsoft.com/office/drawing/2014/main" id="{ED6F6CEA-B435-3AEE-BAE1-02D27A64D2EE}"/>
                </a:ext>
              </a:extLst>
            </p:cNvPr>
            <p:cNvSpPr txBox="1">
              <a:spLocks/>
            </p:cNvSpPr>
            <p:nvPr/>
          </p:nvSpPr>
          <p:spPr>
            <a:xfrm>
              <a:off x="2662723" y="196444"/>
              <a:ext cx="2080406" cy="711200"/>
            </a:xfrm>
            <a:prstGeom prst="roundRect">
              <a:avLst>
                <a:gd name="adj" fmla="val 34651"/>
              </a:avLst>
            </a:prstGeom>
            <a:solidFill>
              <a:schemeClr val="accent2"/>
            </a:solid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  <a:reflection blurRad="6350" stA="52000" endA="300" endPos="35000" dir="5400000" sy="-100000" algn="bl" rotWithShape="0"/>
            </a:effectLst>
          </p:spPr>
          <p:txBody>
            <a:bodyPr vert="horz" lIns="91440" tIns="45720" rIns="91440" bIns="45720" rtlCol="0" anchor="ctr">
              <a:normAutofit fontScale="70000" lnSpcReduction="20000"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/>
              <a:r>
                <a:rPr lang="en-GB" dirty="0">
                  <a:solidFill>
                    <a:schemeClr val="bg1"/>
                  </a:solidFill>
                  <a:latin typeface="+mn-lt"/>
                  <a:ea typeface="Andika" panose="02000000000000000000" pitchFamily="2" charset="0"/>
                  <a:cs typeface="Andika" panose="02000000000000000000" pitchFamily="2" charset="0"/>
                </a:rPr>
                <a:t>February</a:t>
              </a:r>
            </a:p>
          </p:txBody>
        </p:sp>
        <p:sp>
          <p:nvSpPr>
            <p:cNvPr id="24" name="Title 1">
              <a:extLst>
                <a:ext uri="{FF2B5EF4-FFF2-40B4-BE49-F238E27FC236}">
                  <a16:creationId xmlns:a16="http://schemas.microsoft.com/office/drawing/2014/main" id="{4480231D-5D29-5D69-2061-51DDE3306862}"/>
                </a:ext>
              </a:extLst>
            </p:cNvPr>
            <p:cNvSpPr txBox="1">
              <a:spLocks/>
            </p:cNvSpPr>
            <p:nvPr/>
          </p:nvSpPr>
          <p:spPr>
            <a:xfrm>
              <a:off x="5033169" y="3072564"/>
              <a:ext cx="2080406" cy="711200"/>
            </a:xfrm>
            <a:prstGeom prst="roundRect">
              <a:avLst>
                <a:gd name="adj" fmla="val 34651"/>
              </a:avLst>
            </a:prstGeom>
            <a:solidFill>
              <a:srgbClr val="0070C0"/>
            </a:solid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  <a:reflection blurRad="6350" stA="52000" endA="300" endPos="35000" dir="5400000" sy="-100000" algn="bl" rotWithShape="0"/>
            </a:effectLst>
          </p:spPr>
          <p:txBody>
            <a:bodyPr vert="horz" lIns="91440" tIns="45720" rIns="91440" bIns="45720" rtlCol="0" anchor="ctr">
              <a:normAutofit fontScale="85000" lnSpcReduction="10000"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/>
              <a:r>
                <a:rPr lang="en-GB" dirty="0">
                  <a:solidFill>
                    <a:schemeClr val="bg1"/>
                  </a:solidFill>
                  <a:latin typeface="+mn-lt"/>
                  <a:ea typeface="Andika" panose="02000000000000000000" pitchFamily="2" charset="0"/>
                  <a:cs typeface="Andika" panose="02000000000000000000" pitchFamily="2" charset="0"/>
                </a:rPr>
                <a:t>March</a:t>
              </a:r>
            </a:p>
          </p:txBody>
        </p:sp>
        <p:sp>
          <p:nvSpPr>
            <p:cNvPr id="14" name="Title 1">
              <a:extLst>
                <a:ext uri="{FF2B5EF4-FFF2-40B4-BE49-F238E27FC236}">
                  <a16:creationId xmlns:a16="http://schemas.microsoft.com/office/drawing/2014/main" id="{919901D5-42B0-7EBD-7C9B-CAF6CBA48C61}"/>
                </a:ext>
              </a:extLst>
            </p:cNvPr>
            <p:cNvSpPr txBox="1">
              <a:spLocks/>
            </p:cNvSpPr>
            <p:nvPr/>
          </p:nvSpPr>
          <p:spPr>
            <a:xfrm>
              <a:off x="5055797" y="4099365"/>
              <a:ext cx="2080406" cy="711200"/>
            </a:xfrm>
            <a:prstGeom prst="roundRect">
              <a:avLst>
                <a:gd name="adj" fmla="val 34651"/>
              </a:avLst>
            </a:prstGeom>
            <a:solidFill>
              <a:srgbClr val="0070C0"/>
            </a:solid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  <a:reflection blurRad="6350" stA="52000" endA="300" endPos="35000" dir="5400000" sy="-100000" algn="bl" rotWithShape="0"/>
            </a:effectLst>
          </p:spPr>
          <p:txBody>
            <a:bodyPr vert="horz" lIns="91440" tIns="45720" rIns="91440" bIns="45720" rtlCol="0" anchor="ctr">
              <a:normAutofit fontScale="85000" lnSpcReduction="10000"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/>
              <a:r>
                <a:rPr lang="en-GB" dirty="0">
                  <a:solidFill>
                    <a:schemeClr val="bg1"/>
                  </a:solidFill>
                  <a:latin typeface="+mn-lt"/>
                  <a:ea typeface="Andika" panose="02000000000000000000" pitchFamily="2" charset="0"/>
                  <a:cs typeface="Andika" panose="02000000000000000000" pitchFamily="2" charset="0"/>
                </a:rPr>
                <a:t>October</a:t>
              </a:r>
            </a:p>
          </p:txBody>
        </p:sp>
        <p:sp>
          <p:nvSpPr>
            <p:cNvPr id="17" name="Title 1">
              <a:extLst>
                <a:ext uri="{FF2B5EF4-FFF2-40B4-BE49-F238E27FC236}">
                  <a16:creationId xmlns:a16="http://schemas.microsoft.com/office/drawing/2014/main" id="{0FCFA2EA-3904-9EF4-D1D2-F739D33D50DD}"/>
                </a:ext>
              </a:extLst>
            </p:cNvPr>
            <p:cNvSpPr txBox="1">
              <a:spLocks/>
            </p:cNvSpPr>
            <p:nvPr/>
          </p:nvSpPr>
          <p:spPr>
            <a:xfrm>
              <a:off x="9731948" y="2095366"/>
              <a:ext cx="2080406" cy="711200"/>
            </a:xfrm>
            <a:prstGeom prst="roundRect">
              <a:avLst>
                <a:gd name="adj" fmla="val 34651"/>
              </a:avLst>
            </a:prstGeom>
            <a:solidFill>
              <a:srgbClr val="00B050"/>
            </a:solid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  <a:reflection blurRad="6350" stA="52000" endA="300" endPos="35000" dir="5400000" sy="-100000" algn="bl" rotWithShape="0"/>
            </a:effectLst>
          </p:spPr>
          <p:txBody>
            <a:bodyPr vert="horz" lIns="91440" tIns="45720" rIns="91440" bIns="45720" rtlCol="0" anchor="ctr">
              <a:normAutofit fontScale="62500" lnSpcReduction="20000"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/>
              <a:r>
                <a:rPr lang="en-GB" dirty="0">
                  <a:solidFill>
                    <a:schemeClr val="bg1"/>
                  </a:solidFill>
                  <a:latin typeface="+mn-lt"/>
                  <a:ea typeface="Andika" panose="02000000000000000000" pitchFamily="2" charset="0"/>
                  <a:cs typeface="Andika" panose="02000000000000000000" pitchFamily="2" charset="0"/>
                </a:rPr>
                <a:t>November</a:t>
              </a:r>
            </a:p>
          </p:txBody>
        </p:sp>
        <p:sp>
          <p:nvSpPr>
            <p:cNvPr id="19" name="Title 1">
              <a:extLst>
                <a:ext uri="{FF2B5EF4-FFF2-40B4-BE49-F238E27FC236}">
                  <a16:creationId xmlns:a16="http://schemas.microsoft.com/office/drawing/2014/main" id="{01C47355-CB27-F6EA-286A-5781B78F40AD}"/>
                </a:ext>
              </a:extLst>
            </p:cNvPr>
            <p:cNvSpPr txBox="1">
              <a:spLocks/>
            </p:cNvSpPr>
            <p:nvPr/>
          </p:nvSpPr>
          <p:spPr>
            <a:xfrm>
              <a:off x="5033169" y="2083254"/>
              <a:ext cx="2080406" cy="711200"/>
            </a:xfrm>
            <a:prstGeom prst="roundRect">
              <a:avLst>
                <a:gd name="adj" fmla="val 34651"/>
              </a:avLst>
            </a:prstGeom>
            <a:solidFill>
              <a:srgbClr val="00B050"/>
            </a:solid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  <a:reflection blurRad="6350" stA="52000" endA="300" endPos="35000" dir="5400000" sy="-100000" algn="bl" rotWithShape="0"/>
            </a:effectLst>
          </p:spPr>
          <p:txBody>
            <a:bodyPr vert="horz" lIns="91440" tIns="45720" rIns="91440" bIns="45720" rtlCol="0" anchor="ctr">
              <a:normAutofit fontScale="85000" lnSpcReduction="10000"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/>
              <a:r>
                <a:rPr lang="en-GB" dirty="0">
                  <a:solidFill>
                    <a:schemeClr val="bg1"/>
                  </a:solidFill>
                  <a:latin typeface="+mn-lt"/>
                  <a:ea typeface="Andika" panose="02000000000000000000" pitchFamily="2" charset="0"/>
                  <a:cs typeface="Andika" panose="02000000000000000000" pitchFamily="2" charset="0"/>
                </a:rPr>
                <a:t>June</a:t>
              </a:r>
            </a:p>
          </p:txBody>
        </p:sp>
        <p:sp>
          <p:nvSpPr>
            <p:cNvPr id="18" name="Title 1">
              <a:extLst>
                <a:ext uri="{FF2B5EF4-FFF2-40B4-BE49-F238E27FC236}">
                  <a16:creationId xmlns:a16="http://schemas.microsoft.com/office/drawing/2014/main" id="{CF104E97-C4AA-ABBF-34F2-7947D981D0F1}"/>
                </a:ext>
              </a:extLst>
            </p:cNvPr>
            <p:cNvSpPr txBox="1">
              <a:spLocks/>
            </p:cNvSpPr>
            <p:nvPr/>
          </p:nvSpPr>
          <p:spPr>
            <a:xfrm>
              <a:off x="7448871" y="4099365"/>
              <a:ext cx="2080406" cy="711200"/>
            </a:xfrm>
            <a:prstGeom prst="roundRect">
              <a:avLst>
                <a:gd name="adj" fmla="val 34651"/>
              </a:avLst>
            </a:prstGeom>
            <a:solidFill>
              <a:srgbClr val="0070C0"/>
            </a:solid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  <a:reflection blurRad="6350" stA="52000" endA="300" endPos="35000" dir="5400000" sy="-100000" algn="bl" rotWithShape="0"/>
            </a:effectLst>
          </p:spPr>
          <p:txBody>
            <a:bodyPr vert="horz" lIns="91440" tIns="45720" rIns="91440" bIns="45720" rtlCol="0" anchor="ctr">
              <a:normAutofit fontScale="62500" lnSpcReduction="20000"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/>
              <a:r>
                <a:rPr lang="en-GB" dirty="0">
                  <a:solidFill>
                    <a:schemeClr val="bg1"/>
                  </a:solidFill>
                  <a:latin typeface="+mn-lt"/>
                  <a:ea typeface="Andika" panose="02000000000000000000" pitchFamily="2" charset="0"/>
                  <a:cs typeface="Andika" panose="02000000000000000000" pitchFamily="2" charset="0"/>
                </a:rPr>
                <a:t>December</a:t>
              </a:r>
            </a:p>
          </p:txBody>
        </p:sp>
        <p:sp>
          <p:nvSpPr>
            <p:cNvPr id="20" name="Title 1">
              <a:extLst>
                <a:ext uri="{FF2B5EF4-FFF2-40B4-BE49-F238E27FC236}">
                  <a16:creationId xmlns:a16="http://schemas.microsoft.com/office/drawing/2014/main" id="{AD39B234-DC26-16AD-666F-9998A4B7F837}"/>
                </a:ext>
              </a:extLst>
            </p:cNvPr>
            <p:cNvSpPr txBox="1">
              <a:spLocks/>
            </p:cNvSpPr>
            <p:nvPr/>
          </p:nvSpPr>
          <p:spPr>
            <a:xfrm>
              <a:off x="7361502" y="2095366"/>
              <a:ext cx="2080406" cy="711200"/>
            </a:xfrm>
            <a:prstGeom prst="roundRect">
              <a:avLst>
                <a:gd name="adj" fmla="val 34651"/>
              </a:avLst>
            </a:prstGeom>
            <a:solidFill>
              <a:srgbClr val="00B050"/>
            </a:solid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  <a:reflection blurRad="6350" stA="52000" endA="300" endPos="35000" dir="5400000" sy="-100000" algn="bl" rotWithShape="0"/>
            </a:effectLst>
          </p:spPr>
          <p:txBody>
            <a:bodyPr vert="horz" lIns="91440" tIns="45720" rIns="91440" bIns="45720" rtlCol="0" anchor="ctr">
              <a:normAutofit fontScale="55000" lnSpcReduction="20000"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/>
              <a:r>
                <a:rPr lang="en-GB" dirty="0">
                  <a:solidFill>
                    <a:schemeClr val="bg1"/>
                  </a:solidFill>
                  <a:latin typeface="+mn-lt"/>
                  <a:ea typeface="Andika" panose="02000000000000000000" pitchFamily="2" charset="0"/>
                  <a:cs typeface="Andika" panose="02000000000000000000" pitchFamily="2" charset="0"/>
                </a:rPr>
                <a:t>September</a:t>
              </a:r>
            </a:p>
          </p:txBody>
        </p:sp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3DA69214-68B6-C029-2821-292F559FA2F5}"/>
                </a:ext>
              </a:extLst>
            </p:cNvPr>
            <p:cNvSpPr txBox="1"/>
            <p:nvPr/>
          </p:nvSpPr>
          <p:spPr>
            <a:xfrm>
              <a:off x="814375" y="289975"/>
              <a:ext cx="170688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3200" dirty="0"/>
                <a:t>28 days</a:t>
              </a:r>
            </a:p>
          </p:txBody>
        </p:sp>
        <p:sp>
          <p:nvSpPr>
            <p:cNvPr id="21" name="Title 1">
              <a:extLst>
                <a:ext uri="{FF2B5EF4-FFF2-40B4-BE49-F238E27FC236}">
                  <a16:creationId xmlns:a16="http://schemas.microsoft.com/office/drawing/2014/main" id="{7223089C-B6E9-BBF0-70A7-5FB233230982}"/>
                </a:ext>
              </a:extLst>
            </p:cNvPr>
            <p:cNvSpPr txBox="1">
              <a:spLocks/>
            </p:cNvSpPr>
            <p:nvPr/>
          </p:nvSpPr>
          <p:spPr>
            <a:xfrm>
              <a:off x="2662723" y="1132152"/>
              <a:ext cx="2080406" cy="711200"/>
            </a:xfrm>
            <a:prstGeom prst="roundRect">
              <a:avLst>
                <a:gd name="adj" fmla="val 34651"/>
              </a:avLst>
            </a:prstGeom>
            <a:solidFill>
              <a:schemeClr val="accent2"/>
            </a:solid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  <a:reflection blurRad="6350" stA="52000" endA="300" endPos="35000" dir="5400000" sy="-100000" algn="bl" rotWithShape="0"/>
            </a:effectLst>
          </p:spPr>
          <p:txBody>
            <a:bodyPr vert="horz" lIns="91440" tIns="45720" rIns="91440" bIns="45720" rtlCol="0" anchor="ctr">
              <a:normAutofit fontScale="47500" lnSpcReduction="20000"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/>
              <a:r>
                <a:rPr lang="en-GB" dirty="0">
                  <a:solidFill>
                    <a:schemeClr val="bg1"/>
                  </a:solidFill>
                  <a:latin typeface="+mn-lt"/>
                  <a:ea typeface="Andika" panose="02000000000000000000" pitchFamily="2" charset="0"/>
                  <a:cs typeface="Andika" panose="02000000000000000000" pitchFamily="2" charset="0"/>
                </a:rPr>
                <a:t>February</a:t>
              </a:r>
            </a:p>
            <a:p>
              <a:pPr algn="ctr"/>
              <a:r>
                <a:rPr lang="en-GB" dirty="0">
                  <a:solidFill>
                    <a:schemeClr val="bg1"/>
                  </a:solidFill>
                  <a:latin typeface="+mn-lt"/>
                  <a:ea typeface="Andika"/>
                  <a:cs typeface="Andika"/>
                </a:rPr>
                <a:t>in a leap year</a:t>
              </a: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5AC8BD7B-C282-2FEC-1FCC-C495780C2CEB}"/>
                </a:ext>
              </a:extLst>
            </p:cNvPr>
            <p:cNvSpPr txBox="1"/>
            <p:nvPr/>
          </p:nvSpPr>
          <p:spPr>
            <a:xfrm>
              <a:off x="814375" y="1237549"/>
              <a:ext cx="170688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3200" dirty="0"/>
                <a:t>29 days</a:t>
              </a: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2B95E1CC-D217-1E23-3EDA-1070C5E0D26C}"/>
                </a:ext>
              </a:extLst>
            </p:cNvPr>
            <p:cNvSpPr txBox="1"/>
            <p:nvPr/>
          </p:nvSpPr>
          <p:spPr>
            <a:xfrm>
              <a:off x="814375" y="2167997"/>
              <a:ext cx="170688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3200" dirty="0"/>
                <a:t>30 days</a:t>
              </a: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08B18A5D-FA32-422E-A53F-CA97B9F7022E}"/>
                </a:ext>
              </a:extLst>
            </p:cNvPr>
            <p:cNvSpPr txBox="1"/>
            <p:nvPr/>
          </p:nvSpPr>
          <p:spPr>
            <a:xfrm>
              <a:off x="814375" y="3243498"/>
              <a:ext cx="170688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3200" dirty="0"/>
                <a:t>31 days</a:t>
              </a:r>
            </a:p>
          </p:txBody>
        </p:sp>
      </p:grpSp>
      <p:pic>
        <p:nvPicPr>
          <p:cNvPr id="31" name="Picture 30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0A4C612C-4038-2E0F-F2CD-D4472A8070B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34295" y="4636458"/>
            <a:ext cx="1706885" cy="21992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024181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5751194D-481E-9C5D-7FA7-4F13A3F54E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AEDAD691-208A-0D7D-25BA-7AEC5B59A79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25400" y="4217426"/>
            <a:ext cx="2049449" cy="264057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03606734"/>
              </p:ext>
            </p:extLst>
          </p:nvPr>
        </p:nvGraphicFramePr>
        <p:xfrm>
          <a:off x="3009494" y="597746"/>
          <a:ext cx="6173010" cy="50224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86505">
                  <a:extLst>
                    <a:ext uri="{9D8B030D-6E8A-4147-A177-3AD203B41FA5}">
                      <a16:colId xmlns:a16="http://schemas.microsoft.com/office/drawing/2014/main" val="100053916"/>
                    </a:ext>
                  </a:extLst>
                </a:gridCol>
                <a:gridCol w="3086505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</a:tblGrid>
              <a:tr h="541867">
                <a:tc>
                  <a:txBody>
                    <a:bodyPr/>
                    <a:lstStyle/>
                    <a:p>
                      <a:r>
                        <a:rPr lang="en-GB" dirty="0"/>
                        <a:t>Activity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Game 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Learn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SY3T3AW2L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Practise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SY3T3AW2P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5912010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Snake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SY3T3AW2S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5253869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Frogger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SY3T3AW2F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0849814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Anagram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SY3T3AW2A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388804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Sailing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SY3T3AW2Sa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980635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Feast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SY3T3AW2Fe 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94148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37964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2.59259E-6 L -0.26094 -0.012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47" y="-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80E6CBCC-378F-B4C6-870B-9F78DFFD322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78469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7430618-F953-EE19-3255-14077145F054}"/>
              </a:ext>
            </a:extLst>
          </p:cNvPr>
          <p:cNvSpPr/>
          <p:nvPr/>
        </p:nvSpPr>
        <p:spPr>
          <a:xfrm>
            <a:off x="2132753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FB7AC3B2-685D-ABF6-E884-D9A933022FA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96202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35086" y="1862687"/>
            <a:ext cx="2313443" cy="39744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1.	January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2.	February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3.	March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4.	April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5.	May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6.	June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endParaRPr lang="en-GB" altLang="en-US" sz="24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904D6C1-734D-0AB9-F629-AB913652AE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45491" y="1862687"/>
            <a:ext cx="2816827" cy="3420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7.	July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8.	August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9.	September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10.	October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11.	November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12.	December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27966B09-ED34-5B12-7327-E39D6EF610A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89280" y="287383"/>
            <a:ext cx="753554" cy="1243670"/>
          </a:xfrm>
          <a:prstGeom prst="rect">
            <a:avLst/>
          </a:prstGeom>
        </p:spPr>
      </p:pic>
      <p:sp>
        <p:nvSpPr>
          <p:cNvPr id="2" name="Rectangle: Rounded Corners 1">
            <a:hlinkClick r:id="rId5"/>
            <a:extLst>
              <a:ext uri="{FF2B5EF4-FFF2-40B4-BE49-F238E27FC236}">
                <a16:creationId xmlns:a16="http://schemas.microsoft.com/office/drawing/2014/main" id="{A7695AE2-E793-DB9B-CEB0-E4F1256ABBF3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44 0.1287 L 1.29258 0.4699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0746BDD1-BD85-0CF0-D54C-7F999A2A827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8" t="1749" r="15443"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1392863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Months of the Year.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E1D7174B-0F97-95CD-E39A-DA8B4D7FD1C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272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439D0171-1A09-EF42-C603-7AD1AFBCD93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144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BD3ACC80-024E-49A1-E225-0A66E7FF0933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793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4.44444E-6 L 0.12513 0.4946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250" y="24722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2.22222E-6 L -0.23502 -0.06088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58" y="-30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D3AF08E3-CA76-9A94-764C-535F32BF58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06027"/>
            <a:ext cx="11338560" cy="5433093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2163701" y="864263"/>
            <a:ext cx="786459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</a:rPr>
              <a:t>The months of the year are </a:t>
            </a:r>
            <a:r>
              <a:rPr lang="en-GB" sz="5400" u="sng" dirty="0">
                <a:solidFill>
                  <a:schemeClr val="bg1"/>
                </a:solidFill>
              </a:rPr>
              <a:t>proper nouns</a:t>
            </a:r>
            <a:r>
              <a:rPr lang="en-GB" sz="5400" dirty="0">
                <a:solidFill>
                  <a:schemeClr val="bg1"/>
                </a:solidFill>
              </a:rPr>
              <a:t>.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7B9683FB-804B-A820-7E86-827D5F26322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37250"/>
            <a:ext cx="2771022" cy="258532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CD767FA-7DC7-3F90-5972-4685519EECAD}"/>
              </a:ext>
            </a:extLst>
          </p:cNvPr>
          <p:cNvSpPr txBox="1"/>
          <p:nvPr/>
        </p:nvSpPr>
        <p:spPr>
          <a:xfrm>
            <a:off x="1223979" y="3184747"/>
            <a:ext cx="1035136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</a:rPr>
              <a:t>This means they all start with a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F616F15-EDA0-3869-EE0D-39D5D4D41BAA}"/>
              </a:ext>
            </a:extLst>
          </p:cNvPr>
          <p:cNvSpPr txBox="1"/>
          <p:nvPr/>
        </p:nvSpPr>
        <p:spPr>
          <a:xfrm>
            <a:off x="1094490" y="4119181"/>
            <a:ext cx="1035136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u="sng" dirty="0">
                <a:solidFill>
                  <a:srgbClr val="FFFF00"/>
                </a:solidFill>
              </a:rPr>
              <a:t>capital letter</a:t>
            </a:r>
            <a:r>
              <a:rPr lang="en-GB" sz="5400" dirty="0">
                <a:solidFill>
                  <a:schemeClr val="bg1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5464253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iagram&#10;&#10;Description automatically generated with medium confidence">
            <a:extLst>
              <a:ext uri="{FF2B5EF4-FFF2-40B4-BE49-F238E27FC236}">
                <a16:creationId xmlns:a16="http://schemas.microsoft.com/office/drawing/2014/main" id="{1CE78E5F-EA4C-0272-83D0-0D93A173256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2032000" y="1817146"/>
            <a:ext cx="87376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How many months of the year can you remember? 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7B9683FB-804B-A820-7E86-827D5F26322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10020" y="-342900"/>
            <a:ext cx="3264840" cy="304604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0E9C3E9-3223-7161-B1C2-52FF8F4B9278}"/>
              </a:ext>
            </a:extLst>
          </p:cNvPr>
          <p:cNvSpPr txBox="1"/>
          <p:nvPr/>
        </p:nvSpPr>
        <p:spPr>
          <a:xfrm>
            <a:off x="2032000" y="3781337"/>
            <a:ext cx="860283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Can you try and write them down labelling them 1-12? </a:t>
            </a:r>
          </a:p>
          <a:p>
            <a:pPr algn="ctr"/>
            <a:endParaRPr lang="en-GB" sz="4400" dirty="0"/>
          </a:p>
        </p:txBody>
      </p:sp>
    </p:spTree>
    <p:extLst>
      <p:ext uri="{BB962C8B-B14F-4D97-AF65-F5344CB8AC3E}">
        <p14:creationId xmlns:p14="http://schemas.microsoft.com/office/powerpoint/2010/main" val="710277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hape, background pattern&#10;&#10;Description automatically generated">
            <a:extLst>
              <a:ext uri="{FF2B5EF4-FFF2-40B4-BE49-F238E27FC236}">
                <a16:creationId xmlns:a16="http://schemas.microsoft.com/office/drawing/2014/main" id="{B6E19899-B13B-7D59-03ED-0B73894D57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5415380" y="2558407"/>
            <a:ext cx="539195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1. January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59785" y="1097280"/>
            <a:ext cx="4342450" cy="405144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B40EC26-45AC-C86B-E957-EFB535CB0D1C}"/>
              </a:ext>
            </a:extLst>
          </p:cNvPr>
          <p:cNvSpPr txBox="1"/>
          <p:nvPr/>
        </p:nvSpPr>
        <p:spPr>
          <a:xfrm>
            <a:off x="6383045" y="3675355"/>
            <a:ext cx="25123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It has a capital letter as it’s a proper noun. </a:t>
            </a:r>
          </a:p>
        </p:txBody>
      </p:sp>
    </p:spTree>
    <p:extLst>
      <p:ext uri="{BB962C8B-B14F-4D97-AF65-F5344CB8AC3E}">
        <p14:creationId xmlns:p14="http://schemas.microsoft.com/office/powerpoint/2010/main" val="14636215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2D64BEA9-8E25-2B8F-75AF-505A3CB65D3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5526739" y="2520925"/>
            <a:ext cx="60643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</a:rPr>
              <a:t>2. February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150" y="182164"/>
            <a:ext cx="6064370" cy="478141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6F7D2DD5-4A29-5812-D066-00EDD1E7F64C}"/>
              </a:ext>
            </a:extLst>
          </p:cNvPr>
          <p:cNvSpPr txBox="1"/>
          <p:nvPr/>
        </p:nvSpPr>
        <p:spPr>
          <a:xfrm>
            <a:off x="6383045" y="3675355"/>
            <a:ext cx="25123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It has a capital letter as it’s a proper noun. </a:t>
            </a:r>
          </a:p>
        </p:txBody>
      </p:sp>
    </p:spTree>
    <p:extLst>
      <p:ext uri="{BB962C8B-B14F-4D97-AF65-F5344CB8AC3E}">
        <p14:creationId xmlns:p14="http://schemas.microsoft.com/office/powerpoint/2010/main" val="89204673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iagram&#10;&#10;Description automatically generated">
            <a:extLst>
              <a:ext uri="{FF2B5EF4-FFF2-40B4-BE49-F238E27FC236}">
                <a16:creationId xmlns:a16="http://schemas.microsoft.com/office/drawing/2014/main" id="{D377081A-A6A8-0824-358F-8229EDD33E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899139" y="2767278"/>
            <a:ext cx="60643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</a:rPr>
              <a:t>3. March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7B9683FB-804B-A820-7E86-827D5F26322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266" y="1063767"/>
            <a:ext cx="4342450" cy="405144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C992734-1BB8-DC02-A6E9-39C4E083FC31}"/>
              </a:ext>
            </a:extLst>
          </p:cNvPr>
          <p:cNvSpPr txBox="1"/>
          <p:nvPr/>
        </p:nvSpPr>
        <p:spPr>
          <a:xfrm>
            <a:off x="5397623" y="3767551"/>
            <a:ext cx="25123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It has a capital letter as it’s a proper noun. </a:t>
            </a:r>
          </a:p>
        </p:txBody>
      </p:sp>
    </p:spTree>
    <p:extLst>
      <p:ext uri="{BB962C8B-B14F-4D97-AF65-F5344CB8AC3E}">
        <p14:creationId xmlns:p14="http://schemas.microsoft.com/office/powerpoint/2010/main" val="340033492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 pattern&#10;&#10;Description automatically generated">
            <a:extLst>
              <a:ext uri="{FF2B5EF4-FFF2-40B4-BE49-F238E27FC236}">
                <a16:creationId xmlns:a16="http://schemas.microsoft.com/office/drawing/2014/main" id="{8B1CE180-775C-FEB6-338F-EE394435A5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899139" y="2767278"/>
            <a:ext cx="60643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</a:rPr>
              <a:t>4. April</a:t>
            </a:r>
          </a:p>
        </p:txBody>
      </p:sp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1FE60814-0FD9-5D76-454D-6D28F2B841A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02855" y="1157978"/>
            <a:ext cx="3525247" cy="454203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C1E1F61-6C6B-D9CD-6A8A-9F659664D529}"/>
              </a:ext>
            </a:extLst>
          </p:cNvPr>
          <p:cNvSpPr txBox="1"/>
          <p:nvPr/>
        </p:nvSpPr>
        <p:spPr>
          <a:xfrm>
            <a:off x="5938852" y="3917616"/>
            <a:ext cx="28234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‘il’ at the end of a word.</a:t>
            </a:r>
          </a:p>
        </p:txBody>
      </p:sp>
    </p:spTree>
    <p:extLst>
      <p:ext uri="{BB962C8B-B14F-4D97-AF65-F5344CB8AC3E}">
        <p14:creationId xmlns:p14="http://schemas.microsoft.com/office/powerpoint/2010/main" val="39350312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911</Words>
  <Application>Microsoft Office PowerPoint</Application>
  <PresentationFormat>Widescreen</PresentationFormat>
  <Paragraphs>347</Paragraphs>
  <Slides>29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2" baseType="lpstr">
      <vt:lpstr>Arial</vt:lpstr>
      <vt:lpstr>Andika</vt:lpstr>
      <vt:lpstr>Office Theme</vt:lpstr>
      <vt:lpstr> How to Use this PowerPoint</vt:lpstr>
      <vt:lpstr>Scrambler has been scrambling!!!</vt:lpstr>
      <vt:lpstr>Months of the Year.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 you spot the spelling mistakes?</vt:lpstr>
      <vt:lpstr>PowerPoint Presentation</vt:lpstr>
      <vt:lpstr>PowerPoint Presentation</vt:lpstr>
      <vt:lpstr>PowerPoint Presentation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51</cp:revision>
  <dcterms:created xsi:type="dcterms:W3CDTF">2022-05-31T09:42:07Z</dcterms:created>
  <dcterms:modified xsi:type="dcterms:W3CDTF">2025-12-08T16:36:11Z</dcterms:modified>
</cp:coreProperties>
</file>