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86" r:id="rId2"/>
    <p:sldId id="389" r:id="rId3"/>
    <p:sldId id="274" r:id="rId4"/>
    <p:sldId id="322" r:id="rId5"/>
    <p:sldId id="323" r:id="rId6"/>
    <p:sldId id="372" r:id="rId7"/>
    <p:sldId id="373" r:id="rId8"/>
    <p:sldId id="374" r:id="rId9"/>
    <p:sldId id="375" r:id="rId10"/>
    <p:sldId id="376" r:id="rId11"/>
    <p:sldId id="377" r:id="rId12"/>
    <p:sldId id="378" r:id="rId13"/>
    <p:sldId id="379" r:id="rId14"/>
    <p:sldId id="282" r:id="rId15"/>
    <p:sldId id="296" r:id="rId16"/>
    <p:sldId id="298" r:id="rId17"/>
    <p:sldId id="299" r:id="rId18"/>
    <p:sldId id="306" r:id="rId19"/>
    <p:sldId id="316" r:id="rId20"/>
    <p:sldId id="301" r:id="rId21"/>
    <p:sldId id="325" r:id="rId22"/>
    <p:sldId id="326" r:id="rId23"/>
    <p:sldId id="317" r:id="rId24"/>
    <p:sldId id="318" r:id="rId25"/>
    <p:sldId id="319" r:id="rId26"/>
    <p:sldId id="320" r:id="rId27"/>
    <p:sldId id="370" r:id="rId28"/>
    <p:sldId id="363" r:id="rId29"/>
    <p:sldId id="270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DAE38D-04D5-4B92-A94D-62D52E02DE55}" v="2" dt="2025-12-08T16:35:31.8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5:31.876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35:31.876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5:31.876" v="2"/>
          <ac:spMkLst>
            <pc:docMk/>
            <pc:sldMk cId="0" sldId="270"/>
            <ac:spMk id="2" creationId="{118245EC-F6DB-7A20-BB6B-95A7D54EF9FA}"/>
          </ac:spMkLst>
        </pc:spChg>
      </pc:sldChg>
      <pc:sldChg chg="del">
        <pc:chgData name="Glen Jones" userId="e846aaca-4b24-4b13-b0d0-f2308e16b284" providerId="ADAL" clId="{ED47ACC3-9597-4D89-A1DC-43CF280EF274}" dt="2025-12-08T16:35:17.62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5:16.199" v="0"/>
        <pc:sldMkLst>
          <pc:docMk/>
          <pc:sldMk cId="461087981" sldId="3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555C3-7F26-3F0D-1C5D-BE3A2C600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7C406B5-EDCA-20C7-DF49-1992AAD5B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0DE9A0-6ED4-683A-9461-2F3EB623A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8BCCD26-711F-8381-7A16-D42C57E6B309}"/>
              </a:ext>
            </a:extLst>
          </p:cNvPr>
          <p:cNvSpPr txBox="1">
            <a:spLocks/>
          </p:cNvSpPr>
          <p:nvPr/>
        </p:nvSpPr>
        <p:spPr>
          <a:xfrm>
            <a:off x="569928" y="1434064"/>
            <a:ext cx="5768119" cy="5029489"/>
          </a:xfrm>
          <a:prstGeom prst="roundRect">
            <a:avLst>
              <a:gd name="adj" fmla="val 900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We can thank the ancient Romans for naming the months of the year. </a:t>
            </a:r>
            <a:br>
              <a:rPr lang="en-GB" sz="4400" dirty="0">
                <a:solidFill>
                  <a:schemeClr val="bg1"/>
                </a:solidFill>
              </a:rPr>
            </a:b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In the same way the ancient Romans also named the days of the week- this time after the seven classical planets (Sun, Moon, Mars, Mercury, Jupiter, Venus and Saturn) and the gods associated with them. 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When later Germanic cultures adopted the Roman calendar, they decided to replace some of the Roman planet deities (gods) with their own. </a:t>
            </a: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Can you figure out which day is named after which deity?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6D5E9C-9176-F471-1D82-819379875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515199"/>
              </p:ext>
            </p:extLst>
          </p:nvPr>
        </p:nvGraphicFramePr>
        <p:xfrm>
          <a:off x="6714395" y="1434064"/>
          <a:ext cx="4693155" cy="5108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343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2079812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</a:tblGrid>
              <a:tr h="475418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Origin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Week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Týr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(Germanic god of war)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Tuesday</a:t>
                      </a:r>
                      <a:endParaRPr lang="en-GB" sz="2400" b="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Saturn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(Roman father god)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Saturday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Moon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Frigg </a:t>
                      </a:r>
                      <a:b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</a:b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god of love)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1" kern="100" dirty="0">
                          <a:solidFill>
                            <a:srgbClr val="FF0000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Friday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Thor </a:t>
                      </a:r>
                    </a:p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&amp; Norse god of thunder)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Sun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Odin - known in Old English as </a:t>
                      </a:r>
                      <a:r>
                        <a:rPr lang="en-GB" sz="1600" b="0" dirty="0" err="1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Wōden</a:t>
                      </a: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(Germanic chief god)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5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4B1EA-5F1C-D9DF-F3BC-C6AAB9D23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967AA4C-4DAB-3BF9-A46B-1969FF428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E8B03-4BD3-03EA-F9E8-5CBF29B8B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80CAAA5-FF44-DA4E-7E46-FB02B414B3CF}"/>
              </a:ext>
            </a:extLst>
          </p:cNvPr>
          <p:cNvSpPr txBox="1">
            <a:spLocks/>
          </p:cNvSpPr>
          <p:nvPr/>
        </p:nvSpPr>
        <p:spPr>
          <a:xfrm>
            <a:off x="569928" y="1434064"/>
            <a:ext cx="5768119" cy="5029489"/>
          </a:xfrm>
          <a:prstGeom prst="roundRect">
            <a:avLst>
              <a:gd name="adj" fmla="val 900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We can thank the ancient Romans for naming the months of the year. </a:t>
            </a:r>
            <a:br>
              <a:rPr lang="en-GB" sz="4400" dirty="0">
                <a:solidFill>
                  <a:schemeClr val="bg1"/>
                </a:solidFill>
              </a:rPr>
            </a:b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In the same way the ancient Romans also named the days of the week- this time after the seven classical planets (Sun, Moon, Mars, Mercury, Jupiter, Venus and Saturn) and the gods associated with them. 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When later Germanic cultures adopted the Roman calendar, they decided to replace some of the Roman planet deities (gods) with their own. </a:t>
            </a: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Can you figure out which day is named after which deity?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AA82EB3-78FB-202E-2F45-C745F9AE26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220506"/>
              </p:ext>
            </p:extLst>
          </p:nvPr>
        </p:nvGraphicFramePr>
        <p:xfrm>
          <a:off x="6714395" y="1434064"/>
          <a:ext cx="4693155" cy="5108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343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2079812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</a:tblGrid>
              <a:tr h="475418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Origin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Week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Týr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(Germanic god of war)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Tuesday</a:t>
                      </a:r>
                      <a:endParaRPr lang="en-GB" sz="2400" b="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Saturn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(Roman father god)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Saturday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Moon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Frigg </a:t>
                      </a:r>
                      <a:b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</a:b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god of love)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Friday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Thor </a:t>
                      </a:r>
                    </a:p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&amp; Norse god of thunder)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1" kern="100" dirty="0">
                          <a:solidFill>
                            <a:srgbClr val="FF0000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Thursday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Sun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Odin - known in Old English as </a:t>
                      </a:r>
                      <a:r>
                        <a:rPr lang="en-GB" sz="1600" b="0" dirty="0" err="1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Wōden</a:t>
                      </a: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(Germanic chief god)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97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C153C-B887-EF30-7248-B619A651E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E77F1DE-468A-19D1-58F1-5DB76F3C8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46188E-050B-0A2B-9830-0947040BF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499D886-298E-B23C-24C9-B410298074CD}"/>
              </a:ext>
            </a:extLst>
          </p:cNvPr>
          <p:cNvSpPr txBox="1">
            <a:spLocks/>
          </p:cNvSpPr>
          <p:nvPr/>
        </p:nvSpPr>
        <p:spPr>
          <a:xfrm>
            <a:off x="569928" y="1434064"/>
            <a:ext cx="5768119" cy="5029489"/>
          </a:xfrm>
          <a:prstGeom prst="roundRect">
            <a:avLst>
              <a:gd name="adj" fmla="val 900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We can thank the ancient Romans for naming the months of the year. </a:t>
            </a:r>
            <a:br>
              <a:rPr lang="en-GB" sz="4400" dirty="0">
                <a:solidFill>
                  <a:schemeClr val="bg1"/>
                </a:solidFill>
              </a:rPr>
            </a:b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In the same way the ancient Romans also named the days of the week- this time after the seven classical planets (Sun, Moon, Mars, Mercury, Jupiter, Venus and Saturn) and the gods associated with them. 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When later Germanic cultures adopted the Roman calendar, they decided to replace some of the Roman planet deities (gods) with their own. </a:t>
            </a: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Can you figure out which day is named after which deity?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54A0AF-0452-8F99-15D7-DF641D5DF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916265"/>
              </p:ext>
            </p:extLst>
          </p:nvPr>
        </p:nvGraphicFramePr>
        <p:xfrm>
          <a:off x="6714395" y="1434064"/>
          <a:ext cx="4693155" cy="5108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343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2079812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</a:tblGrid>
              <a:tr h="475418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Origin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Week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Týr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(Germanic god of war)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Tuesday</a:t>
                      </a:r>
                      <a:endParaRPr lang="en-GB" sz="2400" b="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Saturn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(Roman father god)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Saturday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Moon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Frigg </a:t>
                      </a:r>
                      <a:b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</a:b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god of love)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Friday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Thor </a:t>
                      </a:r>
                    </a:p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&amp; Norse god of thunder)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Thursday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Sun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1" kern="100" dirty="0">
                          <a:solidFill>
                            <a:srgbClr val="FF0000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Sunday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Odin - known in Old English as </a:t>
                      </a:r>
                      <a:r>
                        <a:rPr lang="en-GB" sz="1600" b="0" dirty="0" err="1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Wōden</a:t>
                      </a: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(Germanic chief god)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48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D51BE-0507-D777-FD58-367C28F40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15CB3A1-D508-284B-A197-E46B9AAB4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BA6C1-1FD4-0205-E2D3-A28C5B86F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F3839B0-D20D-2644-D410-B0C58B1752CA}"/>
              </a:ext>
            </a:extLst>
          </p:cNvPr>
          <p:cNvSpPr txBox="1">
            <a:spLocks/>
          </p:cNvSpPr>
          <p:nvPr/>
        </p:nvSpPr>
        <p:spPr>
          <a:xfrm>
            <a:off x="569928" y="1434064"/>
            <a:ext cx="5768119" cy="5029489"/>
          </a:xfrm>
          <a:prstGeom prst="roundRect">
            <a:avLst>
              <a:gd name="adj" fmla="val 900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We can thank the ancient Romans for naming the months of the year. </a:t>
            </a:r>
            <a:br>
              <a:rPr lang="en-GB" sz="4400" dirty="0">
                <a:solidFill>
                  <a:schemeClr val="bg1"/>
                </a:solidFill>
              </a:rPr>
            </a:b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In the same way the ancient Romans also named the days of the week- this time after the seven classical planets (Sun, Moon, Mars, Mercury, Jupiter, Venus and Saturn) and the gods associated with them. 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When later Germanic cultures adopted the Roman calendar, they decided to replace some of the Roman planet deities (gods) with their own. </a:t>
            </a: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Can you figure out which day is named after which deity?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FB8B88-C9E7-2A28-5BC1-913082917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420587"/>
              </p:ext>
            </p:extLst>
          </p:nvPr>
        </p:nvGraphicFramePr>
        <p:xfrm>
          <a:off x="6714395" y="1434064"/>
          <a:ext cx="4693155" cy="5108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343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2079812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</a:tblGrid>
              <a:tr h="475418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Origin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Week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Týr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(Germanic god of war)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Tuesday</a:t>
                      </a:r>
                      <a:endParaRPr lang="en-GB" sz="2400" b="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Saturn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(Roman father god)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Saturday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Moon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Frigg </a:t>
                      </a:r>
                      <a:b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</a:b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god of love)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Friday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Thor </a:t>
                      </a:r>
                    </a:p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&amp; Norse god of thunder)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Thursday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Sun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Sunday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Odin - known in Old English as </a:t>
                      </a:r>
                      <a:r>
                        <a:rPr lang="en-GB" sz="1600" b="0" dirty="0" err="1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Wōden</a:t>
                      </a: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(Germanic chief god)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1" kern="100" dirty="0">
                          <a:solidFill>
                            <a:srgbClr val="FF0000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Wednesday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43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571628C-9880-8601-EEF0-F9C6061DE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15380" y="2558407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1. Mon</a:t>
            </a:r>
            <a:r>
              <a:rPr lang="en-GB" sz="8000" dirty="0">
                <a:solidFill>
                  <a:srgbClr val="7030A0"/>
                </a:solidFill>
              </a:rPr>
              <a:t>day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649" y="1114697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6383044" y="3675355"/>
            <a:ext cx="324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Was once “moon day”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F0212ED-F679-B579-D76B-10B170F9E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26739" y="252092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2. Tues</a:t>
            </a:r>
            <a:r>
              <a:rPr lang="en-GB" sz="8000" dirty="0">
                <a:solidFill>
                  <a:srgbClr val="7030A0"/>
                </a:solidFill>
              </a:rPr>
              <a:t>day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6064370" cy="47814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D2DD5-4A29-5812-D066-00EDD1E7F64C}"/>
              </a:ext>
            </a:extLst>
          </p:cNvPr>
          <p:cNvSpPr txBox="1"/>
          <p:nvPr/>
        </p:nvSpPr>
        <p:spPr>
          <a:xfrm>
            <a:off x="7344937" y="3657472"/>
            <a:ext cx="3065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Named after Týr (Germanic god of war)</a:t>
            </a:r>
          </a:p>
        </p:txBody>
      </p:sp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0F94EDD-A381-1D14-843D-28A73189E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75796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3. We</a:t>
            </a:r>
            <a:r>
              <a:rPr lang="en-GB" sz="8000" b="1" u="sng" dirty="0">
                <a:solidFill>
                  <a:schemeClr val="bg1"/>
                </a:solidFill>
              </a:rPr>
              <a:t>dn</a:t>
            </a:r>
            <a:r>
              <a:rPr lang="en-GB" sz="8000" dirty="0">
                <a:solidFill>
                  <a:schemeClr val="bg1"/>
                </a:solidFill>
              </a:rPr>
              <a:t>es</a:t>
            </a:r>
            <a:r>
              <a:rPr lang="en-GB" sz="8000" dirty="0">
                <a:solidFill>
                  <a:srgbClr val="7030A0"/>
                </a:solidFill>
              </a:rPr>
              <a:t>day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7358814-30E8-100F-0E6E-0E844BE3CA88}"/>
              </a:ext>
            </a:extLst>
          </p:cNvPr>
          <p:cNvSpPr txBox="1"/>
          <p:nvPr/>
        </p:nvSpPr>
        <p:spPr>
          <a:xfrm>
            <a:off x="4324838" y="3948674"/>
            <a:ext cx="646153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Named after Wodin (or Odin) King of the Viking Gods!</a:t>
            </a:r>
          </a:p>
        </p:txBody>
      </p:sp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92F41146-8473-5E58-D82B-62D2E2B29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4. Thurs</a:t>
            </a:r>
            <a:r>
              <a:rPr lang="en-GB" sz="8000" dirty="0">
                <a:solidFill>
                  <a:srgbClr val="7030A0"/>
                </a:solidFill>
              </a:rPr>
              <a:t>day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268" y="1279898"/>
            <a:ext cx="3525247" cy="45420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1E1F61-6C6B-D9CD-6A8A-9F659664D529}"/>
              </a:ext>
            </a:extLst>
          </p:cNvPr>
          <p:cNvSpPr txBox="1"/>
          <p:nvPr/>
        </p:nvSpPr>
        <p:spPr>
          <a:xfrm>
            <a:off x="4739891" y="3960486"/>
            <a:ext cx="5458354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Names after Thor God of Thunder!</a:t>
            </a:r>
          </a:p>
        </p:txBody>
      </p:sp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632FF4A3-B509-9607-7C09-F5F12A021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5. Fri</a:t>
            </a:r>
            <a:r>
              <a:rPr lang="en-GB" sz="8000" dirty="0">
                <a:solidFill>
                  <a:srgbClr val="FFFF00"/>
                </a:solidFill>
              </a:rPr>
              <a:t>day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85DBC9-1A69-E38E-804C-CE3FE16ACC6E}"/>
              </a:ext>
            </a:extLst>
          </p:cNvPr>
          <p:cNvSpPr txBox="1"/>
          <p:nvPr/>
        </p:nvSpPr>
        <p:spPr>
          <a:xfrm>
            <a:off x="4802820" y="3986911"/>
            <a:ext cx="445659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Named after the German God Frigg</a:t>
            </a:r>
          </a:p>
        </p:txBody>
      </p:sp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37DAF30E-D643-817C-2562-1485D625F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0171" y="2582748"/>
            <a:ext cx="59229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6. Satur</a:t>
            </a:r>
            <a:r>
              <a:rPr lang="en-GB" sz="8000" dirty="0">
                <a:solidFill>
                  <a:srgbClr val="7030A0"/>
                </a:solidFill>
              </a:rPr>
              <a:t>day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421" y="1141668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8DEC59-3E24-513D-AA36-F916877F5062}"/>
              </a:ext>
            </a:extLst>
          </p:cNvPr>
          <p:cNvSpPr txBox="1"/>
          <p:nvPr/>
        </p:nvSpPr>
        <p:spPr>
          <a:xfrm>
            <a:off x="5214870" y="3721521"/>
            <a:ext cx="522526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Named after the Roman God of Time, Saturn.</a:t>
            </a:r>
          </a:p>
        </p:txBody>
      </p:sp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wall&#10;&#10;AI-generated content may be incorrect.">
            <a:extLst>
              <a:ext uri="{FF2B5EF4-FFF2-40B4-BE49-F238E27FC236}">
                <a16:creationId xmlns:a16="http://schemas.microsoft.com/office/drawing/2014/main" id="{23D74510-1122-4498-5C8F-7489FCB980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098" y="1416984"/>
            <a:ext cx="7347801" cy="5441016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8C782776-272D-0D71-1547-9FCE33CAC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25772" y="266962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7. Sun</a:t>
            </a:r>
            <a:r>
              <a:rPr lang="en-GB" sz="8000" dirty="0">
                <a:solidFill>
                  <a:srgbClr val="7030A0"/>
                </a:solidFill>
              </a:rPr>
              <a:t>day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98EA3E-76F4-D500-7C14-53D92FB80C8E}"/>
              </a:ext>
            </a:extLst>
          </p:cNvPr>
          <p:cNvSpPr txBox="1"/>
          <p:nvPr/>
        </p:nvSpPr>
        <p:spPr>
          <a:xfrm>
            <a:off x="5938739" y="3844030"/>
            <a:ext cx="251238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“Sun” day.</a:t>
            </a:r>
          </a:p>
        </p:txBody>
      </p:sp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2B7AEFA4-9A91-796C-4B3D-CFF49265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54330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163701" y="864263"/>
            <a:ext cx="7864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The seasons of the year are </a:t>
            </a:r>
            <a:r>
              <a:rPr lang="en-GB" sz="5400" u="sng" dirty="0">
                <a:solidFill>
                  <a:srgbClr val="FFFF00"/>
                </a:solidFill>
              </a:rPr>
              <a:t>NOT</a:t>
            </a:r>
            <a:r>
              <a:rPr lang="en-GB" sz="5400" dirty="0">
                <a:solidFill>
                  <a:schemeClr val="bg1"/>
                </a:solidFill>
              </a:rPr>
              <a:t> proper nouns.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1021" y="85509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23979" y="3184747"/>
            <a:ext cx="103513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This means they do </a:t>
            </a:r>
            <a:r>
              <a:rPr lang="en-GB" sz="5400" u="sng" dirty="0">
                <a:solidFill>
                  <a:srgbClr val="FFFF00"/>
                </a:solidFill>
              </a:rPr>
              <a:t>NOT</a:t>
            </a:r>
            <a:r>
              <a:rPr lang="en-GB" sz="5400" dirty="0">
                <a:solidFill>
                  <a:schemeClr val="bg1"/>
                </a:solidFill>
              </a:rPr>
              <a:t> all start with a capital letter.</a:t>
            </a:r>
          </a:p>
        </p:txBody>
      </p:sp>
    </p:spTree>
    <p:extLst>
      <p:ext uri="{BB962C8B-B14F-4D97-AF65-F5344CB8AC3E}">
        <p14:creationId xmlns:p14="http://schemas.microsoft.com/office/powerpoint/2010/main" val="93547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895DACD1-44F9-440C-0397-EB922279D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34323" y="1817146"/>
            <a:ext cx="6906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How many seasons of the year can you remember?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3165" y="-155012"/>
            <a:ext cx="3264840" cy="30460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E9C3E9-3223-7161-B1C2-52FF8F4B9278}"/>
              </a:ext>
            </a:extLst>
          </p:cNvPr>
          <p:cNvSpPr txBox="1"/>
          <p:nvPr/>
        </p:nvSpPr>
        <p:spPr>
          <a:xfrm>
            <a:off x="2734323" y="3428998"/>
            <a:ext cx="68002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try and write all four down? </a:t>
            </a:r>
          </a:p>
          <a:p>
            <a:pPr algn="ctr"/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71416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62DDC1E-C098-BC1E-17A7-36CB3798C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summer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785" y="109728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331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13E30AB-A755-A287-D4F6-B4BA8FCDF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666478" y="2767278"/>
            <a:ext cx="6738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autumn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946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0F50D80-9C2C-E774-5000-3FD277C66E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winter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8805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8BAE510D-4A2E-C8E8-9F6B-D6678279F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71002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spring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870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262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Aimee’s favourite days of the week are Munday, Thorsday, saturday and Sonday.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Aimee’s favourite days of the week are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Monday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Thursday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Saturday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Sunday</a:t>
            </a:r>
            <a:r>
              <a:rPr lang="en-GB" sz="3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Aimee’s favourite days of the week are Monday, Thursday, Saturday and Sunday.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310447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3BF8749A-B320-2C74-4B4C-A0BA779DF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9C6228-5DAB-6648-50E8-8D619E9B6533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B275B615-B4BE-65A8-2B96-B626F75279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1625" y="1790346"/>
            <a:ext cx="2816827" cy="4721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	Monday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Tuesday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Wednesday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Thursday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Friday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Saturday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Sunday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Week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5087" y="1790346"/>
            <a:ext cx="2816827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de-DE" altLang="en-US" sz="2000" dirty="0">
                <a:solidFill>
                  <a:schemeClr val="tx1"/>
                </a:solidFill>
                <a:latin typeface="+mn-lt"/>
              </a:rPr>
              <a:t>9.	summer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de-DE" altLang="en-US" sz="2000" dirty="0">
                <a:solidFill>
                  <a:schemeClr val="tx1"/>
                </a:solidFill>
                <a:latin typeface="+mn-lt"/>
              </a:rPr>
              <a:t>10.	winter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de-DE" altLang="en-US" sz="2000" dirty="0">
                <a:solidFill>
                  <a:schemeClr val="tx1"/>
                </a:solidFill>
                <a:latin typeface="+mn-lt"/>
              </a:rPr>
              <a:t>11.	spring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de-DE" altLang="en-US" sz="2000" dirty="0">
                <a:solidFill>
                  <a:schemeClr val="tx1"/>
                </a:solidFill>
                <a:latin typeface="+mn-lt"/>
              </a:rPr>
              <a:t>12.	</a:t>
            </a:r>
            <a:r>
              <a:rPr lang="en-GB" sz="2000" noProof="0" dirty="0">
                <a:solidFill>
                  <a:schemeClr val="tx1"/>
                </a:solidFill>
                <a:latin typeface="+mn-lt"/>
              </a:rPr>
              <a:t>autumn</a:t>
            </a:r>
            <a:endParaRPr lang="de-DE" altLang="en-US" sz="2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B6CE216-9C87-E015-7379-74F0BED52B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118245EC-F6DB-7A20-BB6B-95A7D54EF9FA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3A638D-1020-015F-69F1-DD2526273A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008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Days of the week and seasons.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FDC18CE-115A-22ED-2AEF-012CBE717C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8389BD5-2335-CD92-C86F-FB66596B32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905F3FE-92EC-68E5-2FD4-714CC5EBA5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17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58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607 -0.0810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0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C822FA0-5D0B-B9E6-D863-58348FDC1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54330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163701" y="864263"/>
            <a:ext cx="7864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The days of the week are </a:t>
            </a:r>
            <a:r>
              <a:rPr lang="en-GB" sz="5400" u="sng" dirty="0">
                <a:solidFill>
                  <a:schemeClr val="bg1"/>
                </a:solidFill>
              </a:rPr>
              <a:t>proper nouns</a:t>
            </a:r>
            <a:r>
              <a:rPr lang="en-GB" sz="5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23979" y="3184747"/>
            <a:ext cx="103513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This means they all start with a </a:t>
            </a:r>
            <a:r>
              <a:rPr lang="en-GB" sz="5400" u="sng" dirty="0">
                <a:solidFill>
                  <a:srgbClr val="FFFF00"/>
                </a:solidFill>
              </a:rPr>
              <a:t>capital letter</a:t>
            </a:r>
            <a:r>
              <a:rPr lang="en-GB" sz="5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FBD177EC-FAEB-2BFF-9D94-EFCC1D947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34323" y="1817146"/>
            <a:ext cx="6906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How many days of the week can you remember?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3165" y="-155012"/>
            <a:ext cx="3264840" cy="30460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E9C3E9-3223-7161-B1C2-52FF8F4B9278}"/>
              </a:ext>
            </a:extLst>
          </p:cNvPr>
          <p:cNvSpPr txBox="1"/>
          <p:nvPr/>
        </p:nvSpPr>
        <p:spPr>
          <a:xfrm>
            <a:off x="2734323" y="3428998"/>
            <a:ext cx="68002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try and write them down labelling them 1-7? </a:t>
            </a:r>
          </a:p>
          <a:p>
            <a:pPr algn="ctr"/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71027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36648-5C6A-B269-51A0-0F2B68E03A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AFABCF6-2D53-E201-8093-5FDCA74E3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5FCCC-1BBE-68B0-0158-94CBB609E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992F15F-C998-94C8-B127-595529DA7B1A}"/>
              </a:ext>
            </a:extLst>
          </p:cNvPr>
          <p:cNvSpPr txBox="1">
            <a:spLocks/>
          </p:cNvSpPr>
          <p:nvPr/>
        </p:nvSpPr>
        <p:spPr>
          <a:xfrm>
            <a:off x="569928" y="1434064"/>
            <a:ext cx="5768119" cy="5029489"/>
          </a:xfrm>
          <a:prstGeom prst="roundRect">
            <a:avLst>
              <a:gd name="adj" fmla="val 900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We can thank the ancient Romans for naming the months of the year. </a:t>
            </a:r>
            <a:br>
              <a:rPr lang="en-GB" sz="4400" dirty="0">
                <a:solidFill>
                  <a:schemeClr val="bg1"/>
                </a:solidFill>
              </a:rPr>
            </a:b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In the same way the ancient Romans also named the days of the week- this time after the seven classical planets (Sun, Moon, Mars, Mercury, Jupiter, Venus and Saturn) and the gods associated with them. 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When later Germanic cultures adopted the Roman calendar, they decided to replace some of the Roman planet deities (gods) with their own. </a:t>
            </a: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Can you figure out which day is named after which deity?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A6B522B-0B40-46B2-01ED-3DC72C79B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840443"/>
              </p:ext>
            </p:extLst>
          </p:nvPr>
        </p:nvGraphicFramePr>
        <p:xfrm>
          <a:off x="6714395" y="1434064"/>
          <a:ext cx="4693155" cy="5108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343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2079812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</a:tblGrid>
              <a:tr h="475418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Origin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Week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Týr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(Germanic god of war)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Saturn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(Roman father god)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Moon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Frigg </a:t>
                      </a:r>
                      <a:b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</a:b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god of love)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Thor </a:t>
                      </a:r>
                    </a:p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&amp; Norse god of thunder)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Sun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Odin - known in Old English as </a:t>
                      </a:r>
                      <a:r>
                        <a:rPr lang="en-GB" sz="1600" b="0" dirty="0" err="1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Wōden</a:t>
                      </a: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(Germanic chief god)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967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91951-95B6-31B2-4145-29ADC2344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3F5F48B-8E3A-7ABD-8F52-97EFA649D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5428E-46C1-7251-C143-2D5E76216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713A3E9-05C2-E634-3BFA-F2E461CF315E}"/>
              </a:ext>
            </a:extLst>
          </p:cNvPr>
          <p:cNvSpPr txBox="1">
            <a:spLocks/>
          </p:cNvSpPr>
          <p:nvPr/>
        </p:nvSpPr>
        <p:spPr>
          <a:xfrm>
            <a:off x="569928" y="1434064"/>
            <a:ext cx="5768119" cy="5029489"/>
          </a:xfrm>
          <a:prstGeom prst="roundRect">
            <a:avLst>
              <a:gd name="adj" fmla="val 900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We can thank the ancient Romans for naming the months of the year. </a:t>
            </a:r>
            <a:br>
              <a:rPr lang="en-GB" sz="4400" dirty="0">
                <a:solidFill>
                  <a:schemeClr val="bg1"/>
                </a:solidFill>
              </a:rPr>
            </a:b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In the same way the ancient Romans also named the days of the week- this time after the seven classical planets (Sun, Moon, Mars, Mercury, Jupiter, Venus and Saturn) and the gods associated with them. 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When later Germanic cultures adopted the Roman calendar, they decided to replace some of the Roman planet deities (gods) with their own. </a:t>
            </a: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Can you figure out which day is named after which deity?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6E13201-082A-A4B6-65AC-148AC48833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550733"/>
              </p:ext>
            </p:extLst>
          </p:nvPr>
        </p:nvGraphicFramePr>
        <p:xfrm>
          <a:off x="6714395" y="1434064"/>
          <a:ext cx="4693155" cy="5108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343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2079812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</a:tblGrid>
              <a:tr h="475418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Origin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Week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Týr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(Germanic god of war)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1" kern="100" dirty="0">
                          <a:solidFill>
                            <a:srgbClr val="FF0000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Tuesday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Saturn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(Roman father god)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Moon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Frigg </a:t>
                      </a:r>
                      <a:b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</a:b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god of love)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Thor </a:t>
                      </a:r>
                    </a:p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&amp; Norse god of thunder)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Sun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Odin - known in Old English as </a:t>
                      </a:r>
                      <a:r>
                        <a:rPr lang="en-GB" sz="1600" b="0" dirty="0" err="1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Wōden</a:t>
                      </a: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(Germanic chief god)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44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77DCB-958F-D599-DFA8-9030910E7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027BEDF-6A5A-64BD-6C65-C8C3BB888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C001F-0EDB-7A18-5E24-FABFFD0E0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5E0197F-112F-0342-D839-5DF2BE98C412}"/>
              </a:ext>
            </a:extLst>
          </p:cNvPr>
          <p:cNvSpPr txBox="1">
            <a:spLocks/>
          </p:cNvSpPr>
          <p:nvPr/>
        </p:nvSpPr>
        <p:spPr>
          <a:xfrm>
            <a:off x="569928" y="1434064"/>
            <a:ext cx="5768119" cy="5029489"/>
          </a:xfrm>
          <a:prstGeom prst="roundRect">
            <a:avLst>
              <a:gd name="adj" fmla="val 900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We can thank the ancient Romans for naming the months of the year. </a:t>
            </a:r>
            <a:br>
              <a:rPr lang="en-GB" sz="4400" dirty="0">
                <a:solidFill>
                  <a:schemeClr val="bg1"/>
                </a:solidFill>
              </a:rPr>
            </a:b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In the same way the ancient Romans also named the days of the week- this time after the seven classical planets (Sun, Moon, Mars, Mercury, Jupiter, Venus and Saturn) and the gods associated with them. 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When later Germanic cultures adopted the Roman calendar, they decided to replace some of the Roman planet deities (gods) with their own. </a:t>
            </a: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Can you figure out which day is named after which deity?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03553FD-DC9C-E402-BB74-71ADA48E6B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622235"/>
              </p:ext>
            </p:extLst>
          </p:nvPr>
        </p:nvGraphicFramePr>
        <p:xfrm>
          <a:off x="6714395" y="1434064"/>
          <a:ext cx="4693155" cy="5108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343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2079812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</a:tblGrid>
              <a:tr h="475418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Origin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Week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Týr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(Germanic god of war)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Tuesday</a:t>
                      </a:r>
                      <a:endParaRPr lang="en-GB" sz="2400" b="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Saturn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(Roman father god)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1" kern="100" dirty="0">
                          <a:solidFill>
                            <a:srgbClr val="FF0000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Saturday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Moon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Frigg </a:t>
                      </a:r>
                      <a:b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</a:b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god of love)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Thor </a:t>
                      </a:r>
                    </a:p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&amp; Norse god of thunder)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Sun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Odin - known in Old English as </a:t>
                      </a:r>
                      <a:r>
                        <a:rPr lang="en-GB" sz="1600" b="0" dirty="0" err="1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Wōden</a:t>
                      </a: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(Germanic chief god)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30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5679C-18C5-09B1-9B47-BABE360A0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F729CA6-CC0A-58DA-FB85-BB51E2E7D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4E916-F205-996E-552C-2B9DF175E2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6E1D138-CFFC-2674-8883-AD455643F393}"/>
              </a:ext>
            </a:extLst>
          </p:cNvPr>
          <p:cNvSpPr txBox="1">
            <a:spLocks/>
          </p:cNvSpPr>
          <p:nvPr/>
        </p:nvSpPr>
        <p:spPr>
          <a:xfrm>
            <a:off x="569928" y="1434064"/>
            <a:ext cx="5768119" cy="5029489"/>
          </a:xfrm>
          <a:prstGeom prst="roundRect">
            <a:avLst>
              <a:gd name="adj" fmla="val 9003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We can thank the ancient Romans for naming the months of the year. </a:t>
            </a:r>
            <a:br>
              <a:rPr lang="en-GB" sz="4400" dirty="0">
                <a:solidFill>
                  <a:schemeClr val="bg1"/>
                </a:solidFill>
              </a:rPr>
            </a:b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In the same way the ancient Romans also named the days of the week- this time after the seven classical planets (Sun, Moon, Mars, Mercury, Jupiter, Venus and Saturn) and the gods associated with them. 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When later Germanic cultures adopted the Roman calendar, they decided to replace some of the Roman planet deities (gods) with their own. </a:t>
            </a: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Can you figure out which day is named after which deity?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CC8DE2D-69DE-EEEC-4943-5304066DA6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293717"/>
              </p:ext>
            </p:extLst>
          </p:nvPr>
        </p:nvGraphicFramePr>
        <p:xfrm>
          <a:off x="6714395" y="1434064"/>
          <a:ext cx="4693155" cy="5108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343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2079812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</a:tblGrid>
              <a:tr h="475418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Origin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Week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Týr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(Germanic god of war)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Tuesday</a:t>
                      </a:r>
                      <a:endParaRPr lang="en-GB" sz="2400" b="0" kern="100" dirty="0">
                        <a:solidFill>
                          <a:schemeClr val="tx1"/>
                        </a:solidFill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Day of Saturn </a:t>
                      </a:r>
                      <a:b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(Roman father god)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chemeClr val="tx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Saturday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Moon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1" kern="100" dirty="0">
                          <a:solidFill>
                            <a:srgbClr val="FF0000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Monday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Frigg </a:t>
                      </a:r>
                      <a:b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</a:b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god of love)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Thor </a:t>
                      </a:r>
                    </a:p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(Germanic &amp; Norse god of thunder)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the Sun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564050">
                <a:tc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Day of Odin - known in Old English as </a:t>
                      </a:r>
                      <a:r>
                        <a:rPr lang="en-GB" sz="1600" b="0" dirty="0" err="1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Wōden</a:t>
                      </a:r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 (Germanic chief god)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034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544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1783</Words>
  <Application>Microsoft Office PowerPoint</Application>
  <PresentationFormat>Widescreen</PresentationFormat>
  <Paragraphs>216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Scrambler has been scrambling!!!</vt:lpstr>
      <vt:lpstr>Days of the week and seasons.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2025-12-08T16:35:33Z</dcterms:modified>
</cp:coreProperties>
</file>