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86" r:id="rId2"/>
    <p:sldId id="398" r:id="rId3"/>
    <p:sldId id="274" r:id="rId4"/>
    <p:sldId id="269" r:id="rId5"/>
    <p:sldId id="282" r:id="rId6"/>
    <p:sldId id="298" r:id="rId7"/>
    <p:sldId id="296" r:id="rId8"/>
    <p:sldId id="316" r:id="rId9"/>
    <p:sldId id="299" r:id="rId10"/>
    <p:sldId id="306" r:id="rId11"/>
    <p:sldId id="317" r:id="rId12"/>
    <p:sldId id="301" r:id="rId13"/>
    <p:sldId id="319" r:id="rId14"/>
    <p:sldId id="320" r:id="rId15"/>
    <p:sldId id="321" r:id="rId16"/>
    <p:sldId id="379" r:id="rId17"/>
    <p:sldId id="370" r:id="rId18"/>
    <p:sldId id="371" r:id="rId19"/>
    <p:sldId id="363" r:id="rId20"/>
    <p:sldId id="270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3A092A-57E5-406D-BA52-A8DD77846E45}" v="2" dt="2025-12-08T16:34:39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4:39.678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4:39.678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4:39.678" v="2"/>
          <ac:spMkLst>
            <pc:docMk/>
            <pc:sldMk cId="0" sldId="270"/>
            <ac:spMk id="4" creationId="{AC93DAE1-81C4-F423-347A-0E2ADDCDC344}"/>
          </ac:spMkLst>
        </pc:spChg>
      </pc:sldChg>
      <pc:sldChg chg="del">
        <pc:chgData name="Glen Jones" userId="e846aaca-4b24-4b13-b0d0-f2308e16b284" providerId="ADAL" clId="{ED47ACC3-9597-4D89-A1DC-43CF280EF274}" dt="2025-12-08T16:33:49.54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3:48.295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7FA74B3-55AB-76AE-1C86-37C6E737E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nodded her head.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h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28" y="1986376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45B21D-E7A5-9692-C8F6-13EE9FC845F6}"/>
              </a:ext>
            </a:extLst>
          </p:cNvPr>
          <p:cNvSpPr txBox="1"/>
          <p:nvPr/>
        </p:nvSpPr>
        <p:spPr>
          <a:xfrm>
            <a:off x="5163651" y="3871449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FA26112-5E5F-8A7C-8355-123E79E1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Have you read this book?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d </a:t>
            </a:r>
            <a:r>
              <a:rPr lang="en-GB" sz="2400" dirty="0">
                <a:solidFill>
                  <a:schemeClr val="bg1"/>
                </a:solidFill>
              </a:rPr>
              <a:t>(past tense)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52" y="1594990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1DEB3A-5F74-BB85-0E24-08BBD1A596DA}"/>
              </a:ext>
            </a:extLst>
          </p:cNvPr>
          <p:cNvSpPr txBox="1"/>
          <p:nvPr/>
        </p:nvSpPr>
        <p:spPr>
          <a:xfrm>
            <a:off x="4166723" y="3866275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2507091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A09949D-BF85-A662-64E3-BD984DE82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hold my breath for a long 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</a:t>
            </a:r>
            <a:r>
              <a:rPr lang="en-GB" sz="8000" dirty="0">
                <a:solidFill>
                  <a:srgbClr val="FFFF0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th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8134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2F47D0-698F-9F08-FD7B-7A5E961ED6BE}"/>
              </a:ext>
            </a:extLst>
          </p:cNvPr>
          <p:cNvSpPr txBox="1"/>
          <p:nvPr/>
        </p:nvSpPr>
        <p:spPr>
          <a:xfrm>
            <a:off x="5002047" y="3822399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8F80DDF-C3D3-1954-D78C-71C233EAD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tree grew from the earth.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ear</a:t>
            </a:r>
            <a:r>
              <a:rPr lang="en-GB" sz="8000" dirty="0">
                <a:solidFill>
                  <a:schemeClr val="bg1"/>
                </a:solidFill>
              </a:rPr>
              <a:t>th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999" y="2205543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0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CCD1C4D-17B7-18FF-C11B-0CE8701E6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heard a dog barking.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h</a:t>
            </a:r>
            <a:r>
              <a:rPr lang="en-GB" sz="8000" dirty="0">
                <a:solidFill>
                  <a:srgbClr val="7030A0"/>
                </a:solidFill>
              </a:rPr>
              <a:t>ear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540447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93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BC34016-7210-A4B0-796A-9FBB8108E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learn the plan.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</a:t>
            </a:r>
            <a:r>
              <a:rPr lang="en-GB" sz="8000" dirty="0">
                <a:solidFill>
                  <a:srgbClr val="7030A0"/>
                </a:solidFill>
              </a:rPr>
              <a:t>ear</a:t>
            </a:r>
            <a:r>
              <a:rPr lang="en-GB" sz="8000" dirty="0">
                <a:solidFill>
                  <a:schemeClr val="bg1"/>
                </a:solidFill>
              </a:rPr>
              <a:t>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40327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113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248" y="1486885"/>
            <a:ext cx="2355493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 /e/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318314" y="22466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18314" y="298116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instead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50572" y="298116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318314" y="445028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least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18314" y="371572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50572" y="22466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dream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50572" y="371572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earth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50572" y="445028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season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6567781" y="1486885"/>
            <a:ext cx="2355494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 /ee/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158900" y="2139822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318314" y="518485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sweat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50572" y="518485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peach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C073AC-EC5D-A910-1F1C-1C8D6470A7BD}"/>
              </a:ext>
            </a:extLst>
          </p:cNvPr>
          <p:cNvSpPr txBox="1">
            <a:spLocks/>
          </p:cNvSpPr>
          <p:nvPr/>
        </p:nvSpPr>
        <p:spPr>
          <a:xfrm>
            <a:off x="9491758" y="1486885"/>
            <a:ext cx="2355494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/er/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337DC5-0AB8-5FD7-AED4-0155B919B1DE}"/>
              </a:ext>
            </a:extLst>
          </p:cNvPr>
          <p:cNvCxnSpPr>
            <a:cxnSpLocks/>
          </p:cNvCxnSpPr>
          <p:nvPr/>
        </p:nvCxnSpPr>
        <p:spPr>
          <a:xfrm>
            <a:off x="9188970" y="2139822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8DBB0850-27BC-4888-504F-05F8103A9EE7}"/>
              </a:ext>
            </a:extLst>
          </p:cNvPr>
          <p:cNvSpPr txBox="1">
            <a:spLocks/>
          </p:cNvSpPr>
          <p:nvPr/>
        </p:nvSpPr>
        <p:spPr>
          <a:xfrm>
            <a:off x="318314" y="58900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dread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1AC30D5-9D4A-FE49-AEBC-BE0085A5212D}"/>
              </a:ext>
            </a:extLst>
          </p:cNvPr>
          <p:cNvSpPr txBox="1">
            <a:spLocks/>
          </p:cNvSpPr>
          <p:nvPr/>
        </p:nvSpPr>
        <p:spPr>
          <a:xfrm>
            <a:off x="1950572" y="58900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already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-3.7037E-7 L 0.41263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2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6 L 0.79128 -0.2060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92" y="-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0.54792 -0.1236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-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4.07407E-6 L 0.30625 0.008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8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0.30625 -0.00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7 -0.00625 L 0.41185 0.0018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0972 L 0.6582 -0.1074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-0.00301 L 0.41185 -0.016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24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6 L 0.30625 -0.2099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7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1.85185E-6 L 0.41185 -0.0150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9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6 L 0.30625 -0.2129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7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0.17239 -0.1062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0" y="-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big dreem of exploring the stars, while Aimee was always by his side, eeger to help.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big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dream</a:t>
            </a:r>
            <a:r>
              <a:rPr lang="en-GB" sz="3400" dirty="0">
                <a:solidFill>
                  <a:schemeClr val="bg1"/>
                </a:solidFill>
              </a:rPr>
              <a:t> of exploring the stars, while Aimee was always by his side,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eager</a:t>
            </a:r>
            <a:r>
              <a:rPr lang="en-GB" sz="3400" dirty="0">
                <a:solidFill>
                  <a:schemeClr val="bg1"/>
                </a:solidFill>
              </a:rPr>
              <a:t> to help.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big dream of exploring the stars, while Aimee was always by his side, eager to help.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F8463-FEB9-08F1-3399-AA78F1A5D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4C32466-2A99-CA31-7C23-2882C93E8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14E1217-7EE0-4321-AA4A-2A29ED12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A3DCC24-CC92-6BA7-5BC3-5ECA090C8C0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E612D9F-D301-2A0A-FF70-FFC38C121A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AB5E89-4B0C-C662-D4A1-176F9FF2AB9F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Eech day, Emile and Aimee would reed about faraway galaxies and the wonders of the universe.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AF07AA-E523-DA2A-29EC-93653603B615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Each</a:t>
            </a:r>
            <a:r>
              <a:rPr lang="en-GB" sz="3400" dirty="0">
                <a:solidFill>
                  <a:schemeClr val="bg1"/>
                </a:solidFill>
              </a:rPr>
              <a:t> day, Emile and Aimee would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read</a:t>
            </a:r>
            <a:r>
              <a:rPr lang="en-GB" sz="3400" dirty="0">
                <a:solidFill>
                  <a:schemeClr val="bg1"/>
                </a:solidFill>
              </a:rPr>
              <a:t> about faraway galaxies and the wonders of the universe.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AC69E7-D54F-F053-C3A4-5D1C13C5EEC1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Each day, Emile and Aimee would read about faraway galaxies and the wonders of the universe.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ACEC7A7-96DE-3A20-D8CD-C11925B3B46F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9E0AC01-F6D2-3581-9371-52911477EEF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74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590562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365125"/>
            <a:ext cx="11716871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</a:rPr>
              <a:t>Scrambler has been scrambling!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for a restaurant&#10;&#10;AI-generated content may be incorrect.">
            <a:extLst>
              <a:ext uri="{FF2B5EF4-FFF2-40B4-BE49-F238E27FC236}">
                <a16:creationId xmlns:a16="http://schemas.microsoft.com/office/drawing/2014/main" id="{7DA60882-959D-E17E-7801-9130EBE9A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370" y="1671521"/>
            <a:ext cx="7291258" cy="504964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3D66FCFC-8407-DCC2-51FB-8E63B0C81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F94E14A-756A-9FF8-1D7D-9B1D111542E6}"/>
              </a:ext>
            </a:extLst>
          </p:cNvPr>
          <p:cNvSpPr/>
          <p:nvPr/>
        </p:nvSpPr>
        <p:spPr>
          <a:xfrm>
            <a:off x="2132753" y="1660124"/>
            <a:ext cx="8016536" cy="47406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6BE0720A-EA7F-807F-ECC2-B3F2C0B6B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030" y="1843475"/>
            <a:ext cx="452590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dream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each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read (present tense)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breathe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1517" y="1838573"/>
            <a:ext cx="4044033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head </a:t>
            </a:r>
          </a:p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read (past tense)</a:t>
            </a:r>
          </a:p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instead</a:t>
            </a:r>
          </a:p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  	breath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C1E16F-D00D-251E-DCB8-90EBDDE6D5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1A2204F-B2C7-F822-C061-47288C8BA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5659" y="4394234"/>
            <a:ext cx="2631715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  	earth</a:t>
            </a:r>
          </a:p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 	heard</a:t>
            </a:r>
          </a:p>
          <a:p>
            <a:pPr marL="896938" indent="-8080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 	learn</a:t>
            </a:r>
          </a:p>
        </p:txBody>
      </p:sp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AC93DAE1-81C4-F423-347A-0E2ADDCDC34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152C16-5E3A-0D9C-5F5A-D6E17F0A7B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769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digraph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D4FBACB-74D9-6051-4389-2B8EB9A7E2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9CD3BB-3D32-F99A-86B6-F0556B1A52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93A4766-E86F-E321-812B-305A06CAD8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784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38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C1D0AEB-DF49-E4DA-0861-0CAF5E94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34049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letters &lt;</a:t>
            </a:r>
            <a:r>
              <a:rPr lang="en-GB" altLang="en-US" sz="3600" u="sng" dirty="0" err="1">
                <a:solidFill>
                  <a:schemeClr val="bg1"/>
                </a:solidFill>
                <a:latin typeface="+mj-lt"/>
              </a:rPr>
              <a:t>ea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&gt;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can usually be pronounced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in one of </a:t>
            </a:r>
            <a:r>
              <a:rPr lang="en-GB" altLang="en-US" sz="3600" b="1" u="sng" dirty="0">
                <a:solidFill>
                  <a:srgbClr val="FFFF00"/>
                </a:solidFill>
                <a:latin typeface="+mj-lt"/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ways: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19BA1-AF37-CE91-F8FE-A8379870B4AF}"/>
              </a:ext>
            </a:extLst>
          </p:cNvPr>
          <p:cNvGrpSpPr/>
          <p:nvPr/>
        </p:nvGrpSpPr>
        <p:grpSpPr>
          <a:xfrm>
            <a:off x="270601" y="2044477"/>
            <a:ext cx="3690207" cy="4033594"/>
            <a:chOff x="-196727" y="1794652"/>
            <a:chExt cx="3994029" cy="304677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EE985D1-02ED-C7B4-9F84-78E8AA5C2174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35C35AE-48BE-DE3C-9EDF-EE5AEDC27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1195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Dr</a:t>
              </a:r>
              <a:r>
                <a:rPr lang="en-GB" altLang="en-US" sz="2400" b="1" u="sng" dirty="0">
                  <a:solidFill>
                    <a:srgbClr val="7030A0"/>
                  </a:solidFill>
                  <a:latin typeface="+mj-lt"/>
                </a:rPr>
                <a:t>ea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m making the long /ee/ sound.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0ED642E-7925-0FA2-BD91-890D5A8D4ED8}"/>
              </a:ext>
            </a:extLst>
          </p:cNvPr>
          <p:cNvGrpSpPr/>
          <p:nvPr/>
        </p:nvGrpSpPr>
        <p:grpSpPr>
          <a:xfrm>
            <a:off x="4193668" y="2044477"/>
            <a:ext cx="3690207" cy="4033594"/>
            <a:chOff x="-196727" y="1794652"/>
            <a:chExt cx="3994029" cy="304677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9C9D2ED-5B3A-246E-E4F7-C35FC511EC5D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D0926F0-2723-86D0-1060-567EAE32D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1195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H</a:t>
              </a:r>
              <a:r>
                <a:rPr lang="en-GB" altLang="en-US" sz="2400" b="1" u="sng" dirty="0">
                  <a:solidFill>
                    <a:srgbClr val="7030A0"/>
                  </a:solidFill>
                  <a:latin typeface="+mj-lt"/>
                </a:rPr>
                <a:t>ea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d making the short /e/ sound.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6" name="Picture 5" descr="A picture containing building, sculpture&#10;&#10;Description automatically generated">
            <a:extLst>
              <a:ext uri="{FF2B5EF4-FFF2-40B4-BE49-F238E27FC236}">
                <a16:creationId xmlns:a16="http://schemas.microsoft.com/office/drawing/2014/main" id="{F88C5A5F-BCB3-C5D9-3EB6-2518451565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231" y="3061306"/>
            <a:ext cx="2879079" cy="2852622"/>
          </a:xfrm>
          <a:prstGeom prst="rect">
            <a:avLst/>
          </a:prstGeom>
        </p:spPr>
      </p:pic>
      <p:pic>
        <p:nvPicPr>
          <p:cNvPr id="9" name="Picture 8" descr="A person sleeping on a bed&#10;&#10;Description automatically generated">
            <a:extLst>
              <a:ext uri="{FF2B5EF4-FFF2-40B4-BE49-F238E27FC236}">
                <a16:creationId xmlns:a16="http://schemas.microsoft.com/office/drawing/2014/main" id="{EAE13F2D-277C-4249-CA2A-FB6E757FF2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02" r="9560"/>
          <a:stretch>
            <a:fillRect/>
          </a:stretch>
        </p:blipFill>
        <p:spPr>
          <a:xfrm>
            <a:off x="450921" y="3039035"/>
            <a:ext cx="3317863" cy="287489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DBDB15C-459E-D3F3-878F-7AEF53CC3ECF}"/>
              </a:ext>
            </a:extLst>
          </p:cNvPr>
          <p:cNvGrpSpPr/>
          <p:nvPr/>
        </p:nvGrpSpPr>
        <p:grpSpPr>
          <a:xfrm>
            <a:off x="8191818" y="2044477"/>
            <a:ext cx="3690207" cy="4033594"/>
            <a:chOff x="-196727" y="1794652"/>
            <a:chExt cx="3994029" cy="304677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D2E4A94-DC4F-E320-570B-2B03A9A91BBC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8087E04-2D49-F579-18E6-CD30DEB43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946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Part of the trigraph &lt;ear&gt; as in </a:t>
              </a:r>
              <a:r>
                <a:rPr lang="en-GB" altLang="en-US" sz="2400" b="1" u="sng" dirty="0">
                  <a:solidFill>
                    <a:srgbClr val="7030A0"/>
                  </a:solidFill>
                  <a:latin typeface="+mj-lt"/>
                </a:rPr>
                <a:t>Ear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th making the /er/ sound.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17" name="Picture 16" descr="A view of the earth from space&#10;&#10;AI-generated content may be incorrect.">
            <a:extLst>
              <a:ext uri="{FF2B5EF4-FFF2-40B4-BE49-F238E27FC236}">
                <a16:creationId xmlns:a16="http://schemas.microsoft.com/office/drawing/2014/main" id="{BBB93A94-9457-1D08-597A-954F23ECD0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228" y="3388201"/>
            <a:ext cx="2488442" cy="2488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D29BED7-B066-B2B4-920A-4EBA4E08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1B00D6-88AC-0CD8-E6B6-2070009C18FC}"/>
              </a:ext>
            </a:extLst>
          </p:cNvPr>
          <p:cNvSpPr txBox="1"/>
          <p:nvPr/>
        </p:nvSpPr>
        <p:spPr>
          <a:xfrm>
            <a:off x="5821784" y="3591579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8D53E0D-5301-F03E-84B1-996EA3F27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d </a:t>
            </a:r>
            <a:r>
              <a:rPr lang="en-GB" sz="2400" dirty="0">
                <a:solidFill>
                  <a:schemeClr val="bg1"/>
                </a:solidFill>
              </a:rPr>
              <a:t>(present tense)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1DEB3A-5F74-BB85-0E24-08BBD1A596DA}"/>
              </a:ext>
            </a:extLst>
          </p:cNvPr>
          <p:cNvSpPr txBox="1"/>
          <p:nvPr/>
        </p:nvSpPr>
        <p:spPr>
          <a:xfrm>
            <a:off x="4055128" y="3948674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39C08F04-81AF-1A46-2955-A655CD389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53741" y="2637472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ch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6478203" cy="5107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A77300-36C2-BF35-693F-00438726D60E}"/>
              </a:ext>
            </a:extLst>
          </p:cNvPr>
          <p:cNvSpPr txBox="1"/>
          <p:nvPr/>
        </p:nvSpPr>
        <p:spPr>
          <a:xfrm>
            <a:off x="5821784" y="3591579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B94258A-96DE-88B9-BB9C-A71C0EBE4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inst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A09FF3-96DD-9052-60AC-021B70B41C85}"/>
              </a:ext>
            </a:extLst>
          </p:cNvPr>
          <p:cNvSpPr txBox="1"/>
          <p:nvPr/>
        </p:nvSpPr>
        <p:spPr>
          <a:xfrm>
            <a:off x="5821784" y="3591579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AEE9BB8-E63D-5CDD-503C-D3FAB1139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hold my breath for a long 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</a:t>
            </a:r>
            <a:r>
              <a:rPr lang="en-GB" sz="8000" dirty="0">
                <a:solidFill>
                  <a:srgbClr val="7030A0"/>
                </a:solidFill>
              </a:rPr>
              <a:t>ea</a:t>
            </a:r>
            <a:r>
              <a:rPr lang="en-GB" sz="8000" dirty="0">
                <a:solidFill>
                  <a:schemeClr val="bg1"/>
                </a:solidFill>
              </a:rPr>
              <a:t>th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976" y="2220424"/>
            <a:ext cx="3525247" cy="4542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0A718D-A19A-D734-AFAD-769DFA2D3CED}"/>
              </a:ext>
            </a:extLst>
          </p:cNvPr>
          <p:cNvSpPr txBox="1"/>
          <p:nvPr/>
        </p:nvSpPr>
        <p:spPr>
          <a:xfrm>
            <a:off x="4525223" y="3906051"/>
            <a:ext cx="38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Long /ee/ or short /e/?</a:t>
            </a:r>
          </a:p>
        </p:txBody>
      </p:sp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Widescreen</PresentationFormat>
  <Paragraphs>92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</vt:lpstr>
      <vt:lpstr>The digraph ea.</vt:lpstr>
      <vt:lpstr>The letters &lt;ea&gt; can usually be pronounced  in one of three ways: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54</cp:revision>
  <dcterms:created xsi:type="dcterms:W3CDTF">2022-05-31T09:42:07Z</dcterms:created>
  <dcterms:modified xsi:type="dcterms:W3CDTF">2025-12-08T16:34:41Z</dcterms:modified>
</cp:coreProperties>
</file>