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08" r:id="rId2"/>
    <p:sldId id="406" r:id="rId3"/>
    <p:sldId id="274" r:id="rId4"/>
    <p:sldId id="294" r:id="rId5"/>
    <p:sldId id="373" r:id="rId6"/>
    <p:sldId id="281" r:id="rId7"/>
    <p:sldId id="282" r:id="rId8"/>
    <p:sldId id="296" r:id="rId9"/>
    <p:sldId id="283" r:id="rId10"/>
    <p:sldId id="297" r:id="rId11"/>
    <p:sldId id="286" r:id="rId12"/>
    <p:sldId id="298" r:id="rId13"/>
    <p:sldId id="299" r:id="rId14"/>
    <p:sldId id="300" r:id="rId15"/>
    <p:sldId id="376" r:id="rId16"/>
    <p:sldId id="403" r:id="rId17"/>
    <p:sldId id="405" r:id="rId18"/>
    <p:sldId id="404" r:id="rId19"/>
    <p:sldId id="384" r:id="rId20"/>
    <p:sldId id="385" r:id="rId21"/>
    <p:sldId id="386" r:id="rId22"/>
    <p:sldId id="387" r:id="rId23"/>
    <p:sldId id="388" r:id="rId24"/>
    <p:sldId id="389" r:id="rId25"/>
    <p:sldId id="390" r:id="rId26"/>
    <p:sldId id="391" r:id="rId27"/>
    <p:sldId id="392" r:id="rId28"/>
    <p:sldId id="393" r:id="rId29"/>
    <p:sldId id="394" r:id="rId30"/>
    <p:sldId id="395" r:id="rId31"/>
    <p:sldId id="396" r:id="rId32"/>
    <p:sldId id="397" r:id="rId33"/>
    <p:sldId id="398" r:id="rId34"/>
    <p:sldId id="399" r:id="rId35"/>
    <p:sldId id="400" r:id="rId36"/>
    <p:sldId id="401" r:id="rId37"/>
    <p:sldId id="402" r:id="rId38"/>
    <p:sldId id="407" r:id="rId39"/>
    <p:sldId id="370" r:id="rId40"/>
    <p:sldId id="374" r:id="rId41"/>
    <p:sldId id="360" r:id="rId42"/>
    <p:sldId id="361" r:id="rId43"/>
    <p:sldId id="362" r:id="rId44"/>
    <p:sldId id="363" r:id="rId45"/>
    <p:sldId id="277" r:id="rId46"/>
  </p:sldIdLst>
  <p:sldSz cx="12192000" cy="6858000"/>
  <p:notesSz cx="6858000" cy="9144000"/>
  <p:embeddedFontLst>
    <p:embeddedFont>
      <p:font typeface="Andika" panose="02000000000000000000" pitchFamily="2" charset="0"/>
      <p:regular r:id="rId47"/>
      <p:bold r:id="rId48"/>
      <p:italic r:id="rId49"/>
      <p:boldItalic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FCF7FF-76C5-4955-B0BF-6CD9918FBC7C}" v="2" dt="2025-12-08T16:35:02.6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microsoft.com/office/2018/10/relationships/authors" Target="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35:05.188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6:34:49.519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6:34:49.519" v="0"/>
          <ac:spMkLst>
            <pc:docMk/>
            <pc:sldMk cId="0" sldId="277"/>
            <ac:spMk id="2" creationId="{9D7DF0B9-1DB8-FFBB-EADC-1E64950DE5F5}"/>
          </ac:spMkLst>
        </pc:spChg>
      </pc:sldChg>
      <pc:sldChg chg="del">
        <pc:chgData name="Glen Jones" userId="e846aaca-4b24-4b13-b0d0-f2308e16b284" providerId="ADAL" clId="{ED47ACC3-9597-4D89-A1DC-43CF280EF274}" dt="2025-12-08T16:35:05.188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35:02.666" v="1"/>
        <pc:sldMkLst>
          <pc:docMk/>
          <pc:sldMk cId="461087981" sldId="40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836937A0-798B-24FA-3440-AD2848453FBE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C2166EB2-3761-1868-3D91-E711E045F6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resolute in his thinking.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273336" y="2558407"/>
            <a:ext cx="45238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re</a:t>
            </a:r>
            <a:r>
              <a:rPr lang="en-GB" sz="8000" u="sng" dirty="0">
                <a:solidFill>
                  <a:srgbClr val="7030A0"/>
                </a:solidFill>
              </a:rPr>
              <a:t>sol</a:t>
            </a:r>
            <a:r>
              <a:rPr lang="en-GB" sz="8000" dirty="0">
                <a:solidFill>
                  <a:schemeClr val="bg1"/>
                </a:solidFill>
              </a:rPr>
              <a:t>ute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22188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5370991" y="3697180"/>
            <a:ext cx="395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Someone who wont break down or change their mind.</a:t>
            </a:r>
          </a:p>
        </p:txBody>
      </p:sp>
    </p:spTree>
    <p:extLst>
      <p:ext uri="{BB962C8B-B14F-4D97-AF65-F5344CB8AC3E}">
        <p14:creationId xmlns:p14="http://schemas.microsoft.com/office/powerpoint/2010/main" val="4293434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8919AF7-98CC-B16E-56D8-566A9AC1C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made two resolutions at new year.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51285" y="2567285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re</a:t>
            </a:r>
            <a:r>
              <a:rPr lang="en-GB" sz="8000" u="sng" dirty="0">
                <a:solidFill>
                  <a:srgbClr val="7030A0"/>
                </a:solidFill>
              </a:rPr>
              <a:t>sol</a:t>
            </a:r>
            <a:r>
              <a:rPr lang="en-GB" sz="8000" dirty="0">
                <a:solidFill>
                  <a:schemeClr val="bg1"/>
                </a:solidFill>
              </a:rPr>
              <a:t>ution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4651900" y="3712254"/>
            <a:ext cx="4927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An agreed point that wont be broken.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E03C3F1-5D58-F27A-DC52-C090F161A5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193" y="1837754"/>
            <a:ext cx="3896400" cy="502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1559071D-00EF-23D7-ABA3-9C091B17C0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year I resolve to do my homework on time.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re</a:t>
            </a:r>
            <a:r>
              <a:rPr lang="en-GB" sz="8000" u="sng" dirty="0">
                <a:solidFill>
                  <a:srgbClr val="FFFF00"/>
                </a:solidFill>
              </a:rPr>
              <a:t>sol</a:t>
            </a:r>
            <a:r>
              <a:rPr lang="en-GB" sz="8000" dirty="0">
                <a:solidFill>
                  <a:schemeClr val="bg1"/>
                </a:solidFill>
              </a:rPr>
              <a:t>ve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308" y="2030836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6169981" y="3790765"/>
            <a:ext cx="395944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To bring together i.e. the opposite of break apart.</a:t>
            </a:r>
          </a:p>
        </p:txBody>
      </p:sp>
    </p:spTree>
    <p:extLst>
      <p:ext uri="{BB962C8B-B14F-4D97-AF65-F5344CB8AC3E}">
        <p14:creationId xmlns:p14="http://schemas.microsoft.com/office/powerpoint/2010/main" val="976722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EEC3DB0F-4AAA-55CB-C6D7-525788FC45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rule is absolute.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273336" y="2558407"/>
            <a:ext cx="45238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ab</a:t>
            </a:r>
            <a:r>
              <a:rPr lang="en-GB" sz="8000" u="sng" dirty="0">
                <a:solidFill>
                  <a:srgbClr val="7030A0"/>
                </a:solidFill>
              </a:rPr>
              <a:t>sol</a:t>
            </a:r>
            <a:r>
              <a:rPr lang="en-GB" sz="8000" dirty="0">
                <a:solidFill>
                  <a:schemeClr val="bg1"/>
                </a:solidFill>
              </a:rPr>
              <a:t>ute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693" y="1797900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5370991" y="3697180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Something that wont be broken.</a:t>
            </a:r>
          </a:p>
        </p:txBody>
      </p:sp>
    </p:spTree>
    <p:extLst>
      <p:ext uri="{BB962C8B-B14F-4D97-AF65-F5344CB8AC3E}">
        <p14:creationId xmlns:p14="http://schemas.microsoft.com/office/powerpoint/2010/main" val="28336527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A3C49748-EFC7-8E22-1B1F-526814942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solvent smells strongly.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51285" y="2567285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sol</a:t>
            </a:r>
            <a:r>
              <a:rPr lang="en-GB" sz="8000" dirty="0">
                <a:solidFill>
                  <a:schemeClr val="bg1"/>
                </a:solidFill>
              </a:rPr>
              <a:t>vent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4651900" y="3712254"/>
            <a:ext cx="4927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liquid that breaks down a solid.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E03C3F1-5D58-F27A-DC52-C090F161A5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00" y="1933520"/>
            <a:ext cx="3896400" cy="502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2585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1460" y="818842"/>
            <a:ext cx="103632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 or have similar meanings?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014" y="1895674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946272" y="5045269"/>
            <a:ext cx="103632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Insoluble and inextricable can have a similar meanings.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181" y="196710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2355059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solution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3336365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solvent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3336365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inextricable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2354182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insoluble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2292421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E3F7E-8425-1E27-AD69-6C0AF90F50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43F35D87-0DC6-0070-B85E-218610E65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63C07-E09C-DF78-5F47-1E3BEBAD1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1460" y="818842"/>
            <a:ext cx="103632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 or have similar meanings?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2BDD5E51-DB3C-C364-547A-6C8D75DF2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014" y="1895674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354CEA-9451-C466-693A-7853B13DAF9A}"/>
              </a:ext>
            </a:extLst>
          </p:cNvPr>
          <p:cNvSpPr txBox="1">
            <a:spLocks/>
          </p:cNvSpPr>
          <p:nvPr/>
        </p:nvSpPr>
        <p:spPr>
          <a:xfrm>
            <a:off x="946272" y="5045269"/>
            <a:ext cx="103632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Purposeful and resolute can have a similar meanings.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A8A1ED94-D746-96CD-C643-F8A9B43995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181" y="196710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80022BB6-AEC5-7668-8B36-B410574B89D3}"/>
              </a:ext>
            </a:extLst>
          </p:cNvPr>
          <p:cNvSpPr txBox="1">
            <a:spLocks/>
          </p:cNvSpPr>
          <p:nvPr/>
        </p:nvSpPr>
        <p:spPr>
          <a:xfrm>
            <a:off x="6601544" y="2355059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purposeful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E25CFF2-1B8C-3D1E-06ED-EC1825DE0E5E}"/>
              </a:ext>
            </a:extLst>
          </p:cNvPr>
          <p:cNvSpPr txBox="1">
            <a:spLocks/>
          </p:cNvSpPr>
          <p:nvPr/>
        </p:nvSpPr>
        <p:spPr>
          <a:xfrm>
            <a:off x="3459079" y="3336365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resolute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CBC4C59-C404-CD9D-C677-06673F64850B}"/>
              </a:ext>
            </a:extLst>
          </p:cNvPr>
          <p:cNvSpPr txBox="1">
            <a:spLocks/>
          </p:cNvSpPr>
          <p:nvPr/>
        </p:nvSpPr>
        <p:spPr>
          <a:xfrm>
            <a:off x="6601544" y="3336365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resident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B8764CC-36E6-0EFB-A139-AFD06B573286}"/>
              </a:ext>
            </a:extLst>
          </p:cNvPr>
          <p:cNvSpPr txBox="1">
            <a:spLocks/>
          </p:cNvSpPr>
          <p:nvPr/>
        </p:nvSpPr>
        <p:spPr>
          <a:xfrm>
            <a:off x="3459079" y="2354182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perfect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622D6C3F-2A50-EDBA-4AD5-357A374ADEFA}"/>
              </a:ext>
            </a:extLst>
          </p:cNvPr>
          <p:cNvSpPr/>
          <p:nvPr/>
        </p:nvSpPr>
        <p:spPr>
          <a:xfrm rot="3795995">
            <a:off x="5842873" y="2288011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443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58BE76-BD61-4EA5-8C9A-1FE8B6929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ED385846-9D32-E120-982D-A24716CD8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AD561C-55D1-FCFD-F319-C2A957F8A7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1460" y="818842"/>
            <a:ext cx="103632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 or have similar meanings?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02760E43-695D-46E8-B92F-0034AB1371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014" y="1895674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6C7F427-BFE1-8E3F-0B4D-426DC0E90E10}"/>
              </a:ext>
            </a:extLst>
          </p:cNvPr>
          <p:cNvSpPr txBox="1">
            <a:spLocks/>
          </p:cNvSpPr>
          <p:nvPr/>
        </p:nvSpPr>
        <p:spPr>
          <a:xfrm>
            <a:off x="946272" y="5045269"/>
            <a:ext cx="103632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Solve and answer can have a similar meanings.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33FDD08C-EF19-B011-C605-2EB6C2FC04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181" y="196710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F3FE2D18-0BFC-EC65-384D-7F68B7D22801}"/>
              </a:ext>
            </a:extLst>
          </p:cNvPr>
          <p:cNvSpPr txBox="1">
            <a:spLocks/>
          </p:cNvSpPr>
          <p:nvPr/>
        </p:nvSpPr>
        <p:spPr>
          <a:xfrm>
            <a:off x="6601544" y="2355059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imagine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0E5C8E9-1EA3-4A19-D6CF-5F764CA8BFEE}"/>
              </a:ext>
            </a:extLst>
          </p:cNvPr>
          <p:cNvSpPr txBox="1">
            <a:spLocks/>
          </p:cNvSpPr>
          <p:nvPr/>
        </p:nvSpPr>
        <p:spPr>
          <a:xfrm>
            <a:off x="3459079" y="3336365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ignore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454B046-0529-F558-99CD-76F50149C695}"/>
              </a:ext>
            </a:extLst>
          </p:cNvPr>
          <p:cNvSpPr txBox="1">
            <a:spLocks/>
          </p:cNvSpPr>
          <p:nvPr/>
        </p:nvSpPr>
        <p:spPr>
          <a:xfrm>
            <a:off x="6601544" y="3336365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answer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42C95C0-17AD-9FF0-790A-5069581C5161}"/>
              </a:ext>
            </a:extLst>
          </p:cNvPr>
          <p:cNvSpPr txBox="1">
            <a:spLocks/>
          </p:cNvSpPr>
          <p:nvPr/>
        </p:nvSpPr>
        <p:spPr>
          <a:xfrm>
            <a:off x="3459079" y="2354182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solve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C75CB7BB-92A9-DF5F-D692-3949B6D4BC8F}"/>
              </a:ext>
            </a:extLst>
          </p:cNvPr>
          <p:cNvSpPr/>
          <p:nvPr/>
        </p:nvSpPr>
        <p:spPr>
          <a:xfrm rot="17584188">
            <a:off x="5940388" y="2292421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5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9438F3-28D8-7984-16D2-9A11B4170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3BB12610-9762-0EB0-B825-9017B089AD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D99A1D-3E58-11BA-41EB-DA1B606BC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1460" y="818842"/>
            <a:ext cx="103632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 or have similar meanings?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D12AE7C7-7490-73E2-F621-86B66BE281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014" y="1895674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C86FAAE-087C-F169-8A27-FB4CA7AC5E73}"/>
              </a:ext>
            </a:extLst>
          </p:cNvPr>
          <p:cNvSpPr txBox="1">
            <a:spLocks/>
          </p:cNvSpPr>
          <p:nvPr/>
        </p:nvSpPr>
        <p:spPr>
          <a:xfrm>
            <a:off x="714687" y="5051110"/>
            <a:ext cx="10762625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Resolutions and </a:t>
            </a:r>
            <a:r>
              <a:rPr lang="en-GB" sz="4400" dirty="0" err="1">
                <a:solidFill>
                  <a:schemeClr val="bg1"/>
                </a:solidFill>
              </a:rPr>
              <a:t>intenstions</a:t>
            </a:r>
            <a:r>
              <a:rPr lang="en-GB" sz="4400" dirty="0">
                <a:solidFill>
                  <a:schemeClr val="bg1"/>
                </a:solidFill>
              </a:rPr>
              <a:t> can have a similar meanings.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39EABB8-0EC8-9E08-9CA3-893D55797D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181" y="196710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485869F-C024-F5F9-E18F-3C183C5634AC}"/>
              </a:ext>
            </a:extLst>
          </p:cNvPr>
          <p:cNvSpPr txBox="1">
            <a:spLocks/>
          </p:cNvSpPr>
          <p:nvPr/>
        </p:nvSpPr>
        <p:spPr>
          <a:xfrm>
            <a:off x="6601544" y="2355059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intentions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FE6D210-EFA4-2661-F600-5B3F695CE42D}"/>
              </a:ext>
            </a:extLst>
          </p:cNvPr>
          <p:cNvSpPr txBox="1">
            <a:spLocks/>
          </p:cNvSpPr>
          <p:nvPr/>
        </p:nvSpPr>
        <p:spPr>
          <a:xfrm>
            <a:off x="3459079" y="3336365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resolutions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3644853-B191-6158-9A8B-14629916A5CB}"/>
              </a:ext>
            </a:extLst>
          </p:cNvPr>
          <p:cNvSpPr txBox="1">
            <a:spLocks/>
          </p:cNvSpPr>
          <p:nvPr/>
        </p:nvSpPr>
        <p:spPr>
          <a:xfrm>
            <a:off x="6601544" y="3336365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restaurant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3F42596-33B3-6F0A-B2CB-CC7E2FC75E74}"/>
              </a:ext>
            </a:extLst>
          </p:cNvPr>
          <p:cNvSpPr txBox="1">
            <a:spLocks/>
          </p:cNvSpPr>
          <p:nvPr/>
        </p:nvSpPr>
        <p:spPr>
          <a:xfrm>
            <a:off x="3459079" y="2354182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preference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04DB7510-B170-D90F-2ABE-EC4F2A7B8C27}"/>
              </a:ext>
            </a:extLst>
          </p:cNvPr>
          <p:cNvSpPr/>
          <p:nvPr/>
        </p:nvSpPr>
        <p:spPr>
          <a:xfrm rot="3655307">
            <a:off x="5940387" y="2292795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5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2E5B9-2389-F94E-2057-D1283A5A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C35DF47-7089-DC2C-71F9-D1E2527EC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82A888-648F-70D3-CDF5-18B8338C6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280534"/>
              </p:ext>
            </p:extLst>
          </p:nvPr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653556-5B42-9FD8-5C34-A428080DB227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	Break down and become part of a liquid.</a:t>
            </a:r>
          </a:p>
        </p:txBody>
      </p:sp>
    </p:spTree>
    <p:extLst>
      <p:ext uri="{BB962C8B-B14F-4D97-AF65-F5344CB8AC3E}">
        <p14:creationId xmlns:p14="http://schemas.microsoft.com/office/powerpoint/2010/main" val="237598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hand pouring a cup of tea&#10;&#10;AI-generated content may be incorrect.">
            <a:extLst>
              <a:ext uri="{FF2B5EF4-FFF2-40B4-BE49-F238E27FC236}">
                <a16:creationId xmlns:a16="http://schemas.microsoft.com/office/drawing/2014/main" id="{5F53C7B1-55B9-697C-131A-A836ADAEDB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736" y="1475825"/>
            <a:ext cx="3966525" cy="531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E06EB-65AE-35A6-0765-D3D8AFB49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D99A780-D3BC-A32C-F9CC-B9609BBA03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89AF869-29D1-FE8E-32AB-6A67E68DA8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762653"/>
              </p:ext>
            </p:extLst>
          </p:nvPr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35551D5-2C48-E394-E920-09189DBA73F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1.	Break down and become part of a liquid.</a:t>
            </a:r>
          </a:p>
        </p:txBody>
      </p:sp>
    </p:spTree>
    <p:extLst>
      <p:ext uri="{BB962C8B-B14F-4D97-AF65-F5344CB8AC3E}">
        <p14:creationId xmlns:p14="http://schemas.microsoft.com/office/powerpoint/2010/main" val="285906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4817CE-5BD5-5D65-BE79-B95B5A212C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188ED50-4177-DCC6-03F4-14818871D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8B97A74-FBD7-7566-9CD9-7D23872F7FBA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F093A21F-8A7A-5872-93A8-BD5C4A0B8BA4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	Something in which other substances can be dissolved.</a:t>
            </a:r>
          </a:p>
        </p:txBody>
      </p:sp>
    </p:spTree>
    <p:extLst>
      <p:ext uri="{BB962C8B-B14F-4D97-AF65-F5344CB8AC3E}">
        <p14:creationId xmlns:p14="http://schemas.microsoft.com/office/powerpoint/2010/main" val="216889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B1645-DD17-93DC-C663-5E368AE16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68EA886-AA99-0975-02C1-86D0AD90B3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A165E9A-A588-C48A-D05D-ADBC79BE79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293868"/>
              </p:ext>
            </p:extLst>
          </p:nvPr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A68C74D-9DD9-B8CC-CBC6-BE2419402CC4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2.	Something in which other substances can be dissolved.</a:t>
            </a:r>
          </a:p>
        </p:txBody>
      </p:sp>
    </p:spTree>
    <p:extLst>
      <p:ext uri="{BB962C8B-B14F-4D97-AF65-F5344CB8AC3E}">
        <p14:creationId xmlns:p14="http://schemas.microsoft.com/office/powerpoint/2010/main" val="56188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6A310A-BB7D-C3EC-9C7C-863899AC7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F5F361D-AD45-5DB1-1B6F-46DB709C6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CD369A-A250-2FA3-9D54-A38489C46543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C8DCB46-BAFF-691C-C10A-EA4F89C92318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	To find an answer to a puzzle or problem.</a:t>
            </a:r>
          </a:p>
        </p:txBody>
      </p:sp>
    </p:spTree>
    <p:extLst>
      <p:ext uri="{BB962C8B-B14F-4D97-AF65-F5344CB8AC3E}">
        <p14:creationId xmlns:p14="http://schemas.microsoft.com/office/powerpoint/2010/main" val="198384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2891FE-51A1-D4DA-A441-AFA0BEC3B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31E71DD-30C0-87F3-C08D-70EDD654E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F505E9D-B30E-776A-3993-922B682C35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573756"/>
              </p:ext>
            </p:extLst>
          </p:nvPr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332AD3C-3DF4-57CB-CDF0-82761104A7E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3.	To find an answer to a puzzle or problem.</a:t>
            </a:r>
          </a:p>
        </p:txBody>
      </p:sp>
    </p:spTree>
    <p:extLst>
      <p:ext uri="{BB962C8B-B14F-4D97-AF65-F5344CB8AC3E}">
        <p14:creationId xmlns:p14="http://schemas.microsoft.com/office/powerpoint/2010/main" val="145666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539D51-ED76-E3CF-1BA7-EBDCD4DC5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5E89E65-F43B-C0AF-9174-10432003B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585F759-F5B4-E64C-10D2-F1387E9B3569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EF79022-5ED4-8EB6-A35C-9F635A2D054C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	A means of solving a problem, or a liquid mixture. </a:t>
            </a:r>
          </a:p>
        </p:txBody>
      </p:sp>
    </p:spTree>
    <p:extLst>
      <p:ext uri="{BB962C8B-B14F-4D97-AF65-F5344CB8AC3E}">
        <p14:creationId xmlns:p14="http://schemas.microsoft.com/office/powerpoint/2010/main" val="209708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BE6BE-9B7A-EA53-1CA1-AC4F4F8154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512A325-B0B5-5EAE-08E8-3DF14D4671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CBAE84D-FF77-2C2D-3065-763407467A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936980"/>
              </p:ext>
            </p:extLst>
          </p:nvPr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7EE3B338-4A34-255E-30DF-ED17040A973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4.	A means of solving a problem, or a liquid mixture. </a:t>
            </a:r>
          </a:p>
        </p:txBody>
      </p:sp>
    </p:spTree>
    <p:extLst>
      <p:ext uri="{BB962C8B-B14F-4D97-AF65-F5344CB8AC3E}">
        <p14:creationId xmlns:p14="http://schemas.microsoft.com/office/powerpoint/2010/main" val="55682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E5B7B-A9A0-CBBC-6A7B-AD934C8ED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14BC554-1210-B748-5050-AE95D04FF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1D80EFD-7054-C7FD-C7D2-8753665D481D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27AB592-D068-757D-5459-2276D37BBA62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	Settle an argument or find a solution. </a:t>
            </a:r>
          </a:p>
        </p:txBody>
      </p:sp>
    </p:spTree>
    <p:extLst>
      <p:ext uri="{BB962C8B-B14F-4D97-AF65-F5344CB8AC3E}">
        <p14:creationId xmlns:p14="http://schemas.microsoft.com/office/powerpoint/2010/main" val="286931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48233F-2DB8-3F78-6A5E-0B25ECDBB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9DCE99F-66F2-16B7-5167-3F4368AC70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2FDB43F-F858-85D4-3EC8-74687B6D6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678530"/>
              </p:ext>
            </p:extLst>
          </p:nvPr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29E7A3E-E23F-D342-33F7-66909E4BE205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5.	Settle an argument or find a solution. </a:t>
            </a:r>
          </a:p>
        </p:txBody>
      </p:sp>
    </p:spTree>
    <p:extLst>
      <p:ext uri="{BB962C8B-B14F-4D97-AF65-F5344CB8AC3E}">
        <p14:creationId xmlns:p14="http://schemas.microsoft.com/office/powerpoint/2010/main" val="119297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FDDCA-AFF8-FA3E-0958-F65014C28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5B439F9-941F-A1BE-D903-16FACDA56C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014F099-153D-CE97-5A78-ECA413F3137B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EB536AB-0E78-DDDC-FFB1-C07BBAF6D4C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	Determined and unwavering. </a:t>
            </a:r>
          </a:p>
        </p:txBody>
      </p:sp>
    </p:spTree>
    <p:extLst>
      <p:ext uri="{BB962C8B-B14F-4D97-AF65-F5344CB8AC3E}">
        <p14:creationId xmlns:p14="http://schemas.microsoft.com/office/powerpoint/2010/main" val="419104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2858084-0FAA-20EB-7197-9DE50EAFA2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The word family </a:t>
            </a:r>
            <a:b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sol.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61C73A49-B49B-96D5-F06F-74701299B0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94E75B9-3A9D-FA0F-C2EC-716EC78C32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D39C5CC-EAC6-8589-905D-00D7E7EC38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34 -0.0729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23" y="-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85C7B-8DD5-60E3-90F8-3FD387979C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7098CA4-BA86-6B94-92FA-D1865E59D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B9CD456-D96A-B64D-DF39-90D1D9C43B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167456"/>
              </p:ext>
            </p:extLst>
          </p:nvPr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C8220820-7492-AC9D-996D-BCDF2ABFC5F8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6.	Determined and unwavering. </a:t>
            </a:r>
          </a:p>
        </p:txBody>
      </p:sp>
    </p:spTree>
    <p:extLst>
      <p:ext uri="{BB962C8B-B14F-4D97-AF65-F5344CB8AC3E}">
        <p14:creationId xmlns:p14="http://schemas.microsoft.com/office/powerpoint/2010/main" val="408097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A6B83A-D1B0-3C9B-A270-2EBA303D09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C893687-C1E3-0B2F-858D-01110793F7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7C0DFAE-5F73-D91F-83C1-3871EC723A04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274E2EA-D9DA-1B11-BCE6-2EA85440FFE3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	Total, not diminished in any way. </a:t>
            </a:r>
          </a:p>
        </p:txBody>
      </p:sp>
    </p:spTree>
    <p:extLst>
      <p:ext uri="{BB962C8B-B14F-4D97-AF65-F5344CB8AC3E}">
        <p14:creationId xmlns:p14="http://schemas.microsoft.com/office/powerpoint/2010/main" val="137772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72ADBF-D6A3-472B-4A6A-29E214CA3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39A1766-21FC-B4E4-1F39-91C933DBDE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779585E-92E2-1B4B-294F-AF02FFFCAD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421002"/>
              </p:ext>
            </p:extLst>
          </p:nvPr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305B8F7-B405-E3D4-2937-F638ED37472F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7.	Total, not diminished in any way. </a:t>
            </a:r>
          </a:p>
        </p:txBody>
      </p:sp>
    </p:spTree>
    <p:extLst>
      <p:ext uri="{BB962C8B-B14F-4D97-AF65-F5344CB8AC3E}">
        <p14:creationId xmlns:p14="http://schemas.microsoft.com/office/powerpoint/2010/main" val="9066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46B7C4-6341-DF27-6FAF-BC44ECB5F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6330DCF-477A-F588-2BCE-27C5DD9B1A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71B07CE-4069-6C35-4038-7E5D764D2AE9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6FE040C-5E4C-0FD9-F7CA-9D9EBB86619B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8.	Somebody who finds solutions to puzzles or problems. </a:t>
            </a:r>
          </a:p>
        </p:txBody>
      </p:sp>
    </p:spTree>
    <p:extLst>
      <p:ext uri="{BB962C8B-B14F-4D97-AF65-F5344CB8AC3E}">
        <p14:creationId xmlns:p14="http://schemas.microsoft.com/office/powerpoint/2010/main" val="264414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4033F-C3CC-CC1C-FA45-01FF5089D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D516F07-0F0A-0373-6C6E-5648E2C9D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6340600-E899-5311-1F21-B3281436B9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8173609"/>
              </p:ext>
            </p:extLst>
          </p:nvPr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DACFFB4F-703B-E5FF-9336-8E0235532E72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8.	Somebody who finds solutions to puzzles or problems. </a:t>
            </a:r>
          </a:p>
        </p:txBody>
      </p:sp>
    </p:spTree>
    <p:extLst>
      <p:ext uri="{BB962C8B-B14F-4D97-AF65-F5344CB8AC3E}">
        <p14:creationId xmlns:p14="http://schemas.microsoft.com/office/powerpoint/2010/main" val="418211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F7D360-9EB9-0475-A7BA-36B853B94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4867CEE-4DC0-6D67-4AD0-B85DD3AD86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B0F5355-27CF-2205-0C41-4607ACC96563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2F9BC852-7F27-4BDE-601B-C403615271F5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9.	Firm decisions. </a:t>
            </a:r>
          </a:p>
        </p:txBody>
      </p:sp>
    </p:spTree>
    <p:extLst>
      <p:ext uri="{BB962C8B-B14F-4D97-AF65-F5344CB8AC3E}">
        <p14:creationId xmlns:p14="http://schemas.microsoft.com/office/powerpoint/2010/main" val="366240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09C6D-20A6-33D6-7013-594AF5405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59A56A1-149F-CC6B-7DDD-4560D81A8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1FDD83A-6437-8DDF-C05D-9541CD2C9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266404"/>
              </p:ext>
            </p:extLst>
          </p:nvPr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E9E0A915-93CE-A39E-66A1-02004CA5A952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9.	Firm decisions. </a:t>
            </a:r>
          </a:p>
        </p:txBody>
      </p:sp>
    </p:spTree>
    <p:extLst>
      <p:ext uri="{BB962C8B-B14F-4D97-AF65-F5344CB8AC3E}">
        <p14:creationId xmlns:p14="http://schemas.microsoft.com/office/powerpoint/2010/main" val="371134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41112-790A-C95B-3CAA-269F752A7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487CB3A-0D90-4F19-42BB-152EDE4FF1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112614E-F369-6CA1-3CC3-87AE0059CE45}"/>
              </a:ext>
            </a:extLst>
          </p:cNvPr>
          <p:cNvGraphicFramePr>
            <a:graphicFrameLocks noGrp="1"/>
          </p:cNvGraphicFramePr>
          <p:nvPr/>
        </p:nvGraphicFramePr>
        <p:xfrm>
          <a:off x="1190072" y="1347317"/>
          <a:ext cx="9811856" cy="5257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324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26217240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54935439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3082779938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261449744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55236835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1645267071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64214646"/>
                    </a:ext>
                  </a:extLst>
                </a:gridCol>
                <a:gridCol w="613241">
                  <a:extLst>
                    <a:ext uri="{9D8B030D-6E8A-4147-A177-3AD203B41FA5}">
                      <a16:colId xmlns:a16="http://schemas.microsoft.com/office/drawing/2014/main" val="2106395301"/>
                    </a:ext>
                  </a:extLst>
                </a:gridCol>
              </a:tblGrid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6635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897898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550571"/>
                  </a:ext>
                </a:extLst>
              </a:tr>
              <a:tr h="584114">
                <a:tc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13CFD77F-B7BA-E637-527F-2E4C29C97E3E}"/>
              </a:ext>
            </a:extLst>
          </p:cNvPr>
          <p:cNvSpPr txBox="1">
            <a:spLocks/>
          </p:cNvSpPr>
          <p:nvPr/>
        </p:nvSpPr>
        <p:spPr>
          <a:xfrm>
            <a:off x="370597" y="95251"/>
            <a:ext cx="11316578" cy="100012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Andika" panose="02000000000000000000" pitchFamily="2" charset="0"/>
              </a:rPr>
              <a:t>This puzzle is not ______________; all the answers are from this week’s spelling list. </a:t>
            </a:r>
          </a:p>
        </p:txBody>
      </p:sp>
    </p:spTree>
    <p:extLst>
      <p:ext uri="{BB962C8B-B14F-4D97-AF65-F5344CB8AC3E}">
        <p14:creationId xmlns:p14="http://schemas.microsoft.com/office/powerpoint/2010/main" val="405436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655104"/>
              </p:ext>
            </p:extLst>
          </p:nvPr>
        </p:nvGraphicFramePr>
        <p:xfrm>
          <a:off x="2621871" y="1154016"/>
          <a:ext cx="7367587" cy="294640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sol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Loosen </a:t>
                      </a:r>
                      <a:r>
                        <a:rPr lang="en-GB" sz="14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or unfasten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ution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vent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dis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uble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12927914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ab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ute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4471763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ute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utions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9512699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2427978" y="431742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solve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2427976" y="550360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solver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2427976" y="491051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solution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5253939" y="433229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solvent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5253939" y="48900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insoluble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824224" y="6246168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these words in sentences?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C7D54302-F073-0D1B-A49A-5E9ACC9D7C94}"/>
              </a:ext>
            </a:extLst>
          </p:cNvPr>
          <p:cNvSpPr txBox="1">
            <a:spLocks/>
          </p:cNvSpPr>
          <p:nvPr/>
        </p:nvSpPr>
        <p:spPr>
          <a:xfrm>
            <a:off x="5253939" y="551803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absolute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D7324941-0B34-2C0A-8930-CC4536DDDF6F}"/>
              </a:ext>
            </a:extLst>
          </p:cNvPr>
          <p:cNvSpPr txBox="1">
            <a:spLocks/>
          </p:cNvSpPr>
          <p:nvPr/>
        </p:nvSpPr>
        <p:spPr>
          <a:xfrm>
            <a:off x="8096367" y="438623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resolute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1E7A907A-4F5D-EF8A-471D-5F7311A2DD29}"/>
              </a:ext>
            </a:extLst>
          </p:cNvPr>
          <p:cNvSpPr txBox="1">
            <a:spLocks/>
          </p:cNvSpPr>
          <p:nvPr/>
        </p:nvSpPr>
        <p:spPr>
          <a:xfrm>
            <a:off x="8096365" y="55724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resolve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FE19D1E1-1F8C-5EC0-7FB3-021BAB13A157}"/>
              </a:ext>
            </a:extLst>
          </p:cNvPr>
          <p:cNvSpPr txBox="1">
            <a:spLocks/>
          </p:cNvSpPr>
          <p:nvPr/>
        </p:nvSpPr>
        <p:spPr>
          <a:xfrm>
            <a:off x="8096365" y="49793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resolutions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Working together, they discovered that the substance could be dissulved using a special sulvent.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Working together, they discovered that the substance could be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dissolved</a:t>
            </a:r>
            <a:r>
              <a:rPr lang="en-GB" sz="3400" dirty="0">
                <a:solidFill>
                  <a:schemeClr val="bg1"/>
                </a:solidFill>
              </a:rPr>
              <a:t> using a special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solvent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Working together, they discovered that the substance could be dissolved using a special solvent.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6A82B31E-481B-E651-2ED8-CCF61F4F5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that have the letters sol?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		dis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		ab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ute	re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ute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the sol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Sol means to loosen or break apart!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CB09FB-E16C-181D-578B-4FA48D1F4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7960503-0743-4D71-4C0B-3762190EEC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9FDA227-A1DC-BDF0-2A4E-6943F8195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9D4B74B-AA75-8010-E044-FCF468EAFF3B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6FB374F0-BB4B-599D-1904-F660210786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7E8304-6756-6424-ACA0-007C6333203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Armed with their absulute resulve, Emile and Aimee embarked on a daring adventure.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7D7092-552B-FDA2-F687-0BE038081FCC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Armed with their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absolute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resolve</a:t>
            </a:r>
            <a:r>
              <a:rPr lang="en-GB" sz="3400" dirty="0">
                <a:solidFill>
                  <a:schemeClr val="bg1"/>
                </a:solidFill>
              </a:rPr>
              <a:t>, Emile and Aimee embarked on a daring adventure.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5881B6-0F94-918E-BF0B-B2BAD72E1B5B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Armed with their absolute resolve, Emile and Aimee embarked on a daring adventure.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9A87141-966E-3818-BADF-1F10323BA1DC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6F6DFEC-C50D-19A4-5DAC-CEF2E99F981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77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76206" y="5266816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TIME'S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76206" y="5266816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76206" y="5266816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76206" y="5266816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AC99DC23-D861-0197-F8F7-3535160AD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9392" y="2295417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solve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solution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solver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dissolve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insoluble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A4A9DC5-C5BD-0E9D-C616-C0F442460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6954" y="2322250"/>
            <a:ext cx="426033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resolute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resolutions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resolve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absolute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solvent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105579" y="2053784"/>
            <a:ext cx="5685843" cy="3490317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9900" dirty="0">
                <a:solidFill>
                  <a:schemeClr val="bg1"/>
                </a:solidFill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896938" indent="-896938" defTabSz="9858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896938" indent="-896938" defTabSz="9858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896938" indent="-896938" defTabSz="9858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4B9D6A17-6772-E67E-D82D-1083CD254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9392" y="2295417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solve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solution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solver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dissolve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insoluble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C84D496-8A12-DADD-910F-D95680DDF6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6954" y="2322250"/>
            <a:ext cx="426033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resolute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resolutions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resolve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absolute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solvent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3864866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SY3T3BW2Fe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B7F1499-3849-CD3B-184D-053472D8D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A71B88B-1B01-1292-5112-1749CBA37BD0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6E2B581-19AA-E4DE-3682-668840A4D5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weeks spelling’s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9392" y="2295417"/>
            <a:ext cx="3267562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solve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solution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solver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dissolve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insoluble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6954" y="2322250"/>
            <a:ext cx="4260338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resolute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resolutions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resolve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absolute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solvent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9C4A30-F1A1-2BEC-3868-23E6520AAA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9D7DF0B9-1DB8-FFBB-EADC-1E64950DE5F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784098"/>
            <a:ext cx="7639291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word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solvere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loosen or unfasten in Latin. 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759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9C9DA5E5-5A17-AB20-1156-954F38020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Emile solve all of the clues?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sol</a:t>
            </a:r>
            <a:r>
              <a:rPr lang="en-GB" sz="8000" dirty="0">
                <a:solidFill>
                  <a:schemeClr val="bg1"/>
                </a:solidFill>
              </a:rPr>
              <a:t>ve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708699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6169981" y="3790765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To break down a question.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4B72790-F8B0-E1DC-E9FF-0BE889476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explained the solution.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sol</a:t>
            </a:r>
            <a:r>
              <a:rPr lang="en-GB" sz="8000" dirty="0">
                <a:solidFill>
                  <a:schemeClr val="bg1"/>
                </a:solidFill>
              </a:rPr>
              <a:t>ution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803" y="1747288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971745-A364-2039-FCEE-97F30D589BFC}"/>
              </a:ext>
            </a:extLst>
          </p:cNvPr>
          <p:cNvSpPr txBox="1"/>
          <p:nvPr/>
        </p:nvSpPr>
        <p:spPr>
          <a:xfrm>
            <a:off x="4811698" y="3773009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An answer to a question. 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6594EC84-EA15-7DC3-A7F3-3D043C4C7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was the solver of the riddle?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sol</a:t>
            </a:r>
            <a:r>
              <a:rPr lang="en-GB" sz="8000" dirty="0">
                <a:solidFill>
                  <a:schemeClr val="bg1"/>
                </a:solidFill>
              </a:rPr>
              <a:t>ver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053" y="1797900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BDAC71-4B1A-462A-E782-B02980F7083C}"/>
              </a:ext>
            </a:extLst>
          </p:cNvPr>
          <p:cNvSpPr txBox="1"/>
          <p:nvPr/>
        </p:nvSpPr>
        <p:spPr>
          <a:xfrm>
            <a:off x="6169981" y="3790765"/>
            <a:ext cx="395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Someone who breaks down a question.</a:t>
            </a:r>
          </a:p>
        </p:txBody>
      </p:sp>
    </p:spTree>
    <p:extLst>
      <p:ext uri="{BB962C8B-B14F-4D97-AF65-F5344CB8AC3E}">
        <p14:creationId xmlns:p14="http://schemas.microsoft.com/office/powerpoint/2010/main" val="2706167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055CF80C-8D1F-75F4-F8CC-E21E7B86D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tablet will dissolve in water.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dis</a:t>
            </a:r>
            <a:r>
              <a:rPr lang="en-GB" sz="8000" u="sng" dirty="0">
                <a:solidFill>
                  <a:srgbClr val="FFFF00"/>
                </a:solidFill>
              </a:rPr>
              <a:t>sol</a:t>
            </a:r>
            <a:r>
              <a:rPr lang="en-GB" sz="8000" dirty="0">
                <a:solidFill>
                  <a:schemeClr val="bg1"/>
                </a:solidFill>
              </a:rPr>
              <a:t>ve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2196" y="1933182"/>
            <a:ext cx="3970447" cy="5115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909E5F-13AC-9C56-0AF3-5C799873B5B4}"/>
              </a:ext>
            </a:extLst>
          </p:cNvPr>
          <p:cNvSpPr txBox="1"/>
          <p:nvPr/>
        </p:nvSpPr>
        <p:spPr>
          <a:xfrm>
            <a:off x="6169981" y="3790765"/>
            <a:ext cx="3959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To break apart a solid.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2302</Words>
  <Application>Microsoft Office PowerPoint</Application>
  <PresentationFormat>Widescreen</PresentationFormat>
  <Paragraphs>1308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Aptos</vt:lpstr>
      <vt:lpstr>Arial</vt:lpstr>
      <vt:lpstr>Andika</vt:lpstr>
      <vt:lpstr>Office Theme</vt:lpstr>
      <vt:lpstr> How to Use this PowerPoint</vt:lpstr>
      <vt:lpstr>Scrambler has been scrambling!!!</vt:lpstr>
      <vt:lpstr>The word family  sol.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Below are this weeks spellings.   You have 2 minutes to memorise all the words!</vt:lpstr>
      <vt:lpstr>How many can you remember?</vt:lpstr>
      <vt:lpstr>How many did you remember?</vt:lpstr>
      <vt:lpstr>PowerPoint Presentation</vt:lpstr>
      <vt:lpstr>Here are this weeks spelling’s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36</cp:revision>
  <dcterms:created xsi:type="dcterms:W3CDTF">2022-05-31T09:42:07Z</dcterms:created>
  <dcterms:modified xsi:type="dcterms:W3CDTF">2025-12-08T16:35:08Z</dcterms:modified>
</cp:coreProperties>
</file>