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86" r:id="rId2"/>
    <p:sldId id="413" r:id="rId3"/>
    <p:sldId id="274" r:id="rId4"/>
    <p:sldId id="294" r:id="rId5"/>
    <p:sldId id="308" r:id="rId6"/>
    <p:sldId id="374" r:id="rId7"/>
    <p:sldId id="281" r:id="rId8"/>
    <p:sldId id="282" r:id="rId9"/>
    <p:sldId id="296" r:id="rId10"/>
    <p:sldId id="283" r:id="rId11"/>
    <p:sldId id="297" r:id="rId12"/>
    <p:sldId id="286" r:id="rId13"/>
    <p:sldId id="298" r:id="rId14"/>
    <p:sldId id="299" r:id="rId15"/>
    <p:sldId id="300" r:id="rId16"/>
    <p:sldId id="301" r:id="rId17"/>
    <p:sldId id="302" r:id="rId18"/>
    <p:sldId id="303" r:id="rId19"/>
    <p:sldId id="376" r:id="rId20"/>
    <p:sldId id="377" r:id="rId21"/>
    <p:sldId id="378" r:id="rId22"/>
    <p:sldId id="379" r:id="rId23"/>
    <p:sldId id="380" r:id="rId24"/>
    <p:sldId id="395" r:id="rId25"/>
    <p:sldId id="370" r:id="rId26"/>
    <p:sldId id="375" r:id="rId27"/>
    <p:sldId id="363" r:id="rId28"/>
    <p:sldId id="277" r:id="rId29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EC6A31-1D1B-47C8-BF68-9C9805AF7D3F}" v="2" dt="2025-12-08T16:35:49.9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35:49.920" v="8"/>
      <pc:docMkLst>
        <pc:docMk/>
      </pc:docMkLst>
      <pc:sldChg chg="addSp modSp modAnim">
        <pc:chgData name="Glen Jones" userId="e846aaca-4b24-4b13-b0d0-f2308e16b284" providerId="ADAL" clId="{ED47ACC3-9597-4D89-A1DC-43CF280EF274}" dt="2025-12-08T16:35:49.920" v="8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6:35:49.920" v="8"/>
          <ac:spMkLst>
            <pc:docMk/>
            <pc:sldMk cId="0" sldId="277"/>
            <ac:spMk id="2" creationId="{D6211AEC-C9B9-EB32-E2B7-EF64B17996AB}"/>
          </ac:spMkLst>
        </pc:spChg>
      </pc:sldChg>
      <pc:sldChg chg="del">
        <pc:chgData name="Glen Jones" userId="e846aaca-4b24-4b13-b0d0-f2308e16b284" providerId="ADAL" clId="{ED47ACC3-9597-4D89-A1DC-43CF280EF274}" dt="2025-12-08T16:33:43.505" v="7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33:42.421" v="6"/>
        <pc:sldMkLst>
          <pc:docMk/>
          <pc:sldMk cId="461087981" sldId="38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836937A0-798B-24FA-3440-AD2848453FBE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524F5FE-6A10-1F40-6824-8BFFBC746C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FF00"/>
                </a:solidFill>
              </a:rPr>
              <a:t>cent</a:t>
            </a:r>
            <a:r>
              <a:rPr lang="en-GB" sz="8000" dirty="0">
                <a:solidFill>
                  <a:schemeClr val="bg1"/>
                </a:solidFill>
              </a:rPr>
              <a:t>ury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909E5F-13AC-9C56-0AF3-5C799873B5B4}"/>
              </a:ext>
            </a:extLst>
          </p:cNvPr>
          <p:cNvSpPr txBox="1"/>
          <p:nvPr/>
        </p:nvSpPr>
        <p:spPr>
          <a:xfrm>
            <a:off x="6169981" y="3790765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100 years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09F304-3316-14AF-DF58-CCFDE4054389}"/>
              </a:ext>
            </a:extLst>
          </p:cNvPr>
          <p:cNvSpPr txBox="1"/>
          <p:nvPr/>
        </p:nvSpPr>
        <p:spPr>
          <a:xfrm>
            <a:off x="5629525" y="2186170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4"/>
    </mc:Choice>
    <mc:Fallback xmlns="">
      <p:transition spd="slow" advTm="25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8DFDC4A5-40E0-3147-AF48-4FF366CD38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56086" y="2558407"/>
            <a:ext cx="5450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cent</a:t>
            </a:r>
            <a:r>
              <a:rPr lang="en-GB" sz="8000" dirty="0">
                <a:solidFill>
                  <a:schemeClr val="bg1"/>
                </a:solidFill>
              </a:rPr>
              <a:t>imetre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BDAC71-4B1A-462A-E782-B02980F7083C}"/>
              </a:ext>
            </a:extLst>
          </p:cNvPr>
          <p:cNvSpPr txBox="1"/>
          <p:nvPr/>
        </p:nvSpPr>
        <p:spPr>
          <a:xfrm>
            <a:off x="5370991" y="3697180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100</a:t>
            </a:r>
            <a:r>
              <a:rPr lang="en-GB" baseline="30000" dirty="0">
                <a:solidFill>
                  <a:schemeClr val="bg1"/>
                </a:solidFill>
              </a:rPr>
              <a:t>th</a:t>
            </a:r>
            <a:r>
              <a:rPr lang="en-GB" dirty="0">
                <a:solidFill>
                  <a:schemeClr val="bg1"/>
                </a:solidFill>
              </a:rPr>
              <a:t> of a metre.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84F93B-C74F-4111-2DE7-D1DC8CAFAD36}"/>
              </a:ext>
            </a:extLst>
          </p:cNvPr>
          <p:cNvSpPr txBox="1"/>
          <p:nvPr/>
        </p:nvSpPr>
        <p:spPr>
          <a:xfrm>
            <a:off x="4487958" y="2342964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343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91"/>
    </mc:Choice>
    <mc:Fallback xmlns="">
      <p:transition spd="slow" advTm="19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5E16558A-AFB1-AF19-35CE-E980624A1D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551285" y="2567285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cent</a:t>
            </a:r>
            <a:r>
              <a:rPr lang="en-GB" sz="8000" dirty="0">
                <a:solidFill>
                  <a:schemeClr val="bg1"/>
                </a:solidFill>
              </a:rPr>
              <a:t>igrade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04EFF-08D0-3574-E859-96967EEDD1AC}"/>
              </a:ext>
            </a:extLst>
          </p:cNvPr>
          <p:cNvSpPr txBox="1"/>
          <p:nvPr/>
        </p:nvSpPr>
        <p:spPr>
          <a:xfrm>
            <a:off x="4651900" y="3712254"/>
            <a:ext cx="4927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100 degrees between the freezing point and boiling point of water. 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E03C3F1-5D58-F27A-DC52-C090F161A5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02" y="806056"/>
            <a:ext cx="3896400" cy="502024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B16C3F4-4A6C-8319-B100-2A39BEC59F10}"/>
              </a:ext>
            </a:extLst>
          </p:cNvPr>
          <p:cNvSpPr txBox="1"/>
          <p:nvPr/>
        </p:nvSpPr>
        <p:spPr>
          <a:xfrm>
            <a:off x="4296547" y="2364830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16"/>
    </mc:Choice>
    <mc:Fallback xmlns="">
      <p:transition spd="slow" advTm="22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D624854-CFF5-544B-FF04-F1DE86D1EF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milli</a:t>
            </a:r>
            <a:r>
              <a:rPr lang="en-GB" sz="8000" dirty="0">
                <a:solidFill>
                  <a:schemeClr val="bg1"/>
                </a:solidFill>
              </a:rPr>
              <a:t>pede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909E5F-13AC-9C56-0AF3-5C799873B5B4}"/>
              </a:ext>
            </a:extLst>
          </p:cNvPr>
          <p:cNvSpPr txBox="1"/>
          <p:nvPr/>
        </p:nvSpPr>
        <p:spPr>
          <a:xfrm>
            <a:off x="6169981" y="3790765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1,000 feet.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13328E-F350-C743-E402-754B2563DEF9}"/>
              </a:ext>
            </a:extLst>
          </p:cNvPr>
          <p:cNvSpPr txBox="1"/>
          <p:nvPr/>
        </p:nvSpPr>
        <p:spPr>
          <a:xfrm>
            <a:off x="5753786" y="2186170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672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95"/>
    </mc:Choice>
    <mc:Fallback xmlns="">
      <p:transition spd="slow" advTm="23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D2DD3279-B6EF-AFAA-D18A-9774409F29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598634" y="2558407"/>
            <a:ext cx="51985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milli</a:t>
            </a:r>
            <a:r>
              <a:rPr lang="en-GB" sz="8000" dirty="0">
                <a:solidFill>
                  <a:schemeClr val="bg1"/>
                </a:solidFill>
              </a:rPr>
              <a:t>metre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BDAC71-4B1A-462A-E782-B02980F7083C}"/>
              </a:ext>
            </a:extLst>
          </p:cNvPr>
          <p:cNvSpPr txBox="1"/>
          <p:nvPr/>
        </p:nvSpPr>
        <p:spPr>
          <a:xfrm>
            <a:off x="5370991" y="3697180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1,000</a:t>
            </a:r>
            <a:r>
              <a:rPr lang="en-GB" baseline="30000" dirty="0">
                <a:solidFill>
                  <a:schemeClr val="bg1"/>
                </a:solidFill>
              </a:rPr>
              <a:t>th</a:t>
            </a:r>
            <a:r>
              <a:rPr lang="en-GB" dirty="0">
                <a:solidFill>
                  <a:schemeClr val="bg1"/>
                </a:solidFill>
              </a:rPr>
              <a:t> of a metre.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F59C89-BC54-3CB6-3295-FBA02DA80FB8}"/>
              </a:ext>
            </a:extLst>
          </p:cNvPr>
          <p:cNvSpPr txBox="1"/>
          <p:nvPr/>
        </p:nvSpPr>
        <p:spPr>
          <a:xfrm>
            <a:off x="4230523" y="2206572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365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49"/>
    </mc:Choice>
    <mc:Fallback xmlns="">
      <p:transition spd="slow" advTm="19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AA68DE71-6A93-586E-A10D-B9075C5866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551285" y="2567285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milli</a:t>
            </a:r>
            <a:r>
              <a:rPr lang="en-GB" sz="8000" dirty="0">
                <a:solidFill>
                  <a:schemeClr val="bg1"/>
                </a:solidFill>
              </a:rPr>
              <a:t>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04EFF-08D0-3574-E859-96967EEDD1AC}"/>
              </a:ext>
            </a:extLst>
          </p:cNvPr>
          <p:cNvSpPr txBox="1"/>
          <p:nvPr/>
        </p:nvSpPr>
        <p:spPr>
          <a:xfrm>
            <a:off x="4651900" y="3712254"/>
            <a:ext cx="4927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1,000 squared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E03C3F1-5D58-F27A-DC52-C090F161A5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02" y="806056"/>
            <a:ext cx="3896400" cy="502024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05B92E6-FF79-6BC0-B9C8-45A73491C92B}"/>
              </a:ext>
            </a:extLst>
          </p:cNvPr>
          <p:cNvSpPr txBox="1"/>
          <p:nvPr/>
        </p:nvSpPr>
        <p:spPr>
          <a:xfrm>
            <a:off x="4246240" y="2044065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425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58"/>
    </mc:Choice>
    <mc:Fallback xmlns="">
      <p:transition spd="slow" advTm="27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B0016A50-3A0E-3D0E-7D72-FAC495FBD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033640" y="2558407"/>
            <a:ext cx="6486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micro</a:t>
            </a:r>
            <a:r>
              <a:rPr lang="en-GB" sz="8000" dirty="0">
                <a:solidFill>
                  <a:schemeClr val="bg1"/>
                </a:solidFill>
              </a:rPr>
              <a:t>scope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909E5F-13AC-9C56-0AF3-5C799873B5B4}"/>
              </a:ext>
            </a:extLst>
          </p:cNvPr>
          <p:cNvSpPr txBox="1"/>
          <p:nvPr/>
        </p:nvSpPr>
        <p:spPr>
          <a:xfrm>
            <a:off x="6169981" y="3790765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To see what is small.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B4A56F-738D-BB27-DCFA-63F0E51112B6}"/>
              </a:ext>
            </a:extLst>
          </p:cNvPr>
          <p:cNvSpPr txBox="1"/>
          <p:nvPr/>
        </p:nvSpPr>
        <p:spPr>
          <a:xfrm>
            <a:off x="4749553" y="2186170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768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7"/>
    </mc:Choice>
    <mc:Fallback xmlns="">
      <p:transition spd="slow" advTm="29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4524BD87-2372-AF21-FAE9-8E105127F0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598633" y="2558407"/>
            <a:ext cx="60812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micro</a:t>
            </a:r>
            <a:r>
              <a:rPr lang="en-GB" sz="8000" dirty="0">
                <a:solidFill>
                  <a:schemeClr val="bg1"/>
                </a:solidFill>
              </a:rPr>
              <a:t>metre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BDAC71-4B1A-462A-E782-B02980F7083C}"/>
              </a:ext>
            </a:extLst>
          </p:cNvPr>
          <p:cNvSpPr txBox="1"/>
          <p:nvPr/>
        </p:nvSpPr>
        <p:spPr>
          <a:xfrm>
            <a:off x="5370991" y="3697180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1,000,000</a:t>
            </a:r>
            <a:r>
              <a:rPr lang="en-GB" baseline="30000" dirty="0">
                <a:solidFill>
                  <a:schemeClr val="bg1"/>
                </a:solidFill>
              </a:rPr>
              <a:t>th</a:t>
            </a:r>
            <a:r>
              <a:rPr lang="en-GB" dirty="0">
                <a:solidFill>
                  <a:schemeClr val="bg1"/>
                </a:solidFill>
              </a:rPr>
              <a:t> of a metre.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F6FC82-5AA2-6462-2682-4D483CE97440}"/>
              </a:ext>
            </a:extLst>
          </p:cNvPr>
          <p:cNvSpPr txBox="1"/>
          <p:nvPr/>
        </p:nvSpPr>
        <p:spPr>
          <a:xfrm>
            <a:off x="4230522" y="2296797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666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39"/>
    </mc:Choice>
    <mc:Fallback xmlns="">
      <p:transition spd="slow" advTm="23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42BBB5BF-3653-D4AD-35CA-ACF42CCC04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551285" y="2567285"/>
            <a:ext cx="66168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u="sng" dirty="0">
                <a:solidFill>
                  <a:srgbClr val="7030A0"/>
                </a:solidFill>
              </a:rPr>
              <a:t>micro</a:t>
            </a:r>
            <a:r>
              <a:rPr lang="en-GB" sz="6000" dirty="0">
                <a:solidFill>
                  <a:schemeClr val="bg1"/>
                </a:solidFill>
              </a:rPr>
              <a:t>-organism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04EFF-08D0-3574-E859-96967EEDD1AC}"/>
              </a:ext>
            </a:extLst>
          </p:cNvPr>
          <p:cNvSpPr txBox="1"/>
          <p:nvPr/>
        </p:nvSpPr>
        <p:spPr>
          <a:xfrm>
            <a:off x="4651900" y="3712254"/>
            <a:ext cx="4927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tiny organism.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E03C3F1-5D58-F27A-DC52-C090F161A5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02" y="806056"/>
            <a:ext cx="3896400" cy="502024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D2C1F5A-F490-3428-9D92-C6D672EE9228}"/>
              </a:ext>
            </a:extLst>
          </p:cNvPr>
          <p:cNvSpPr txBox="1"/>
          <p:nvPr/>
        </p:nvSpPr>
        <p:spPr>
          <a:xfrm>
            <a:off x="4246240" y="2241022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242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00"/>
    </mc:Choice>
    <mc:Fallback xmlns="">
      <p:transition spd="slow" advTm="1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36838C-8407-E865-6B96-F19D1AB0B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BB779D3-7BA8-F04C-5893-49A4E5E625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60D7E5F-6DD9-9134-76C7-D29F915F45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984295"/>
              </p:ext>
            </p:extLst>
          </p:nvPr>
        </p:nvGraphicFramePr>
        <p:xfrm>
          <a:off x="1264025" y="458894"/>
          <a:ext cx="9834282" cy="5064590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2133599">
                  <a:extLst>
                    <a:ext uri="{9D8B030D-6E8A-4147-A177-3AD203B41FA5}">
                      <a16:colId xmlns:a16="http://schemas.microsoft.com/office/drawing/2014/main" val="1315602638"/>
                    </a:ext>
                  </a:extLst>
                </a:gridCol>
                <a:gridCol w="5038165">
                  <a:extLst>
                    <a:ext uri="{9D8B030D-6E8A-4147-A177-3AD203B41FA5}">
                      <a16:colId xmlns:a16="http://schemas.microsoft.com/office/drawing/2014/main" val="2052823979"/>
                    </a:ext>
                  </a:extLst>
                </a:gridCol>
                <a:gridCol w="2662518">
                  <a:extLst>
                    <a:ext uri="{9D8B030D-6E8A-4147-A177-3AD203B41FA5}">
                      <a16:colId xmlns:a16="http://schemas.microsoft.com/office/drawing/2014/main" val="3762608613"/>
                    </a:ext>
                  </a:extLst>
                </a:gridCol>
              </a:tblGrid>
              <a:tr h="3840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kern="100" dirty="0">
                          <a:effectLst/>
                        </a:rPr>
                        <a:t>Word Family</a:t>
                      </a:r>
                      <a:endParaRPr lang="en-GB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kern="100" dirty="0">
                          <a:effectLst/>
                        </a:rPr>
                        <a:t>Origin meaning</a:t>
                      </a:r>
                      <a:endParaRPr lang="en-GB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kern="100" dirty="0">
                          <a:effectLst/>
                        </a:rPr>
                        <a:t>Spelling Words</a:t>
                      </a:r>
                      <a:endParaRPr lang="en-GB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81472973"/>
                  </a:ext>
                </a:extLst>
              </a:tr>
              <a:tr h="10024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dec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From the Ancient Greek word </a:t>
                      </a:r>
                      <a:r>
                        <a:rPr lang="en-AU" sz="1400" kern="100" dirty="0" err="1">
                          <a:effectLst/>
                        </a:rPr>
                        <a:t>déka</a:t>
                      </a:r>
                      <a:r>
                        <a:rPr lang="en-AU" sz="1400" kern="100" dirty="0">
                          <a:effectLst/>
                        </a:rPr>
                        <a:t>, meaning ‘ten’.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decade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decagon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decathlon</a:t>
                      </a:r>
                      <a:br>
                        <a:rPr lang="en-AU" sz="1400" kern="100" dirty="0">
                          <a:effectLst/>
                        </a:rPr>
                      </a:b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7519951"/>
                  </a:ext>
                </a:extLst>
              </a:tr>
              <a:tr h="1281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cent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From the Latin word centum meaning ‘hundred’.</a:t>
                      </a:r>
                      <a:endParaRPr lang="en-GB" sz="1400" kern="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 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century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centimetre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centigrade</a:t>
                      </a:r>
                      <a:br>
                        <a:rPr lang="en-AU" sz="1400" kern="100" dirty="0">
                          <a:effectLst/>
                        </a:rPr>
                      </a:br>
                      <a:br>
                        <a:rPr lang="en-AU" sz="1400" kern="100" dirty="0">
                          <a:effectLst/>
                        </a:rPr>
                      </a:b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8180877"/>
                  </a:ext>
                </a:extLst>
              </a:tr>
              <a:tr h="11768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>
                          <a:effectLst/>
                        </a:rPr>
                        <a:t>milli</a:t>
                      </a:r>
                      <a:endParaRPr lang="en-GB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From the Latin word </a:t>
                      </a:r>
                      <a:r>
                        <a:rPr lang="en-AU" sz="1400" kern="100" dirty="0" err="1">
                          <a:effectLst/>
                        </a:rPr>
                        <a:t>mille</a:t>
                      </a:r>
                      <a:r>
                        <a:rPr lang="en-AU" sz="1400" kern="100" dirty="0">
                          <a:effectLst/>
                        </a:rPr>
                        <a:t> meaning ‘thousand’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millipede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millimetre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million</a:t>
                      </a:r>
                      <a:br>
                        <a:rPr lang="en-AU" sz="1400" kern="100" dirty="0">
                          <a:effectLst/>
                        </a:rPr>
                      </a:br>
                      <a:br>
                        <a:rPr lang="en-AU" sz="1400" kern="100" dirty="0">
                          <a:effectLst/>
                        </a:rPr>
                      </a:br>
                      <a:endParaRPr lang="en-GB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24326023"/>
                  </a:ext>
                </a:extLst>
              </a:tr>
              <a:tr h="11768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>
                          <a:effectLst/>
                        </a:rPr>
                        <a:t>micro</a:t>
                      </a:r>
                      <a:endParaRPr lang="en-GB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>
                          <a:effectLst/>
                        </a:rPr>
                        <a:t>From the Ancient Greek word mikros meaning ‘small’.</a:t>
                      </a:r>
                      <a:endParaRPr lang="en-GB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microscope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micrometre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micro-organism</a:t>
                      </a:r>
                      <a:br>
                        <a:rPr lang="en-AU" sz="1400" kern="100" dirty="0">
                          <a:effectLst/>
                        </a:rPr>
                      </a:br>
                      <a:br>
                        <a:rPr lang="en-AU" sz="1400" kern="100" dirty="0">
                          <a:effectLst/>
                        </a:rPr>
                      </a:b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5292364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15064DEA-0766-F03B-B7FE-EB7BEA910B79}"/>
              </a:ext>
            </a:extLst>
          </p:cNvPr>
          <p:cNvSpPr txBox="1">
            <a:spLocks/>
          </p:cNvSpPr>
          <p:nvPr/>
        </p:nvSpPr>
        <p:spPr>
          <a:xfrm>
            <a:off x="281549" y="5839637"/>
            <a:ext cx="11628900" cy="70221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Using a dictionary, can you find anymore words?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456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44"/>
    </mc:Choice>
    <mc:Fallback xmlns="">
      <p:transition spd="slow" advTm="69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sign on a wall&#10;&#10;AI-generated content may be incorrect.">
            <a:extLst>
              <a:ext uri="{FF2B5EF4-FFF2-40B4-BE49-F238E27FC236}">
                <a16:creationId xmlns:a16="http://schemas.microsoft.com/office/drawing/2014/main" id="{D03BC51D-4317-8506-D9D8-233F6225AF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598" y="1559632"/>
            <a:ext cx="6886802" cy="5161537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4400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95"/>
    </mc:Choice>
    <mc:Fallback xmlns="">
      <p:transition spd="slow" advTm="2495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91C228-CA59-2CE3-4232-1101AE1290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5B4411CB-BE4F-BFA2-1764-A66B96C418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4682670-931E-BEDE-AE53-CB4D36F2C0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702604"/>
              </p:ext>
            </p:extLst>
          </p:nvPr>
        </p:nvGraphicFramePr>
        <p:xfrm>
          <a:off x="1264025" y="458894"/>
          <a:ext cx="9834282" cy="5064590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2133599">
                  <a:extLst>
                    <a:ext uri="{9D8B030D-6E8A-4147-A177-3AD203B41FA5}">
                      <a16:colId xmlns:a16="http://schemas.microsoft.com/office/drawing/2014/main" val="1315602638"/>
                    </a:ext>
                  </a:extLst>
                </a:gridCol>
                <a:gridCol w="5038165">
                  <a:extLst>
                    <a:ext uri="{9D8B030D-6E8A-4147-A177-3AD203B41FA5}">
                      <a16:colId xmlns:a16="http://schemas.microsoft.com/office/drawing/2014/main" val="2052823979"/>
                    </a:ext>
                  </a:extLst>
                </a:gridCol>
                <a:gridCol w="2662518">
                  <a:extLst>
                    <a:ext uri="{9D8B030D-6E8A-4147-A177-3AD203B41FA5}">
                      <a16:colId xmlns:a16="http://schemas.microsoft.com/office/drawing/2014/main" val="3762608613"/>
                    </a:ext>
                  </a:extLst>
                </a:gridCol>
              </a:tblGrid>
              <a:tr h="3840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kern="100" dirty="0">
                          <a:effectLst/>
                        </a:rPr>
                        <a:t>Word Family</a:t>
                      </a:r>
                      <a:endParaRPr lang="en-GB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kern="100" dirty="0">
                          <a:effectLst/>
                        </a:rPr>
                        <a:t>Origin meaning</a:t>
                      </a:r>
                      <a:endParaRPr lang="en-GB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kern="100" dirty="0">
                          <a:effectLst/>
                        </a:rPr>
                        <a:t>Spelling Words</a:t>
                      </a:r>
                      <a:endParaRPr lang="en-GB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81472973"/>
                  </a:ext>
                </a:extLst>
              </a:tr>
              <a:tr h="10024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dec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From the Ancient Greek word </a:t>
                      </a:r>
                      <a:r>
                        <a:rPr lang="en-AU" sz="1400" kern="100" dirty="0" err="1">
                          <a:effectLst/>
                        </a:rPr>
                        <a:t>déka</a:t>
                      </a:r>
                      <a:r>
                        <a:rPr lang="en-AU" sz="1400" kern="100" dirty="0">
                          <a:effectLst/>
                        </a:rPr>
                        <a:t>, meaning ‘ten’.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decade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decagon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decathlon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u="sng" kern="100" dirty="0">
                          <a:solidFill>
                            <a:srgbClr val="FFFF00"/>
                          </a:solidFill>
                          <a:effectLst/>
                        </a:rPr>
                        <a:t>decimal</a:t>
                      </a:r>
                      <a:endParaRPr lang="en-GB" sz="1400" u="sng" kern="100" dirty="0">
                        <a:solidFill>
                          <a:srgbClr val="FFFF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7519951"/>
                  </a:ext>
                </a:extLst>
              </a:tr>
              <a:tr h="1281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cent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From the Latin word centum meaning ‘hundred’.</a:t>
                      </a:r>
                      <a:endParaRPr lang="en-GB" sz="1400" kern="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 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century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centimetre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centigrade</a:t>
                      </a:r>
                      <a:br>
                        <a:rPr lang="en-AU" sz="1400" kern="100" dirty="0">
                          <a:effectLst/>
                        </a:rPr>
                      </a:br>
                      <a:br>
                        <a:rPr lang="en-AU" sz="1400" kern="100" dirty="0">
                          <a:effectLst/>
                        </a:rPr>
                      </a:b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8180877"/>
                  </a:ext>
                </a:extLst>
              </a:tr>
              <a:tr h="11768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>
                          <a:effectLst/>
                        </a:rPr>
                        <a:t>milli</a:t>
                      </a:r>
                      <a:endParaRPr lang="en-GB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From the Latin word </a:t>
                      </a:r>
                      <a:r>
                        <a:rPr lang="en-AU" sz="1400" kern="100" dirty="0" err="1">
                          <a:effectLst/>
                        </a:rPr>
                        <a:t>mille</a:t>
                      </a:r>
                      <a:r>
                        <a:rPr lang="en-AU" sz="1400" kern="100" dirty="0">
                          <a:effectLst/>
                        </a:rPr>
                        <a:t> meaning ‘thousand’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millipede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millimetre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million</a:t>
                      </a:r>
                      <a:br>
                        <a:rPr lang="en-AU" sz="1400" kern="100" dirty="0">
                          <a:effectLst/>
                        </a:rPr>
                      </a:br>
                      <a:br>
                        <a:rPr lang="en-AU" sz="1400" kern="100" dirty="0">
                          <a:effectLst/>
                        </a:rPr>
                      </a:br>
                      <a:endParaRPr lang="en-GB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24326023"/>
                  </a:ext>
                </a:extLst>
              </a:tr>
              <a:tr h="11768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>
                          <a:effectLst/>
                        </a:rPr>
                        <a:t>micro</a:t>
                      </a:r>
                      <a:endParaRPr lang="en-GB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>
                          <a:effectLst/>
                        </a:rPr>
                        <a:t>From the Ancient Greek word mikros meaning ‘small’.</a:t>
                      </a:r>
                      <a:endParaRPr lang="en-GB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microscope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micrometre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micro-organism</a:t>
                      </a:r>
                      <a:br>
                        <a:rPr lang="en-AU" sz="1400" kern="100" dirty="0">
                          <a:effectLst/>
                        </a:rPr>
                      </a:br>
                      <a:br>
                        <a:rPr lang="en-AU" sz="1400" kern="100" dirty="0">
                          <a:effectLst/>
                        </a:rPr>
                      </a:b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5292364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D7032BE4-9F33-E3F6-D159-D7CC436229E5}"/>
              </a:ext>
            </a:extLst>
          </p:cNvPr>
          <p:cNvSpPr txBox="1">
            <a:spLocks/>
          </p:cNvSpPr>
          <p:nvPr/>
        </p:nvSpPr>
        <p:spPr>
          <a:xfrm>
            <a:off x="281549" y="5839637"/>
            <a:ext cx="11628900" cy="70221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Using a dictionary, can you find anymore words?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54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48"/>
    </mc:Choice>
    <mc:Fallback xmlns="">
      <p:transition spd="slow" advTm="2448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662C5-C51B-E95F-E531-456E23349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A4C3067C-181B-8C28-C60C-2024894823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5AA145-3B56-475C-A91F-A54810FFC0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4703702"/>
              </p:ext>
            </p:extLst>
          </p:nvPr>
        </p:nvGraphicFramePr>
        <p:xfrm>
          <a:off x="1264025" y="458894"/>
          <a:ext cx="9834282" cy="5064590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2133599">
                  <a:extLst>
                    <a:ext uri="{9D8B030D-6E8A-4147-A177-3AD203B41FA5}">
                      <a16:colId xmlns:a16="http://schemas.microsoft.com/office/drawing/2014/main" val="1315602638"/>
                    </a:ext>
                  </a:extLst>
                </a:gridCol>
                <a:gridCol w="5038165">
                  <a:extLst>
                    <a:ext uri="{9D8B030D-6E8A-4147-A177-3AD203B41FA5}">
                      <a16:colId xmlns:a16="http://schemas.microsoft.com/office/drawing/2014/main" val="2052823979"/>
                    </a:ext>
                  </a:extLst>
                </a:gridCol>
                <a:gridCol w="2662518">
                  <a:extLst>
                    <a:ext uri="{9D8B030D-6E8A-4147-A177-3AD203B41FA5}">
                      <a16:colId xmlns:a16="http://schemas.microsoft.com/office/drawing/2014/main" val="3762608613"/>
                    </a:ext>
                  </a:extLst>
                </a:gridCol>
              </a:tblGrid>
              <a:tr h="3840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kern="100" dirty="0">
                          <a:effectLst/>
                        </a:rPr>
                        <a:t>Word Family</a:t>
                      </a:r>
                      <a:endParaRPr lang="en-GB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kern="100" dirty="0">
                          <a:effectLst/>
                        </a:rPr>
                        <a:t>Origin meaning</a:t>
                      </a:r>
                      <a:endParaRPr lang="en-GB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kern="100" dirty="0">
                          <a:effectLst/>
                        </a:rPr>
                        <a:t>Spelling Words</a:t>
                      </a:r>
                      <a:endParaRPr lang="en-GB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81472973"/>
                  </a:ext>
                </a:extLst>
              </a:tr>
              <a:tr h="10024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dec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From the Ancient Greek word </a:t>
                      </a:r>
                      <a:r>
                        <a:rPr lang="en-AU" sz="1400" kern="100" dirty="0" err="1">
                          <a:effectLst/>
                        </a:rPr>
                        <a:t>déka</a:t>
                      </a:r>
                      <a:r>
                        <a:rPr lang="en-AU" sz="1400" kern="100" dirty="0">
                          <a:effectLst/>
                        </a:rPr>
                        <a:t>, meaning ‘ten’.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decade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decagon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decathlon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u="sng" kern="100" dirty="0">
                          <a:solidFill>
                            <a:srgbClr val="FFFF00"/>
                          </a:solidFill>
                          <a:effectLst/>
                        </a:rPr>
                        <a:t>decimal</a:t>
                      </a:r>
                      <a:endParaRPr lang="en-GB" sz="1400" u="sng" kern="100" dirty="0">
                        <a:solidFill>
                          <a:srgbClr val="FFFF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7519951"/>
                  </a:ext>
                </a:extLst>
              </a:tr>
              <a:tr h="1281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cent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From the Latin word centum meaning ‘hundred’.</a:t>
                      </a:r>
                      <a:endParaRPr lang="en-GB" sz="1400" kern="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 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century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centimetre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centigrade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u="sng" kern="100" dirty="0">
                          <a:solidFill>
                            <a:srgbClr val="FFFF00"/>
                          </a:solidFill>
                          <a:effectLst/>
                        </a:rPr>
                        <a:t>percent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u="sng" kern="100" dirty="0">
                          <a:solidFill>
                            <a:srgbClr val="FFFF00"/>
                          </a:solidFill>
                          <a:effectLst/>
                        </a:rPr>
                        <a:t>centilitre</a:t>
                      </a:r>
                      <a:endParaRPr lang="en-GB" sz="1400" u="sng" kern="100" dirty="0">
                        <a:solidFill>
                          <a:srgbClr val="FFFF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8180877"/>
                  </a:ext>
                </a:extLst>
              </a:tr>
              <a:tr h="11768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>
                          <a:effectLst/>
                        </a:rPr>
                        <a:t>milli</a:t>
                      </a:r>
                      <a:endParaRPr lang="en-GB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From the Latin word </a:t>
                      </a:r>
                      <a:r>
                        <a:rPr lang="en-AU" sz="1400" kern="100" dirty="0" err="1">
                          <a:effectLst/>
                        </a:rPr>
                        <a:t>mille</a:t>
                      </a:r>
                      <a:r>
                        <a:rPr lang="en-AU" sz="1400" kern="100" dirty="0">
                          <a:effectLst/>
                        </a:rPr>
                        <a:t> meaning ‘thousand’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millipede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millimetre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million</a:t>
                      </a:r>
                      <a:br>
                        <a:rPr lang="en-AU" sz="1400" kern="100" dirty="0">
                          <a:effectLst/>
                        </a:rPr>
                      </a:br>
                      <a:br>
                        <a:rPr lang="en-AU" sz="1400" kern="100" dirty="0">
                          <a:effectLst/>
                        </a:rPr>
                      </a:br>
                      <a:endParaRPr lang="en-GB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24326023"/>
                  </a:ext>
                </a:extLst>
              </a:tr>
              <a:tr h="11768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>
                          <a:effectLst/>
                        </a:rPr>
                        <a:t>micro</a:t>
                      </a:r>
                      <a:endParaRPr lang="en-GB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>
                          <a:effectLst/>
                        </a:rPr>
                        <a:t>From the Ancient Greek word mikros meaning ‘small’.</a:t>
                      </a:r>
                      <a:endParaRPr lang="en-GB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microscope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micrometre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micro-organism</a:t>
                      </a:r>
                      <a:br>
                        <a:rPr lang="en-AU" sz="1400" kern="100" dirty="0">
                          <a:effectLst/>
                        </a:rPr>
                      </a:br>
                      <a:br>
                        <a:rPr lang="en-AU" sz="1400" kern="100" dirty="0">
                          <a:effectLst/>
                        </a:rPr>
                      </a:b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5292364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7450CF8C-E8F1-07CC-7CEA-7475B7E6F0AE}"/>
              </a:ext>
            </a:extLst>
          </p:cNvPr>
          <p:cNvSpPr txBox="1">
            <a:spLocks/>
          </p:cNvSpPr>
          <p:nvPr/>
        </p:nvSpPr>
        <p:spPr>
          <a:xfrm>
            <a:off x="281549" y="5839637"/>
            <a:ext cx="11628900" cy="70221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Using a dictionary, can you find anymore words?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586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92"/>
    </mc:Choice>
    <mc:Fallback xmlns="">
      <p:transition spd="slow" advTm="2792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60042E-1EFF-A61D-E268-2B646B3371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B36A90A2-5988-C757-6CB8-790377B4DC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A70425A-070F-8487-5AC2-7AABE4A74E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706206"/>
              </p:ext>
            </p:extLst>
          </p:nvPr>
        </p:nvGraphicFramePr>
        <p:xfrm>
          <a:off x="1264025" y="458894"/>
          <a:ext cx="9834282" cy="5100468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2133599">
                  <a:extLst>
                    <a:ext uri="{9D8B030D-6E8A-4147-A177-3AD203B41FA5}">
                      <a16:colId xmlns:a16="http://schemas.microsoft.com/office/drawing/2014/main" val="1315602638"/>
                    </a:ext>
                  </a:extLst>
                </a:gridCol>
                <a:gridCol w="5038165">
                  <a:extLst>
                    <a:ext uri="{9D8B030D-6E8A-4147-A177-3AD203B41FA5}">
                      <a16:colId xmlns:a16="http://schemas.microsoft.com/office/drawing/2014/main" val="2052823979"/>
                    </a:ext>
                  </a:extLst>
                </a:gridCol>
                <a:gridCol w="2662518">
                  <a:extLst>
                    <a:ext uri="{9D8B030D-6E8A-4147-A177-3AD203B41FA5}">
                      <a16:colId xmlns:a16="http://schemas.microsoft.com/office/drawing/2014/main" val="3762608613"/>
                    </a:ext>
                  </a:extLst>
                </a:gridCol>
              </a:tblGrid>
              <a:tr h="3840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kern="100" dirty="0">
                          <a:effectLst/>
                        </a:rPr>
                        <a:t>Word Family</a:t>
                      </a:r>
                      <a:endParaRPr lang="en-GB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kern="100" dirty="0">
                          <a:effectLst/>
                        </a:rPr>
                        <a:t>Origin meaning</a:t>
                      </a:r>
                      <a:endParaRPr lang="en-GB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kern="100" dirty="0">
                          <a:effectLst/>
                        </a:rPr>
                        <a:t>Spelling Words</a:t>
                      </a:r>
                      <a:endParaRPr lang="en-GB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81472973"/>
                  </a:ext>
                </a:extLst>
              </a:tr>
              <a:tr h="10024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dec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From the Ancient Greek word </a:t>
                      </a:r>
                      <a:r>
                        <a:rPr lang="en-AU" sz="1400" kern="100" dirty="0" err="1">
                          <a:effectLst/>
                        </a:rPr>
                        <a:t>déka</a:t>
                      </a:r>
                      <a:r>
                        <a:rPr lang="en-AU" sz="1400" kern="100" dirty="0">
                          <a:effectLst/>
                        </a:rPr>
                        <a:t>, meaning ‘ten’.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decade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decagon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decathlon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u="sng" kern="100" dirty="0">
                          <a:solidFill>
                            <a:srgbClr val="FFFF00"/>
                          </a:solidFill>
                          <a:effectLst/>
                        </a:rPr>
                        <a:t>decimal</a:t>
                      </a:r>
                      <a:endParaRPr lang="en-GB" sz="1400" u="sng" kern="100" dirty="0">
                        <a:solidFill>
                          <a:srgbClr val="FFFF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7519951"/>
                  </a:ext>
                </a:extLst>
              </a:tr>
              <a:tr h="1281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cent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From the Latin word centum meaning ‘hundred’.</a:t>
                      </a:r>
                      <a:endParaRPr lang="en-GB" sz="1400" kern="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 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century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centimetre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centigrade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u="sng" kern="100" dirty="0">
                          <a:solidFill>
                            <a:srgbClr val="FFFF00"/>
                          </a:solidFill>
                          <a:effectLst/>
                        </a:rPr>
                        <a:t>percent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u="sng" kern="100" dirty="0">
                          <a:solidFill>
                            <a:srgbClr val="FFFF00"/>
                          </a:solidFill>
                          <a:effectLst/>
                        </a:rPr>
                        <a:t>centilitre</a:t>
                      </a:r>
                      <a:endParaRPr lang="en-GB" sz="1400" u="sng" kern="100" dirty="0">
                        <a:solidFill>
                          <a:srgbClr val="FFFF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8180877"/>
                  </a:ext>
                </a:extLst>
              </a:tr>
              <a:tr h="11768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>
                          <a:effectLst/>
                        </a:rPr>
                        <a:t>milli</a:t>
                      </a:r>
                      <a:endParaRPr lang="en-GB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From the Latin word </a:t>
                      </a:r>
                      <a:r>
                        <a:rPr lang="en-AU" sz="1400" kern="100" dirty="0" err="1">
                          <a:effectLst/>
                        </a:rPr>
                        <a:t>mille</a:t>
                      </a:r>
                      <a:r>
                        <a:rPr lang="en-AU" sz="1400" kern="100" dirty="0">
                          <a:effectLst/>
                        </a:rPr>
                        <a:t> meaning ‘thousand’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millipede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millimetre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million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u="sng" kern="100" dirty="0">
                          <a:solidFill>
                            <a:srgbClr val="FFFF00"/>
                          </a:solidFill>
                          <a:effectLst/>
                        </a:rPr>
                        <a:t>millilitre</a:t>
                      </a:r>
                      <a:br>
                        <a:rPr lang="en-AU" sz="1400" u="sng" kern="100" dirty="0">
                          <a:solidFill>
                            <a:srgbClr val="FFFF00"/>
                          </a:solidFill>
                          <a:effectLst/>
                        </a:rPr>
                      </a:br>
                      <a:r>
                        <a:rPr lang="en-AU" sz="1400" u="sng" kern="100" dirty="0">
                          <a:solidFill>
                            <a:srgbClr val="FFFF00"/>
                          </a:solidFill>
                          <a:effectLst/>
                        </a:rPr>
                        <a:t>millionaire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24326023"/>
                  </a:ext>
                </a:extLst>
              </a:tr>
              <a:tr h="11768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>
                          <a:effectLst/>
                        </a:rPr>
                        <a:t>micro</a:t>
                      </a:r>
                      <a:endParaRPr lang="en-GB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>
                          <a:effectLst/>
                        </a:rPr>
                        <a:t>From the Ancient Greek word mikros meaning ‘small’.</a:t>
                      </a:r>
                      <a:endParaRPr lang="en-GB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microscope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micrometre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micro-organism</a:t>
                      </a:r>
                      <a:br>
                        <a:rPr lang="en-AU" sz="1400" kern="100" dirty="0">
                          <a:effectLst/>
                        </a:rPr>
                      </a:br>
                      <a:br>
                        <a:rPr lang="en-AU" sz="1400" kern="100" dirty="0">
                          <a:effectLst/>
                        </a:rPr>
                      </a:b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5292364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A54CC14B-D749-0F3E-A033-7859FA8D9D2C}"/>
              </a:ext>
            </a:extLst>
          </p:cNvPr>
          <p:cNvSpPr txBox="1">
            <a:spLocks/>
          </p:cNvSpPr>
          <p:nvPr/>
        </p:nvSpPr>
        <p:spPr>
          <a:xfrm>
            <a:off x="281549" y="5839637"/>
            <a:ext cx="11628900" cy="70221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Using a dictionary, can you find anymore words?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67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72"/>
    </mc:Choice>
    <mc:Fallback xmlns="">
      <p:transition spd="slow" advTm="2672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3A8F52-B4C3-6676-1322-E3729DF212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D2CD8318-7D2E-F57D-0D56-B38B04A7C5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F6189A8-3ED0-DB02-5DBA-BCE77B8486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287582"/>
              </p:ext>
            </p:extLst>
          </p:nvPr>
        </p:nvGraphicFramePr>
        <p:xfrm>
          <a:off x="1264025" y="458894"/>
          <a:ext cx="9834282" cy="5102373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2133599">
                  <a:extLst>
                    <a:ext uri="{9D8B030D-6E8A-4147-A177-3AD203B41FA5}">
                      <a16:colId xmlns:a16="http://schemas.microsoft.com/office/drawing/2014/main" val="1315602638"/>
                    </a:ext>
                  </a:extLst>
                </a:gridCol>
                <a:gridCol w="5038165">
                  <a:extLst>
                    <a:ext uri="{9D8B030D-6E8A-4147-A177-3AD203B41FA5}">
                      <a16:colId xmlns:a16="http://schemas.microsoft.com/office/drawing/2014/main" val="2052823979"/>
                    </a:ext>
                  </a:extLst>
                </a:gridCol>
                <a:gridCol w="2662518">
                  <a:extLst>
                    <a:ext uri="{9D8B030D-6E8A-4147-A177-3AD203B41FA5}">
                      <a16:colId xmlns:a16="http://schemas.microsoft.com/office/drawing/2014/main" val="3762608613"/>
                    </a:ext>
                  </a:extLst>
                </a:gridCol>
              </a:tblGrid>
              <a:tr h="3840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kern="100" dirty="0">
                          <a:effectLst/>
                        </a:rPr>
                        <a:t>Word Family</a:t>
                      </a:r>
                      <a:endParaRPr lang="en-GB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kern="100" dirty="0">
                          <a:effectLst/>
                        </a:rPr>
                        <a:t>Origin meaning</a:t>
                      </a:r>
                      <a:endParaRPr lang="en-GB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kern="100" dirty="0">
                          <a:effectLst/>
                        </a:rPr>
                        <a:t>Spelling Words</a:t>
                      </a:r>
                      <a:endParaRPr lang="en-GB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81472973"/>
                  </a:ext>
                </a:extLst>
              </a:tr>
              <a:tr h="10024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dec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From the Ancient Greek word </a:t>
                      </a:r>
                      <a:r>
                        <a:rPr lang="en-AU" sz="1400" kern="100" dirty="0" err="1">
                          <a:effectLst/>
                        </a:rPr>
                        <a:t>déka</a:t>
                      </a:r>
                      <a:r>
                        <a:rPr lang="en-AU" sz="1400" kern="100" dirty="0">
                          <a:effectLst/>
                        </a:rPr>
                        <a:t>, meaning ‘ten’.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decade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decagon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decathlon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u="sng" kern="100" dirty="0">
                          <a:solidFill>
                            <a:srgbClr val="FFFF00"/>
                          </a:solidFill>
                          <a:effectLst/>
                        </a:rPr>
                        <a:t>decimal</a:t>
                      </a:r>
                      <a:endParaRPr lang="en-GB" sz="1400" u="sng" kern="100" dirty="0">
                        <a:solidFill>
                          <a:srgbClr val="FFFF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7519951"/>
                  </a:ext>
                </a:extLst>
              </a:tr>
              <a:tr h="1281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cent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From the Latin word centum meaning ‘hundred’.</a:t>
                      </a:r>
                      <a:endParaRPr lang="en-GB" sz="1400" kern="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 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century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centimetre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centigrade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u="sng" kern="100" dirty="0">
                          <a:solidFill>
                            <a:srgbClr val="FFFF00"/>
                          </a:solidFill>
                          <a:effectLst/>
                        </a:rPr>
                        <a:t>percent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u="sng" kern="100" dirty="0">
                          <a:solidFill>
                            <a:srgbClr val="FFFF00"/>
                          </a:solidFill>
                          <a:effectLst/>
                        </a:rPr>
                        <a:t>centilitre</a:t>
                      </a:r>
                      <a:endParaRPr lang="en-GB" sz="1400" u="sng" kern="100" dirty="0">
                        <a:solidFill>
                          <a:srgbClr val="FFFF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8180877"/>
                  </a:ext>
                </a:extLst>
              </a:tr>
              <a:tr h="11768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>
                          <a:effectLst/>
                        </a:rPr>
                        <a:t>milli</a:t>
                      </a:r>
                      <a:endParaRPr lang="en-GB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From the Latin word </a:t>
                      </a:r>
                      <a:r>
                        <a:rPr lang="en-AU" sz="1400" kern="100" dirty="0" err="1">
                          <a:effectLst/>
                        </a:rPr>
                        <a:t>mille</a:t>
                      </a:r>
                      <a:r>
                        <a:rPr lang="en-AU" sz="1400" kern="100" dirty="0">
                          <a:effectLst/>
                        </a:rPr>
                        <a:t> meaning ‘thousand’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millipede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millimetre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million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u="sng" kern="100" dirty="0">
                          <a:solidFill>
                            <a:srgbClr val="FFFF00"/>
                          </a:solidFill>
                          <a:effectLst/>
                        </a:rPr>
                        <a:t>millilitre</a:t>
                      </a:r>
                      <a:br>
                        <a:rPr lang="en-AU" sz="1400" u="sng" kern="100" dirty="0">
                          <a:solidFill>
                            <a:srgbClr val="FFFF00"/>
                          </a:solidFill>
                          <a:effectLst/>
                        </a:rPr>
                      </a:br>
                      <a:r>
                        <a:rPr lang="en-AU" sz="1400" u="sng" kern="100" dirty="0">
                          <a:solidFill>
                            <a:srgbClr val="FFFF00"/>
                          </a:solidFill>
                          <a:effectLst/>
                        </a:rPr>
                        <a:t>millionaire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24326023"/>
                  </a:ext>
                </a:extLst>
              </a:tr>
              <a:tr h="11768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>
                          <a:effectLst/>
                        </a:rPr>
                        <a:t>micro</a:t>
                      </a:r>
                      <a:endParaRPr lang="en-GB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>
                          <a:effectLst/>
                        </a:rPr>
                        <a:t>From the Ancient Greek word mikros meaning ‘small’.</a:t>
                      </a:r>
                      <a:endParaRPr lang="en-GB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400" kern="100" dirty="0">
                          <a:effectLst/>
                        </a:rPr>
                        <a:t>microscope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micrometre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kern="100" dirty="0">
                          <a:effectLst/>
                        </a:rPr>
                        <a:t>micro-organism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u="sng" kern="100" dirty="0">
                          <a:solidFill>
                            <a:srgbClr val="FFFF00"/>
                          </a:solidFill>
                          <a:effectLst/>
                        </a:rPr>
                        <a:t>microfilm</a:t>
                      </a:r>
                      <a:br>
                        <a:rPr lang="en-AU" sz="1400" kern="100" dirty="0">
                          <a:effectLst/>
                        </a:rPr>
                      </a:br>
                      <a:r>
                        <a:rPr lang="en-AU" sz="1400" u="sng" kern="100" dirty="0">
                          <a:solidFill>
                            <a:srgbClr val="FFFF00"/>
                          </a:solidFill>
                          <a:effectLst/>
                        </a:rPr>
                        <a:t>microclimate</a:t>
                      </a:r>
                      <a:endParaRPr lang="en-GB" sz="1400" u="sng" kern="100" dirty="0">
                        <a:solidFill>
                          <a:srgbClr val="FFFF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5292364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25359EE0-18CC-6164-EBAE-A1AFDE8A3229}"/>
              </a:ext>
            </a:extLst>
          </p:cNvPr>
          <p:cNvSpPr txBox="1">
            <a:spLocks/>
          </p:cNvSpPr>
          <p:nvPr/>
        </p:nvSpPr>
        <p:spPr>
          <a:xfrm>
            <a:off x="281549" y="5839637"/>
            <a:ext cx="11628900" cy="70221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Using a dictionary, can you find anymore words?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134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79"/>
    </mc:Choice>
    <mc:Fallback xmlns="">
      <p:transition spd="slow" advTm="2379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385772"/>
              </p:ext>
            </p:extLst>
          </p:nvPr>
        </p:nvGraphicFramePr>
        <p:xfrm>
          <a:off x="2824224" y="1444227"/>
          <a:ext cx="7367587" cy="2005712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20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cent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hundred</a:t>
                      </a:r>
                      <a:r>
                        <a:rPr lang="en-GB" sz="2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ury</a:t>
                      </a:r>
                      <a:endParaRPr lang="en-GB" sz="20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imetre</a:t>
                      </a:r>
                      <a:endParaRPr lang="en-GB" sz="20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igrade</a:t>
                      </a:r>
                      <a:endParaRPr lang="en-GB" sz="20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per</a:t>
                      </a:r>
                      <a:endParaRPr lang="en-GB" sz="20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age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9455" y="487978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3929118" y="369520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century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3929116" y="488138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centigrade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3929116" y="428829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centimetre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6755079" y="371006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percent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6755079" y="426778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percentage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824224" y="5604773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think of a sentence using </a:t>
            </a:r>
            <a:r>
              <a:rPr lang="en-GB" sz="320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each word?</a:t>
            </a:r>
            <a:endParaRPr lang="en-GB" sz="3200" dirty="0">
              <a:solidFill>
                <a:schemeClr val="bg1"/>
              </a:solidFill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76"/>
    </mc:Choice>
    <mc:Fallback xmlns="">
      <p:transition spd="slow" advTm="64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0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stumbled upon a tiny creature,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no bigger than a cantimetre,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stumbled upon a tiny creature,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no bigger than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centimetre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stumbled upon a tiny creature,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no bigger than a centimetre,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09"/>
    </mc:Choice>
    <mc:Fallback xmlns="">
      <p:transition spd="slow" advTm="44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B11BB2-A78D-F627-5C43-EE713F9539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5F1BD93B-1957-709E-7627-A01556FF58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6CD8383-48A1-2915-5C47-D142CC6B3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CB78D2F-D2AB-447C-C22E-CC6E1A611F08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FB7019F-1499-1100-9B36-8403F2DD4E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E3E263-C016-FB00-8656-472B8A888D5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 milipede, with a hundred tiny legs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moving in perfect harmony.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BF9BD8-E983-42F0-1F42-5F94D7642E83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millipede</a:t>
            </a:r>
            <a:r>
              <a:rPr lang="en-GB" sz="3400" dirty="0">
                <a:solidFill>
                  <a:schemeClr val="bg1"/>
                </a:solidFill>
              </a:rPr>
              <a:t>, with a hundred tiny legs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moving in perfect harmony.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6CF196-17B1-DBD6-3C32-FF495B7B2DAC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 millipede, with a hundred tiny legs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moving in perfect harmony.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3565751-7C74-9B40-6D47-2F202187434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831EA63-97B3-77A9-999B-97A4D509B86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3444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54"/>
    </mc:Choice>
    <mc:Fallback xmlns="">
      <p:transition spd="slow" advTm="31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0026627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4"/>
    </mc:Choice>
    <mc:Fallback xmlns="">
      <p:transition spd="slow" advTm="16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E7CDCCF-00D5-0E98-4DBB-80B62687FB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2B45E4E-9B2D-3EB2-EE17-6DAED21A607E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11FF1738-6C0C-3C47-4922-9FEAD1B3E2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3574" y="2017401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decade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decagon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decathlon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century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centimetre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centigrade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7169" y="2017400"/>
            <a:ext cx="426033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7.	millipede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8.	millimetre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9.	million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10.	microscope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11.	micrometre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12.	micro-organism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7DA7137-F3BD-B3B6-C6F3-1D2E721EB9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6211AEC-C9B9-EB32-E2B7-EF64B17996AB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99"/>
    </mc:Choice>
    <mc:Fallback xmlns="">
      <p:transition spd="slow" advTm="34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62E116C-6FE9-3EBE-9E7F-55A50C122D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3895" y="1963668"/>
            <a:ext cx="10022889" cy="204904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The word families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dec, cent, milli and micro.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B6C4CC97-7C62-20EA-A5F2-9E2A1A5189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2546B81-3E7D-BE64-0ED0-3655720888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60D9CA8-5E9A-C40A-4707-D6C6F4BCFA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47"/>
    </mc:Choice>
    <mc:Fallback xmlns="">
      <p:transition spd="slow" advTm="37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888 0.510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7" y="255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19 -0.0773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02" y="-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9558E43-31A6-54AB-1FDE-100A9C7EAA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81550" y="355625"/>
            <a:ext cx="11628900" cy="147383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The word families </a:t>
            </a:r>
            <a:r>
              <a:rPr lang="en-GB" sz="4400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dec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, 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cent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, 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milli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 and 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micro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 can all relate to </a:t>
            </a:r>
            <a:r>
              <a:rPr lang="en-GB" sz="4400" b="1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numbers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281550" y="2022801"/>
            <a:ext cx="11628900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Words with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usually relate to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like decade (10 years).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8E126FB-C335-6795-8895-CD34F6A8F877}"/>
              </a:ext>
            </a:extLst>
          </p:cNvPr>
          <p:cNvSpPr txBox="1">
            <a:spLocks/>
          </p:cNvSpPr>
          <p:nvPr/>
        </p:nvSpPr>
        <p:spPr>
          <a:xfrm>
            <a:off x="281550" y="3143448"/>
            <a:ext cx="11628900" cy="1035756"/>
          </a:xfrm>
          <a:prstGeom prst="roundRect">
            <a:avLst>
              <a:gd name="adj" fmla="val 21923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Words with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cent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usually relate to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100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like </a:t>
            </a:r>
          </a:p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century (100 years) or centimetre (a 100</a:t>
            </a:r>
            <a:r>
              <a:rPr lang="en-GB" sz="3100" baseline="30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of a metre).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C4B9FCA-D9B5-4E84-AE18-57C20E493B6B}"/>
              </a:ext>
            </a:extLst>
          </p:cNvPr>
          <p:cNvSpPr txBox="1">
            <a:spLocks/>
          </p:cNvSpPr>
          <p:nvPr/>
        </p:nvSpPr>
        <p:spPr>
          <a:xfrm>
            <a:off x="281550" y="4372546"/>
            <a:ext cx="11628900" cy="103575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Words with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milli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usually relate to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1,000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like millipede (1,000 feet) or millimetre (a 1,000</a:t>
            </a:r>
            <a:r>
              <a:rPr lang="en-GB" sz="3100" baseline="30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of a metre).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A93A66B-8902-FF00-BC0C-5EEFFFA4F0EE}"/>
              </a:ext>
            </a:extLst>
          </p:cNvPr>
          <p:cNvSpPr txBox="1">
            <a:spLocks/>
          </p:cNvSpPr>
          <p:nvPr/>
        </p:nvSpPr>
        <p:spPr>
          <a:xfrm>
            <a:off x="281550" y="5601642"/>
            <a:ext cx="11628900" cy="103575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Words with </a:t>
            </a:r>
            <a:r>
              <a:rPr lang="en-GB" sz="31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micro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usually relate to </a:t>
            </a:r>
            <a:r>
              <a:rPr lang="en-GB" sz="31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1,000,000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like micrometre (a 1,000,000</a:t>
            </a:r>
            <a:r>
              <a:rPr lang="en-GB" sz="3100" baseline="30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of a metre).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323"/>
    </mc:Choice>
    <mc:Fallback xmlns="">
      <p:transition spd="slow" advTm="193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1922325"/>
            <a:ext cx="7639291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word </a:t>
            </a:r>
            <a:r>
              <a:rPr lang="en-GB" sz="32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deka</a:t>
            </a:r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ten and </a:t>
            </a:r>
            <a:r>
              <a:rPr lang="en-GB" sz="32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mikros</a:t>
            </a:r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small in ancient Greek. 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Many ancient Greek words have a lot of ks due, in part, to them using a different set of letters to us. 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54F9C33-68A6-F9D0-B3C3-5B4726FBAC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9251" y="4111292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66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80"/>
    </mc:Choice>
    <mc:Fallback xmlns="">
      <p:transition spd="slow" advTm="588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168545"/>
            <a:ext cx="7639291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word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cent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meant one hundred and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milli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meant one thousand in Latin . 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98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67"/>
    </mc:Choice>
    <mc:Fallback xmlns="">
      <p:transition spd="slow" advTm="3167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4F70697F-0093-3183-6BCF-6A13D71FFE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dec</a:t>
            </a:r>
            <a:r>
              <a:rPr lang="en-GB" sz="8000" dirty="0">
                <a:solidFill>
                  <a:schemeClr val="bg1"/>
                </a:solidFill>
              </a:rPr>
              <a:t>ade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BDAC71-4B1A-462A-E782-B02980F7083C}"/>
              </a:ext>
            </a:extLst>
          </p:cNvPr>
          <p:cNvSpPr txBox="1"/>
          <p:nvPr/>
        </p:nvSpPr>
        <p:spPr>
          <a:xfrm>
            <a:off x="6169981" y="3790765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10 years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5F5042-4BEB-2848-D35E-57228D0434A8}"/>
              </a:ext>
            </a:extLst>
          </p:cNvPr>
          <p:cNvSpPr txBox="1"/>
          <p:nvPr/>
        </p:nvSpPr>
        <p:spPr>
          <a:xfrm>
            <a:off x="5256637" y="1928441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44"/>
    </mc:Choice>
    <mc:Fallback xmlns="">
      <p:transition spd="slow" advTm="24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B86FB023-541B-23A4-2976-8BB1F77C7C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dec</a:t>
            </a:r>
            <a:r>
              <a:rPr lang="en-GB" sz="8000" dirty="0">
                <a:solidFill>
                  <a:schemeClr val="bg1"/>
                </a:solidFill>
              </a:rPr>
              <a:t>agon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971745-A364-2039-FCEE-97F30D589BFC}"/>
              </a:ext>
            </a:extLst>
          </p:cNvPr>
          <p:cNvSpPr txBox="1"/>
          <p:nvPr/>
        </p:nvSpPr>
        <p:spPr>
          <a:xfrm>
            <a:off x="4811698" y="3773009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ten sided shape.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F9AB29-DA48-E8DC-0839-9CB6E2280462}"/>
              </a:ext>
            </a:extLst>
          </p:cNvPr>
          <p:cNvSpPr txBox="1"/>
          <p:nvPr/>
        </p:nvSpPr>
        <p:spPr>
          <a:xfrm>
            <a:off x="4479250" y="2085759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68"/>
    </mc:Choice>
    <mc:Fallback xmlns="">
      <p:transition spd="slow" advTm="17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133774C5-CB4D-8F97-5AFC-8C4B66BB93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58432" y="2558407"/>
            <a:ext cx="50387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dec</a:t>
            </a:r>
            <a:r>
              <a:rPr lang="en-GB" sz="8000" dirty="0">
                <a:solidFill>
                  <a:schemeClr val="bg1"/>
                </a:solidFill>
              </a:rPr>
              <a:t>athlon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BDAC71-4B1A-462A-E782-B02980F7083C}"/>
              </a:ext>
            </a:extLst>
          </p:cNvPr>
          <p:cNvSpPr txBox="1"/>
          <p:nvPr/>
        </p:nvSpPr>
        <p:spPr>
          <a:xfrm>
            <a:off x="4758432" y="3697180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sport with 10 events.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3FB660-20F8-F739-B12D-D7FA8BB24FDC}"/>
              </a:ext>
            </a:extLst>
          </p:cNvPr>
          <p:cNvSpPr txBox="1"/>
          <p:nvPr/>
        </p:nvSpPr>
        <p:spPr>
          <a:xfrm>
            <a:off x="4587854" y="2112131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616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4"/>
    </mc:Choice>
    <mc:Fallback xmlns="">
      <p:transition spd="slow" advTm="16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|2.6|4.1|4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4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6|0.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9|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1088</Words>
  <Application>Microsoft Office PowerPoint</Application>
  <PresentationFormat>Widescreen</PresentationFormat>
  <Paragraphs>200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Aptos</vt:lpstr>
      <vt:lpstr>Arial</vt:lpstr>
      <vt:lpstr>Andika</vt:lpstr>
      <vt:lpstr>Office Theme</vt:lpstr>
      <vt:lpstr> How to Use this PowerPoint</vt:lpstr>
      <vt:lpstr>Scrambler has been scrambling!!!</vt:lpstr>
      <vt:lpstr>The word families  dec, cent, milli and micro.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44</cp:revision>
  <dcterms:created xsi:type="dcterms:W3CDTF">2022-05-31T09:42:07Z</dcterms:created>
  <dcterms:modified xsi:type="dcterms:W3CDTF">2025-12-08T16:35:51Z</dcterms:modified>
</cp:coreProperties>
</file>