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386" r:id="rId2"/>
    <p:sldId id="406" r:id="rId3"/>
    <p:sldId id="274" r:id="rId4"/>
    <p:sldId id="372" r:id="rId5"/>
    <p:sldId id="365" r:id="rId6"/>
    <p:sldId id="364" r:id="rId7"/>
    <p:sldId id="375" r:id="rId8"/>
    <p:sldId id="282" r:id="rId9"/>
    <p:sldId id="325" r:id="rId10"/>
    <p:sldId id="376" r:id="rId11"/>
    <p:sldId id="377" r:id="rId12"/>
    <p:sldId id="326" r:id="rId13"/>
    <p:sldId id="378" r:id="rId14"/>
    <p:sldId id="380" r:id="rId15"/>
    <p:sldId id="379" r:id="rId16"/>
    <p:sldId id="328" r:id="rId17"/>
    <p:sldId id="382" r:id="rId18"/>
    <p:sldId id="381" r:id="rId19"/>
    <p:sldId id="329" r:id="rId20"/>
    <p:sldId id="330" r:id="rId21"/>
    <p:sldId id="384" r:id="rId22"/>
    <p:sldId id="383" r:id="rId23"/>
    <p:sldId id="331" r:id="rId24"/>
    <p:sldId id="370" r:id="rId25"/>
    <p:sldId id="371" r:id="rId26"/>
    <p:sldId id="363" r:id="rId27"/>
    <p:sldId id="270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0F02D5-2892-4F49-A8A3-CFFD23E11607}" v="2" dt="2025-12-08T16:36:56.9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36:56.903" v="2"/>
      <pc:docMkLst>
        <pc:docMk/>
      </pc:docMkLst>
      <pc:sldChg chg="addSp modSp modAnim">
        <pc:chgData name="Glen Jones" userId="e846aaca-4b24-4b13-b0d0-f2308e16b284" providerId="ADAL" clId="{ED47ACC3-9597-4D89-A1DC-43CF280EF274}" dt="2025-12-08T16:36:56.903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6:36:56.903" v="2"/>
          <ac:spMkLst>
            <pc:docMk/>
            <pc:sldMk cId="0" sldId="270"/>
            <ac:spMk id="2" creationId="{D122FC8D-7E77-D543-B4A2-11565C360B14}"/>
          </ac:spMkLst>
        </pc:spChg>
      </pc:sldChg>
      <pc:sldChg chg="del">
        <pc:chgData name="Glen Jones" userId="e846aaca-4b24-4b13-b0d0-f2308e16b284" providerId="ADAL" clId="{ED47ACC3-9597-4D89-A1DC-43CF280EF274}" dt="2025-12-08T16:33:36.964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33:35.761" v="0"/>
        <pc:sldMkLst>
          <pc:docMk/>
          <pc:sldMk cId="461087981" sldId="38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836937A0-798B-24FA-3440-AD2848453FBE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50567-9958-6AE1-2808-B1F226AD9E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1CC95571-F0EE-3045-C802-343D10841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D535D6-B10C-A3DC-F394-DDDABC5E51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8A2D71-7957-8CA5-952E-39DB8F755270}"/>
              </a:ext>
            </a:extLst>
          </p:cNvPr>
          <p:cNvSpPr txBox="1"/>
          <p:nvPr/>
        </p:nvSpPr>
        <p:spPr>
          <a:xfrm>
            <a:off x="4774706" y="2229708"/>
            <a:ext cx="53919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was happy when I went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C2B49C07-C78D-04FD-8CD3-771D9C0C46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E9030C7-BADB-65BF-822D-CCAC42B0D4F7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word is the conjunction?</a:t>
            </a:r>
          </a:p>
        </p:txBody>
      </p:sp>
    </p:spTree>
    <p:extLst>
      <p:ext uri="{BB962C8B-B14F-4D97-AF65-F5344CB8AC3E}">
        <p14:creationId xmlns:p14="http://schemas.microsoft.com/office/powerpoint/2010/main" val="259481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70EF7-F633-C208-CC08-03E7A894A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EAB19D4E-F16D-4F08-544D-57F890DFC8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E3CB16-14B2-DE0E-25A9-66D0C1DEE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F9CC06-AC00-57F7-9CDD-9884AF15BAF2}"/>
              </a:ext>
            </a:extLst>
          </p:cNvPr>
          <p:cNvSpPr txBox="1"/>
          <p:nvPr/>
        </p:nvSpPr>
        <p:spPr>
          <a:xfrm>
            <a:off x="4774706" y="2229708"/>
            <a:ext cx="53919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was happy </a:t>
            </a:r>
            <a:r>
              <a:rPr lang="en-GB" sz="4400" u="sng" dirty="0">
                <a:solidFill>
                  <a:srgbClr val="7030A0"/>
                </a:solidFill>
              </a:rPr>
              <a:t>when</a:t>
            </a:r>
            <a:r>
              <a:rPr lang="en-GB" sz="4400" dirty="0">
                <a:solidFill>
                  <a:schemeClr val="bg1"/>
                </a:solidFill>
              </a:rPr>
              <a:t> I went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0AF25154-34F3-266F-4629-158022DFA09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E0A752E-4696-A231-F93B-95DAA06D5BB8}"/>
              </a:ext>
            </a:extLst>
          </p:cNvPr>
          <p:cNvSpPr txBox="1"/>
          <p:nvPr/>
        </p:nvSpPr>
        <p:spPr>
          <a:xfrm>
            <a:off x="5178118" y="3611124"/>
            <a:ext cx="576308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conjunction </a:t>
            </a:r>
            <a:r>
              <a:rPr lang="en-GB" dirty="0">
                <a:solidFill>
                  <a:srgbClr val="7030A0"/>
                </a:solidFill>
              </a:rPr>
              <a:t>when</a:t>
            </a:r>
            <a:r>
              <a:rPr lang="en-GB" dirty="0">
                <a:solidFill>
                  <a:schemeClr val="bg1"/>
                </a:solidFill>
              </a:rPr>
              <a:t> joins the </a:t>
            </a:r>
            <a:r>
              <a:rPr lang="en-GB" u="sng" dirty="0">
                <a:solidFill>
                  <a:srgbClr val="7030A0"/>
                </a:solidFill>
              </a:rPr>
              <a:t>two</a:t>
            </a:r>
            <a:r>
              <a:rPr lang="en-GB" dirty="0">
                <a:solidFill>
                  <a:schemeClr val="bg1"/>
                </a:solidFill>
              </a:rPr>
              <a:t> clauses into </a:t>
            </a:r>
            <a:r>
              <a:rPr lang="en-GB" u="sng" dirty="0">
                <a:solidFill>
                  <a:srgbClr val="7030A0"/>
                </a:solidFill>
              </a:rPr>
              <a:t>one</a:t>
            </a:r>
            <a:r>
              <a:rPr lang="en-GB" u="sng" dirty="0">
                <a:solidFill>
                  <a:schemeClr val="bg1"/>
                </a:solidFill>
              </a:rPr>
              <a:t> </a:t>
            </a:r>
            <a:r>
              <a:rPr lang="en-GB" dirty="0">
                <a:solidFill>
                  <a:schemeClr val="bg1"/>
                </a:solidFill>
              </a:rPr>
              <a:t>sentence. </a:t>
            </a:r>
          </a:p>
        </p:txBody>
      </p:sp>
    </p:spTree>
    <p:extLst>
      <p:ext uri="{BB962C8B-B14F-4D97-AF65-F5344CB8AC3E}">
        <p14:creationId xmlns:p14="http://schemas.microsoft.com/office/powerpoint/2010/main" val="174023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ED50634-9694-BE42-CBC7-6C8A56954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eat breakfast before I go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clauses have been joined together?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03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20FAD-1EB8-D91A-AC98-D13051D5A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D23DD78D-748F-92E2-68B9-CC3B5855B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F5CA2B-A792-5FD4-1CB9-E6063BE4DF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EB5D70-B3BA-7EE3-2BE5-335000C4BA91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eat breakfast before I go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ED19AA2-4B08-1978-B920-44F81A2D00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41BCBA2-27C2-AC79-9DFE-F983F8C9FAE6}"/>
              </a:ext>
            </a:extLst>
          </p:cNvPr>
          <p:cNvSpPr txBox="1"/>
          <p:nvPr/>
        </p:nvSpPr>
        <p:spPr>
          <a:xfrm>
            <a:off x="4774706" y="3629054"/>
            <a:ext cx="5763087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</a:t>
            </a:r>
            <a:r>
              <a:rPr lang="en-GB" u="sng" dirty="0">
                <a:solidFill>
                  <a:srgbClr val="7030A0"/>
                </a:solidFill>
              </a:rPr>
              <a:t>two</a:t>
            </a:r>
            <a:r>
              <a:rPr lang="en-GB" dirty="0">
                <a:solidFill>
                  <a:schemeClr val="bg1"/>
                </a:solidFill>
              </a:rPr>
              <a:t> clauses are: 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solidFill>
                  <a:schemeClr val="bg1"/>
                </a:solidFill>
              </a:rPr>
              <a:t>“I eat breakfast” and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solidFill>
                  <a:schemeClr val="bg1"/>
                </a:solidFill>
              </a:rPr>
              <a:t> “I go to school”. </a:t>
            </a:r>
          </a:p>
        </p:txBody>
      </p:sp>
    </p:spTree>
    <p:extLst>
      <p:ext uri="{BB962C8B-B14F-4D97-AF65-F5344CB8AC3E}">
        <p14:creationId xmlns:p14="http://schemas.microsoft.com/office/powerpoint/2010/main" val="353370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F82E29-F7E1-F121-7FF5-989DF96FB2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A75D3C90-5123-44FF-875F-FAA202031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931047-2E43-DE0F-A05F-150BB2FFD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6C5463-9227-E8AD-4265-1510E3C04C35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eat breakfast before I go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D84AD6-7A43-88FF-90A0-F2EBB4FB7B8A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word is the conjunction?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A8F72E1-A984-BBAD-C02E-C9402B27FB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74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5EC44B-9471-EB76-FA87-4F28610603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0EA25201-8F10-7C51-5533-6E89C60A69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F663CC-9E63-DB56-5296-4F799C602E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AC0A41-2936-5113-5DD7-A14A46D76FBC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eat breakfast </a:t>
            </a:r>
            <a:r>
              <a:rPr lang="en-GB" sz="4400" u="sng" dirty="0">
                <a:solidFill>
                  <a:srgbClr val="7030A0"/>
                </a:solidFill>
              </a:rPr>
              <a:t>before</a:t>
            </a:r>
            <a:r>
              <a:rPr lang="en-GB" sz="4400" dirty="0">
                <a:solidFill>
                  <a:schemeClr val="bg1"/>
                </a:solidFill>
              </a:rPr>
              <a:t> I go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BA3CF2F-7894-5056-9EE2-F024E7647D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37471F-C001-BF3F-D78F-02CD198A403B}"/>
              </a:ext>
            </a:extLst>
          </p:cNvPr>
          <p:cNvSpPr txBox="1"/>
          <p:nvPr/>
        </p:nvSpPr>
        <p:spPr>
          <a:xfrm>
            <a:off x="4774706" y="3629054"/>
            <a:ext cx="367901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conjunction </a:t>
            </a:r>
            <a:r>
              <a:rPr lang="en-GB" dirty="0">
                <a:solidFill>
                  <a:srgbClr val="7030A0"/>
                </a:solidFill>
              </a:rPr>
              <a:t>before</a:t>
            </a:r>
            <a:r>
              <a:rPr lang="en-GB" dirty="0">
                <a:solidFill>
                  <a:schemeClr val="bg1"/>
                </a:solidFill>
              </a:rPr>
              <a:t> joins the </a:t>
            </a:r>
            <a:r>
              <a:rPr lang="en-GB" u="sng" dirty="0">
                <a:solidFill>
                  <a:srgbClr val="7030A0"/>
                </a:solidFill>
              </a:rPr>
              <a:t>two</a:t>
            </a:r>
            <a:r>
              <a:rPr lang="en-GB" dirty="0">
                <a:solidFill>
                  <a:schemeClr val="bg1"/>
                </a:solidFill>
              </a:rPr>
              <a:t> clauses into </a:t>
            </a:r>
            <a:r>
              <a:rPr lang="en-GB" u="sng" dirty="0">
                <a:solidFill>
                  <a:srgbClr val="7030A0"/>
                </a:solidFill>
              </a:rPr>
              <a:t>one</a:t>
            </a:r>
            <a:r>
              <a:rPr lang="en-GB" u="sng" dirty="0">
                <a:solidFill>
                  <a:schemeClr val="bg1"/>
                </a:solidFill>
              </a:rPr>
              <a:t> </a:t>
            </a:r>
            <a:r>
              <a:rPr lang="en-GB" dirty="0">
                <a:solidFill>
                  <a:schemeClr val="bg1"/>
                </a:solidFill>
              </a:rPr>
              <a:t>sentence. </a:t>
            </a:r>
          </a:p>
        </p:txBody>
      </p:sp>
    </p:spTree>
    <p:extLst>
      <p:ext uri="{BB962C8B-B14F-4D97-AF65-F5344CB8AC3E}">
        <p14:creationId xmlns:p14="http://schemas.microsoft.com/office/powerpoint/2010/main" val="84431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160C455-AD57-3876-0810-B34B45F4C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eat tea after</a:t>
            </a:r>
          </a:p>
          <a:p>
            <a:r>
              <a:rPr lang="en-GB" sz="4400" dirty="0">
                <a:solidFill>
                  <a:schemeClr val="bg1"/>
                </a:solidFill>
              </a:rPr>
              <a:t>I go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clauses have been joined together?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199F6A1-C62D-1DAA-45DD-DF0E6E8465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15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A1B316-EFBE-DCB2-5267-5BFDDFDBC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7637FD5-4496-7AD9-A327-03E31765A5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B8942-5016-E00A-B53C-84B0BD2E7F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67CDE1-34B0-9876-F1F9-C12D91C5D25F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eat tea after</a:t>
            </a:r>
          </a:p>
          <a:p>
            <a:r>
              <a:rPr lang="en-GB" sz="4400" dirty="0">
                <a:solidFill>
                  <a:schemeClr val="bg1"/>
                </a:solidFill>
              </a:rPr>
              <a:t>I go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A8FA7F-ADA1-829B-68ED-D3D3D14FD9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3B5845F-8B71-C415-AEDC-85331B44EF59}"/>
              </a:ext>
            </a:extLst>
          </p:cNvPr>
          <p:cNvSpPr txBox="1"/>
          <p:nvPr/>
        </p:nvSpPr>
        <p:spPr>
          <a:xfrm>
            <a:off x="4774706" y="3629054"/>
            <a:ext cx="5763087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</a:t>
            </a:r>
            <a:r>
              <a:rPr lang="en-GB" u="sng" dirty="0">
                <a:solidFill>
                  <a:srgbClr val="7030A0"/>
                </a:solidFill>
              </a:rPr>
              <a:t>two</a:t>
            </a:r>
            <a:r>
              <a:rPr lang="en-GB" dirty="0">
                <a:solidFill>
                  <a:schemeClr val="bg1"/>
                </a:solidFill>
              </a:rPr>
              <a:t> clauses are: </a:t>
            </a:r>
          </a:p>
          <a:p>
            <a:pPr marL="806450" indent="-268288">
              <a:buFont typeface="+mj-lt"/>
              <a:buAutoNum type="arabicPeriod"/>
            </a:pPr>
            <a:r>
              <a:rPr lang="en-GB" dirty="0">
                <a:solidFill>
                  <a:schemeClr val="bg1"/>
                </a:solidFill>
              </a:rPr>
              <a:t>“I eat tea” and</a:t>
            </a:r>
          </a:p>
          <a:p>
            <a:pPr marL="806450" indent="-268288">
              <a:buFont typeface="+mj-lt"/>
              <a:buAutoNum type="arabicPeriod"/>
            </a:pPr>
            <a:r>
              <a:rPr lang="en-GB" dirty="0">
                <a:solidFill>
                  <a:schemeClr val="bg1"/>
                </a:solidFill>
              </a:rPr>
              <a:t>“I go to school” </a:t>
            </a:r>
          </a:p>
        </p:txBody>
      </p:sp>
    </p:spTree>
    <p:extLst>
      <p:ext uri="{BB962C8B-B14F-4D97-AF65-F5344CB8AC3E}">
        <p14:creationId xmlns:p14="http://schemas.microsoft.com/office/powerpoint/2010/main" val="552926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C148ED-0C44-B3AB-D227-35E01D11BC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375DA99-9F2D-66E9-5217-C3483ED93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8E7F5-D1DD-B72E-DD62-5B63E21540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1CEECD-4F21-CBD8-948E-FFA94ABB0F6F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eat tea after</a:t>
            </a:r>
          </a:p>
          <a:p>
            <a:r>
              <a:rPr lang="en-GB" sz="4400" dirty="0">
                <a:solidFill>
                  <a:schemeClr val="bg1"/>
                </a:solidFill>
              </a:rPr>
              <a:t>I go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444A36-0B1D-2251-03D5-0C010E9A2B51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word is the conjunction?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B91FAB-D846-D8A3-9B53-D9A7DF9D35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9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7B93A2B1-1862-7142-68B5-10F1827937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eat tea </a:t>
            </a:r>
            <a:r>
              <a:rPr lang="en-GB" sz="4400" u="sng" dirty="0">
                <a:solidFill>
                  <a:srgbClr val="FFFF00"/>
                </a:solidFill>
              </a:rPr>
              <a:t>after</a:t>
            </a:r>
          </a:p>
          <a:p>
            <a:r>
              <a:rPr lang="en-GB" sz="4400" dirty="0">
                <a:solidFill>
                  <a:schemeClr val="bg1"/>
                </a:solidFill>
              </a:rPr>
              <a:t>I go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199F6A1-C62D-1DAA-45DD-DF0E6E8465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DBEFE4-C44A-8B3D-ED30-743104534B43}"/>
              </a:ext>
            </a:extLst>
          </p:cNvPr>
          <p:cNvSpPr txBox="1"/>
          <p:nvPr/>
        </p:nvSpPr>
        <p:spPr>
          <a:xfrm>
            <a:off x="4774706" y="3629054"/>
            <a:ext cx="576308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conjunction </a:t>
            </a:r>
            <a:r>
              <a:rPr lang="en-GB" dirty="0">
                <a:solidFill>
                  <a:srgbClr val="FFFF00"/>
                </a:solidFill>
              </a:rPr>
              <a:t>after</a:t>
            </a:r>
            <a:r>
              <a:rPr lang="en-GB" dirty="0">
                <a:solidFill>
                  <a:schemeClr val="bg1"/>
                </a:solidFill>
              </a:rPr>
              <a:t> joins the </a:t>
            </a:r>
            <a:r>
              <a:rPr lang="en-GB" u="sng" dirty="0">
                <a:solidFill>
                  <a:srgbClr val="FFFF00"/>
                </a:solidFill>
              </a:rPr>
              <a:t>two</a:t>
            </a:r>
            <a:r>
              <a:rPr lang="en-GB" dirty="0">
                <a:solidFill>
                  <a:schemeClr val="bg1"/>
                </a:solidFill>
              </a:rPr>
              <a:t> clauses into </a:t>
            </a:r>
            <a:r>
              <a:rPr lang="en-GB" u="sng" dirty="0">
                <a:solidFill>
                  <a:srgbClr val="FFFF00"/>
                </a:solidFill>
              </a:rPr>
              <a:t>one</a:t>
            </a:r>
            <a:r>
              <a:rPr lang="en-GB" u="sng" dirty="0">
                <a:solidFill>
                  <a:schemeClr val="bg1"/>
                </a:solidFill>
              </a:rPr>
              <a:t> </a:t>
            </a:r>
            <a:r>
              <a:rPr lang="en-GB" dirty="0">
                <a:solidFill>
                  <a:schemeClr val="bg1"/>
                </a:solidFill>
              </a:rPr>
              <a:t>sentence. </a:t>
            </a:r>
          </a:p>
        </p:txBody>
      </p:sp>
    </p:spTree>
    <p:extLst>
      <p:ext uri="{BB962C8B-B14F-4D97-AF65-F5344CB8AC3E}">
        <p14:creationId xmlns:p14="http://schemas.microsoft.com/office/powerpoint/2010/main" val="232153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" name="Picture 9" descr="A tattoo on the back of a person&#10;&#10;AI-generated content may be incorrect.">
            <a:extLst>
              <a:ext uri="{FF2B5EF4-FFF2-40B4-BE49-F238E27FC236}">
                <a16:creationId xmlns:a16="http://schemas.microsoft.com/office/drawing/2014/main" id="{1C0C6E6A-E74B-1A46-66F9-56B14EB5BD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5954" y="2055813"/>
            <a:ext cx="6840089" cy="3803977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B3F7393B-3EC7-971E-AB2E-3ADDDDE637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5" y="2229708"/>
            <a:ext cx="585186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was happy because I was at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5115365" y="3636217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clauses have been joined together?</a:t>
            </a:r>
          </a:p>
        </p:txBody>
      </p:sp>
    </p:spTree>
    <p:extLst>
      <p:ext uri="{BB962C8B-B14F-4D97-AF65-F5344CB8AC3E}">
        <p14:creationId xmlns:p14="http://schemas.microsoft.com/office/powerpoint/2010/main" val="227857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DA5595-FB20-8B41-AB7C-8FFC5302FB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1CD9EC0C-5558-D9D0-3C06-D21C73CF89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B81006-0D53-3EB0-1618-605B63C6A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0032912-18E0-F998-7A9E-E983AB6C443B}"/>
              </a:ext>
            </a:extLst>
          </p:cNvPr>
          <p:cNvSpPr txBox="1"/>
          <p:nvPr/>
        </p:nvSpPr>
        <p:spPr>
          <a:xfrm>
            <a:off x="4774705" y="2229708"/>
            <a:ext cx="585186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was happy because I was at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13874502-3B53-3466-12A4-8CAC6D6A9B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7593F9-0AAA-B3F4-2303-B4DD1398BDA4}"/>
              </a:ext>
            </a:extLst>
          </p:cNvPr>
          <p:cNvSpPr txBox="1"/>
          <p:nvPr/>
        </p:nvSpPr>
        <p:spPr>
          <a:xfrm>
            <a:off x="4774706" y="3629054"/>
            <a:ext cx="5763087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</a:t>
            </a:r>
            <a:r>
              <a:rPr lang="en-GB" u="sng" dirty="0">
                <a:solidFill>
                  <a:srgbClr val="7030A0"/>
                </a:solidFill>
              </a:rPr>
              <a:t>two</a:t>
            </a:r>
            <a:r>
              <a:rPr lang="en-GB" dirty="0">
                <a:solidFill>
                  <a:schemeClr val="bg1"/>
                </a:solidFill>
              </a:rPr>
              <a:t> clauses are: </a:t>
            </a:r>
          </a:p>
          <a:p>
            <a:pPr marL="806450" indent="-268288">
              <a:buFont typeface="+mj-lt"/>
              <a:buAutoNum type="arabicPeriod"/>
            </a:pPr>
            <a:r>
              <a:rPr lang="en-GB" dirty="0">
                <a:solidFill>
                  <a:schemeClr val="bg1"/>
                </a:solidFill>
              </a:rPr>
              <a:t>“I was happy” and </a:t>
            </a:r>
          </a:p>
          <a:p>
            <a:pPr marL="806450" indent="-268288">
              <a:buFont typeface="+mj-lt"/>
              <a:buAutoNum type="arabicPeriod"/>
            </a:pPr>
            <a:r>
              <a:rPr lang="en-GB" dirty="0">
                <a:solidFill>
                  <a:schemeClr val="bg1"/>
                </a:solidFill>
              </a:rPr>
              <a:t>“I was at school”. </a:t>
            </a:r>
          </a:p>
        </p:txBody>
      </p:sp>
    </p:spTree>
    <p:extLst>
      <p:ext uri="{BB962C8B-B14F-4D97-AF65-F5344CB8AC3E}">
        <p14:creationId xmlns:p14="http://schemas.microsoft.com/office/powerpoint/2010/main" val="116780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BE58AC-B444-A6D3-1A5D-F52E6D7F0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D4A8C0E8-CF0A-71DD-F878-324F581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37C3B-4604-914B-94F0-41EC07954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128A66-29F0-4C1A-5A3D-5A37D5DEBBA9}"/>
              </a:ext>
            </a:extLst>
          </p:cNvPr>
          <p:cNvSpPr txBox="1"/>
          <p:nvPr/>
        </p:nvSpPr>
        <p:spPr>
          <a:xfrm>
            <a:off x="4774705" y="2229708"/>
            <a:ext cx="585186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was happy because I was at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54EF5BC-E40F-A1AA-A719-174FE0BC1E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E5108A2-D9DD-72C9-7BB3-88BF905DE5D7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word is the conjunction?</a:t>
            </a:r>
          </a:p>
        </p:txBody>
      </p:sp>
    </p:spTree>
    <p:extLst>
      <p:ext uri="{BB962C8B-B14F-4D97-AF65-F5344CB8AC3E}">
        <p14:creationId xmlns:p14="http://schemas.microsoft.com/office/powerpoint/2010/main" val="1901054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DFD743C0-281A-E745-22E8-A0040D19F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5" y="2229708"/>
            <a:ext cx="562992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was happy </a:t>
            </a:r>
            <a:r>
              <a:rPr lang="en-GB" sz="4400" u="sng" dirty="0">
                <a:solidFill>
                  <a:srgbClr val="7030A0"/>
                </a:solidFill>
              </a:rPr>
              <a:t>because</a:t>
            </a:r>
            <a:r>
              <a:rPr lang="en-GB" sz="4400" dirty="0">
                <a:solidFill>
                  <a:schemeClr val="bg1"/>
                </a:solidFill>
              </a:rPr>
              <a:t> I was at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conjunction </a:t>
            </a:r>
            <a:r>
              <a:rPr lang="en-GB" dirty="0">
                <a:solidFill>
                  <a:srgbClr val="7030A0"/>
                </a:solidFill>
              </a:rPr>
              <a:t>because</a:t>
            </a:r>
            <a:r>
              <a:rPr lang="en-GB" dirty="0">
                <a:solidFill>
                  <a:schemeClr val="bg1"/>
                </a:solidFill>
              </a:rPr>
              <a:t> joins the </a:t>
            </a:r>
            <a:r>
              <a:rPr lang="en-GB" u="sng" dirty="0">
                <a:solidFill>
                  <a:srgbClr val="7030A0"/>
                </a:solidFill>
              </a:rPr>
              <a:t>two</a:t>
            </a:r>
            <a:r>
              <a:rPr lang="en-GB" dirty="0">
                <a:solidFill>
                  <a:schemeClr val="bg1"/>
                </a:solidFill>
              </a:rPr>
              <a:t> clauses, into </a:t>
            </a:r>
            <a:r>
              <a:rPr lang="en-GB" u="sng" dirty="0">
                <a:solidFill>
                  <a:srgbClr val="7030A0"/>
                </a:solidFill>
              </a:rPr>
              <a:t>one</a:t>
            </a:r>
            <a:r>
              <a:rPr lang="en-GB" u="sng" dirty="0">
                <a:solidFill>
                  <a:schemeClr val="bg1"/>
                </a:solidFill>
              </a:rPr>
              <a:t> </a:t>
            </a:r>
            <a:r>
              <a:rPr lang="en-GB" dirty="0">
                <a:solidFill>
                  <a:schemeClr val="bg1"/>
                </a:solidFill>
              </a:rPr>
              <a:t>sentence. </a:t>
            </a:r>
          </a:p>
        </p:txBody>
      </p:sp>
    </p:spTree>
    <p:extLst>
      <p:ext uri="{BB962C8B-B14F-4D97-AF65-F5344CB8AC3E}">
        <p14:creationId xmlns:p14="http://schemas.microsoft.com/office/powerpoint/2010/main" val="114290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beeped happily in response,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their bond stronger then ever befour.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beeped happily in response,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their bond stronger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than</a:t>
            </a:r>
            <a:r>
              <a:rPr lang="en-GB" sz="3400" dirty="0">
                <a:solidFill>
                  <a:schemeClr val="bg1"/>
                </a:solidFill>
              </a:rPr>
              <a:t> ever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before</a:t>
            </a:r>
            <a:r>
              <a:rPr lang="en-GB" sz="3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beeped happily in response,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their bond stronger than ever before.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8612A-DCAE-A34D-DEC1-39EA5BA91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7EA927E-DA8B-CC38-FBFF-A06C293F9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F1E73AA-97BF-3850-D6F8-19C20CB2C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AE5F282-CC0F-0D17-D4CE-4607406DA0BB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067F547-6133-7B00-DC07-E0780C23F6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3A27C9-C5C0-132B-848E-FEAE68667E43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Onse outside, they gazed up at the starlit sky,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filled with wonder and awe.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CB6DBC-B88B-3631-37EC-9E949D0EBAAC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Once</a:t>
            </a:r>
            <a:r>
              <a:rPr lang="en-GB" sz="3400" dirty="0">
                <a:solidFill>
                  <a:schemeClr val="bg1"/>
                </a:solidFill>
              </a:rPr>
              <a:t> outside, they gazed up at the starlit sky,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filled with wonder and awe.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6C519F-FC83-8729-AA0C-A05EE608201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Once outside, they gazed up at the starlit sky,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filled with wonder and awe.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DBD8CA2-1070-AAEE-BCC3-DA300F32CE2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4E4F9E0-9016-0422-3B4A-57761EEA11EE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15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6398409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D5171D8F-0081-F1C5-B6B7-990B386D13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0E481A6-712B-4938-FB1B-B81310AEE0B0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0A28490-CE88-59F0-D6BE-8B1C43A5C6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5086" y="1862687"/>
            <a:ext cx="2313443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when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before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after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while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so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because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5491" y="1862687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since</a:t>
            </a:r>
            <a:endParaRPr lang="en-US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once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until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which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rather 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E682AA0-272B-9A46-462B-D3D387C096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122FC8D-7E77-D543-B4A2-11565C360B14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602FF92-AF15-83F1-5296-FD7CFE6162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0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01B6632-0231-96DE-7125-330F589FAF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E66A8A6-1FA1-43F0-A999-5C3B7B9267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81081813-AE92-7078-E4B8-26E5E3F43CA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Conjunctions.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sentences or clauses.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658177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85928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566217" y="720729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21326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911493" y="44545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18861" y="4501705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9699D3C7-1006-724F-5550-B13D71737B9B}"/>
              </a:ext>
            </a:extLst>
          </p:cNvPr>
          <p:cNvSpPr/>
          <p:nvPr/>
        </p:nvSpPr>
        <p:spPr>
          <a:xfrm>
            <a:off x="5966436" y="444562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1862 -0.17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6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5 L 0.003 -0.421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2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3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049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these sentences sound to you?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79" y="178036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alien. Emile is a shape shifter.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1051560-C66E-B667-208D-AFB51F08BD9C}"/>
              </a:ext>
            </a:extLst>
          </p:cNvPr>
          <p:cNvSpPr txBox="1">
            <a:spLocks/>
          </p:cNvSpPr>
          <p:nvPr/>
        </p:nvSpPr>
        <p:spPr>
          <a:xfrm>
            <a:off x="407481" y="2676224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bit better: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522819-2427-94B6-8F4C-A7AB7064AAF9}"/>
              </a:ext>
            </a:extLst>
          </p:cNvPr>
          <p:cNvSpPr txBox="1">
            <a:spLocks/>
          </p:cNvSpPr>
          <p:nvPr/>
        </p:nvSpPr>
        <p:spPr>
          <a:xfrm>
            <a:off x="407480" y="464120"/>
            <a:ext cx="11377035" cy="1049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bit repetitive?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5499930-5F34-8E1C-C724-6A352349A2A0}"/>
              </a:ext>
            </a:extLst>
          </p:cNvPr>
          <p:cNvSpPr txBox="1">
            <a:spLocks/>
          </p:cNvSpPr>
          <p:nvPr/>
        </p:nvSpPr>
        <p:spPr>
          <a:xfrm>
            <a:off x="407480" y="382853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alien. He is a shape shifter.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84E1DB-FEF6-C001-6CB6-47C8657D899E}"/>
              </a:ext>
            </a:extLst>
          </p:cNvPr>
          <p:cNvSpPr txBox="1">
            <a:spLocks/>
          </p:cNvSpPr>
          <p:nvPr/>
        </p:nvSpPr>
        <p:spPr>
          <a:xfrm>
            <a:off x="407480" y="4724394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we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join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these two sentences together?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AE0910-0714-A96C-6517-54D1328B74E3}"/>
              </a:ext>
            </a:extLst>
          </p:cNvPr>
          <p:cNvSpPr txBox="1">
            <a:spLocks/>
          </p:cNvSpPr>
          <p:nvPr/>
        </p:nvSpPr>
        <p:spPr>
          <a:xfrm>
            <a:off x="407480" y="5876710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and a shape shifter. 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6" grpId="0" animBg="1"/>
      <p:bldP spid="6" grpId="0" animBg="1"/>
      <p:bldP spid="17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32142E-61B4-F460-5024-6837E906280B}"/>
              </a:ext>
            </a:extLst>
          </p:cNvPr>
          <p:cNvSpPr txBox="1">
            <a:spLocks/>
          </p:cNvSpPr>
          <p:nvPr/>
        </p:nvSpPr>
        <p:spPr>
          <a:xfrm>
            <a:off x="407478" y="490628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sentences (or two clauses)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became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sentence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25C2D3B-300C-8B22-7B38-92A3DBC4DE0C}"/>
              </a:ext>
            </a:extLst>
          </p:cNvPr>
          <p:cNvSpPr txBox="1">
            <a:spLocks/>
          </p:cNvSpPr>
          <p:nvPr/>
        </p:nvSpPr>
        <p:spPr>
          <a:xfrm>
            <a:off x="407479" y="1694104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alien. He is a shape shifter.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B0A02B-D54A-7ABD-3F48-54F15EABF300}"/>
              </a:ext>
            </a:extLst>
          </p:cNvPr>
          <p:cNvSpPr txBox="1">
            <a:spLocks/>
          </p:cNvSpPr>
          <p:nvPr/>
        </p:nvSpPr>
        <p:spPr>
          <a:xfrm>
            <a:off x="407479" y="3761360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word did we use to join the two sentences?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AB327B-E3CB-9A00-F3AE-71A1EAC92297}"/>
              </a:ext>
            </a:extLst>
          </p:cNvPr>
          <p:cNvSpPr txBox="1">
            <a:spLocks/>
          </p:cNvSpPr>
          <p:nvPr/>
        </p:nvSpPr>
        <p:spPr>
          <a:xfrm>
            <a:off x="407479" y="2701696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 and a shape shifter.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79012B-309A-C747-4E4F-C374E372B0FC}"/>
              </a:ext>
            </a:extLst>
          </p:cNvPr>
          <p:cNvSpPr txBox="1">
            <a:spLocks/>
          </p:cNvSpPr>
          <p:nvPr/>
        </p:nvSpPr>
        <p:spPr>
          <a:xfrm>
            <a:off x="407480" y="4951051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shape shifter.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CFE1186-A96B-A747-22D7-9FA3D7B71F07}"/>
              </a:ext>
            </a:extLst>
          </p:cNvPr>
          <p:cNvCxnSpPr/>
          <p:nvPr/>
        </p:nvCxnSpPr>
        <p:spPr>
          <a:xfrm flipH="1" flipV="1">
            <a:off x="6604002" y="5506634"/>
            <a:ext cx="766618" cy="52587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BDD0FD0-A5E8-9BF7-902F-F605A3D24DB8}"/>
              </a:ext>
            </a:extLst>
          </p:cNvPr>
          <p:cNvSpPr txBox="1"/>
          <p:nvPr/>
        </p:nvSpPr>
        <p:spPr>
          <a:xfrm>
            <a:off x="7194585" y="5708012"/>
            <a:ext cx="4802908" cy="1055608"/>
          </a:xfrm>
          <a:prstGeom prst="round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word “and” joined the two sentences together. </a:t>
            </a:r>
          </a:p>
        </p:txBody>
      </p:sp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40891" y="1486754"/>
            <a:ext cx="11497109" cy="14198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sentences or clauses.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AB39CD-9438-9C8B-3D75-C7C068F53C52}"/>
              </a:ext>
            </a:extLst>
          </p:cNvPr>
          <p:cNvSpPr txBox="1">
            <a:spLocks/>
          </p:cNvSpPr>
          <p:nvPr/>
        </p:nvSpPr>
        <p:spPr>
          <a:xfrm>
            <a:off x="500927" y="314929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shape shifter.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56853F-C715-5D66-0FD3-E86B98A984B8}"/>
              </a:ext>
            </a:extLst>
          </p:cNvPr>
          <p:cNvSpPr txBox="1">
            <a:spLocks/>
          </p:cNvSpPr>
          <p:nvPr/>
        </p:nvSpPr>
        <p:spPr>
          <a:xfrm>
            <a:off x="407482" y="3982879"/>
            <a:ext cx="11377035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“and” is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2F495A3-D7D6-B36E-7D76-3149F750D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53919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was happy when I went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clauses have been joined together?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53919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was happy when I went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5532439" y="3671120"/>
            <a:ext cx="5763087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two clauses are:</a:t>
            </a:r>
          </a:p>
          <a:p>
            <a:pPr marL="806450" indent="-358775">
              <a:buFont typeface="+mj-lt"/>
              <a:buAutoNum type="arabicPeriod"/>
            </a:pPr>
            <a:r>
              <a:rPr lang="en-GB" dirty="0">
                <a:solidFill>
                  <a:schemeClr val="bg1"/>
                </a:solidFill>
              </a:rPr>
              <a:t> “I was happy” and </a:t>
            </a:r>
          </a:p>
          <a:p>
            <a:pPr marL="806450" indent="-358775">
              <a:buFont typeface="+mj-lt"/>
              <a:buAutoNum type="arabicPeriod"/>
            </a:pPr>
            <a:r>
              <a:rPr lang="en-GB" dirty="0">
                <a:solidFill>
                  <a:schemeClr val="bg1"/>
                </a:solidFill>
              </a:rPr>
              <a:t>“I went to school”. </a:t>
            </a:r>
          </a:p>
        </p:txBody>
      </p:sp>
    </p:spTree>
    <p:extLst>
      <p:ext uri="{BB962C8B-B14F-4D97-AF65-F5344CB8AC3E}">
        <p14:creationId xmlns:p14="http://schemas.microsoft.com/office/powerpoint/2010/main" val="248307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802</Words>
  <Application>Microsoft Office PowerPoint</Application>
  <PresentationFormat>Widescreen</PresentationFormat>
  <Paragraphs>119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Scrambler has been scrambling!!!</vt:lpstr>
      <vt:lpstr>Conjunctions.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54</cp:revision>
  <dcterms:created xsi:type="dcterms:W3CDTF">2022-05-31T09:42:07Z</dcterms:created>
  <dcterms:modified xsi:type="dcterms:W3CDTF">2025-12-08T16:36:58Z</dcterms:modified>
</cp:coreProperties>
</file>