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386" r:id="rId2"/>
    <p:sldId id="480" r:id="rId3"/>
    <p:sldId id="274" r:id="rId4"/>
    <p:sldId id="309" r:id="rId5"/>
    <p:sldId id="317" r:id="rId6"/>
    <p:sldId id="318" r:id="rId7"/>
    <p:sldId id="282" r:id="rId8"/>
    <p:sldId id="296" r:id="rId9"/>
    <p:sldId id="298" r:id="rId10"/>
    <p:sldId id="299" r:id="rId11"/>
    <p:sldId id="306" r:id="rId12"/>
    <p:sldId id="316" r:id="rId13"/>
    <p:sldId id="301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376" r:id="rId31"/>
    <p:sldId id="406" r:id="rId32"/>
    <p:sldId id="407" r:id="rId33"/>
    <p:sldId id="370" r:id="rId34"/>
    <p:sldId id="371" r:id="rId35"/>
    <p:sldId id="361" r:id="rId36"/>
    <p:sldId id="365" r:id="rId37"/>
    <p:sldId id="363" r:id="rId38"/>
    <p:sldId id="270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791D12-0A21-4245-B90F-3567D4ED933F}" v="2" dt="2025-12-08T16:34:17.5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4:17.572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34:17.572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4:17.572" v="2"/>
          <ac:spMkLst>
            <pc:docMk/>
            <pc:sldMk cId="0" sldId="270"/>
            <ac:spMk id="2" creationId="{C03A877A-1ED3-CB57-4C05-B8D64FB602C1}"/>
          </ac:spMkLst>
        </pc:spChg>
      </pc:sldChg>
      <pc:sldChg chg="del">
        <pc:chgData name="Glen Jones" userId="e846aaca-4b24-4b13-b0d0-f2308e16b284" providerId="ADAL" clId="{ED47ACC3-9597-4D89-A1DC-43CF280EF274}" dt="2025-12-08T16:34:03.890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4:02.636" v="0"/>
        <pc:sldMkLst>
          <pc:docMk/>
          <pc:sldMk cId="461087981" sldId="3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1E4924E-4F44-68DD-1182-D92F37AAA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went to the library to  find the book.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librar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437" y="204625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7CE5652-330F-CE13-AA64-075D71493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 naughty dinosaur.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naught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693" y="186291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989E581-08BB-C09B-BA94-8D39F5F4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no ordinary dinosaur.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ordinar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156" y="166333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4380E1E-952C-9DF1-E1AF-002DA8065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will probably learn my spellings this evening.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probabl</a:t>
            </a:r>
            <a:r>
              <a:rPr lang="en-GB" sz="8000" dirty="0">
                <a:solidFill>
                  <a:srgbClr val="FFFF00"/>
                </a:solidFill>
              </a:rPr>
              <a:t>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06499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928148"/>
              </p:ext>
            </p:extLst>
          </p:nvPr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Badly behaved.</a:t>
            </a:r>
          </a:p>
        </p:txBody>
      </p:sp>
    </p:spTree>
    <p:extLst>
      <p:ext uri="{BB962C8B-B14F-4D97-AF65-F5344CB8AC3E}">
        <p14:creationId xmlns:p14="http://schemas.microsoft.com/office/powerpoint/2010/main" val="123790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4EABC-9133-3246-7D06-A6ACBFCD7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FAF3D95-0378-DCCB-26F0-7BD6BE117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1142E7-55A8-356A-9D3A-3D9F16C37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839344"/>
              </p:ext>
            </p:extLst>
          </p:nvPr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EFBADB1-DF88-9797-4E51-A7FA72CEC3FA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Badly behaved.</a:t>
            </a:r>
          </a:p>
        </p:txBody>
      </p:sp>
    </p:spTree>
    <p:extLst>
      <p:ext uri="{BB962C8B-B14F-4D97-AF65-F5344CB8AC3E}">
        <p14:creationId xmlns:p14="http://schemas.microsoft.com/office/powerpoint/2010/main" val="428144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C51F3-7EF1-2113-A169-69BD8743F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C1723FE-AED9-9E7D-2385-F0595EE3C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FE119BD-0CED-21C6-67A7-1597E4670ACF}"/>
              </a:ext>
            </a:extLst>
          </p:cNvPr>
          <p:cNvGraphicFramePr>
            <a:graphicFrameLocks noGrp="1"/>
          </p:cNvGraphicFramePr>
          <p:nvPr/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9635D53-1FF5-8A0D-447F-74A6AF6E2E64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A place you may go to and borrow books.</a:t>
            </a:r>
          </a:p>
        </p:txBody>
      </p:sp>
    </p:spTree>
    <p:extLst>
      <p:ext uri="{BB962C8B-B14F-4D97-AF65-F5344CB8AC3E}">
        <p14:creationId xmlns:p14="http://schemas.microsoft.com/office/powerpoint/2010/main" val="31821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3D094-F2B9-3E27-AC6F-5E10E7AAD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F9D630E-3C65-5A52-8D8A-C331B54E0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F5209F-B8D2-F53C-94C7-ED2A18CB1E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480551"/>
              </p:ext>
            </p:extLst>
          </p:nvPr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258A229-B19C-CDF6-D138-B938D7547F9E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A place you may go to and borrow books.</a:t>
            </a:r>
          </a:p>
        </p:txBody>
      </p:sp>
    </p:spTree>
    <p:extLst>
      <p:ext uri="{BB962C8B-B14F-4D97-AF65-F5344CB8AC3E}">
        <p14:creationId xmlns:p14="http://schemas.microsoft.com/office/powerpoint/2010/main" val="228069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CA220-232D-AFCC-7EA7-7147C2A14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636DF16-898B-DFEB-2CA8-A26E5A67F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7892780-B594-9BCD-7A67-8F8DF123080E}"/>
              </a:ext>
            </a:extLst>
          </p:cNvPr>
          <p:cNvGraphicFramePr>
            <a:graphicFrameLocks noGrp="1"/>
          </p:cNvGraphicFramePr>
          <p:nvPr/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4850AD9-91D7-4DCF-306D-D0E56E5551C0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When you have a great deal to do.</a:t>
            </a:r>
          </a:p>
        </p:txBody>
      </p:sp>
    </p:spTree>
    <p:extLst>
      <p:ext uri="{BB962C8B-B14F-4D97-AF65-F5344CB8AC3E}">
        <p14:creationId xmlns:p14="http://schemas.microsoft.com/office/powerpoint/2010/main" val="290896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A7117-A0DC-DE52-D899-15CDD48F6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6D4FB0C-299A-9999-7B0A-F509E8BB4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E5D64F-0D19-8F44-EAB4-F3B93BCA19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254877"/>
              </p:ext>
            </p:extLst>
          </p:nvPr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B62AD86-0D82-1A56-A3A6-AA08D93B0DB2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When you have a great deal to do.</a:t>
            </a:r>
          </a:p>
        </p:txBody>
      </p:sp>
    </p:spTree>
    <p:extLst>
      <p:ext uri="{BB962C8B-B14F-4D97-AF65-F5344CB8AC3E}">
        <p14:creationId xmlns:p14="http://schemas.microsoft.com/office/powerpoint/2010/main" val="143211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fence&#10;&#10;AI-generated content may be incorrect.">
            <a:extLst>
              <a:ext uri="{FF2B5EF4-FFF2-40B4-BE49-F238E27FC236}">
                <a16:creationId xmlns:a16="http://schemas.microsoft.com/office/drawing/2014/main" id="{3D352B85-C6E9-64C2-6DBF-D68B4A6DC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258" y="1804437"/>
            <a:ext cx="7113482" cy="43994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347C0-9606-E2FC-32FD-9FB751319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A5D746D-D28C-5B37-6FF4-B5330804C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ACB0CFD-EB99-6B43-016C-70770C5B75E7}"/>
              </a:ext>
            </a:extLst>
          </p:cNvPr>
          <p:cNvGraphicFramePr>
            <a:graphicFrameLocks noGrp="1"/>
          </p:cNvGraphicFramePr>
          <p:nvPr/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5AE19AE-209D-04E6-0E40-7CB87306BC2D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10 x 4 = </a:t>
            </a:r>
          </a:p>
        </p:txBody>
      </p:sp>
    </p:spTree>
    <p:extLst>
      <p:ext uri="{BB962C8B-B14F-4D97-AF65-F5344CB8AC3E}">
        <p14:creationId xmlns:p14="http://schemas.microsoft.com/office/powerpoint/2010/main" val="41514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BC9B8-E512-676A-44D0-23B496273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FC96C3F-ABDE-6924-2C46-F9CA2A335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C67B17-95B8-6F00-D445-18E40CE36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174443"/>
              </p:ext>
            </p:extLst>
          </p:nvPr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079E7A7-BC69-231A-46BD-57D100F6CC2D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10 x 4 = </a:t>
            </a:r>
          </a:p>
        </p:txBody>
      </p:sp>
    </p:spTree>
    <p:extLst>
      <p:ext uri="{BB962C8B-B14F-4D97-AF65-F5344CB8AC3E}">
        <p14:creationId xmlns:p14="http://schemas.microsoft.com/office/powerpoint/2010/main" val="368098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06610-79E6-3CB6-B379-4972C9747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4339B7A-EFA5-633E-19F0-6E2C59163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F995943-46BE-FBD2-2C75-F4D733708027}"/>
              </a:ext>
            </a:extLst>
          </p:cNvPr>
          <p:cNvGraphicFramePr>
            <a:graphicFrameLocks noGrp="1"/>
          </p:cNvGraphicFramePr>
          <p:nvPr/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E135364-097C-20EA-F4A6-0D1015F33309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Another way of saying almost certainly. </a:t>
            </a:r>
          </a:p>
        </p:txBody>
      </p:sp>
    </p:spTree>
    <p:extLst>
      <p:ext uri="{BB962C8B-B14F-4D97-AF65-F5344CB8AC3E}">
        <p14:creationId xmlns:p14="http://schemas.microsoft.com/office/powerpoint/2010/main" val="79363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65C81-287B-F9CB-525A-D6D212BA2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8CB4EB0-8D69-3DBB-C5A3-241FF1FB9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2C950-E4CE-4781-1C27-241A5067E4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145710"/>
              </p:ext>
            </p:extLst>
          </p:nvPr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9B03954-FB40-BB1E-73E2-411A3BEA35DA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Another way of saying almost certainly. </a:t>
            </a:r>
          </a:p>
        </p:txBody>
      </p:sp>
    </p:spTree>
    <p:extLst>
      <p:ext uri="{BB962C8B-B14F-4D97-AF65-F5344CB8AC3E}">
        <p14:creationId xmlns:p14="http://schemas.microsoft.com/office/powerpoint/2010/main" val="197821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56132-9C48-B73A-9664-8FE0C3E19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AF491D1-D817-8045-2F23-98705CD39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CC5BD95-7126-D353-BEA1-C8E9EDAAB7AD}"/>
              </a:ext>
            </a:extLst>
          </p:cNvPr>
          <p:cNvGraphicFramePr>
            <a:graphicFrameLocks noGrp="1"/>
          </p:cNvGraphicFramePr>
          <p:nvPr/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C974703-8160-132A-C631-719185459E2F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Normal with no special features. </a:t>
            </a:r>
          </a:p>
        </p:txBody>
      </p:sp>
    </p:spTree>
    <p:extLst>
      <p:ext uri="{BB962C8B-B14F-4D97-AF65-F5344CB8AC3E}">
        <p14:creationId xmlns:p14="http://schemas.microsoft.com/office/powerpoint/2010/main" val="215170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41E61F-3A25-9CF5-B827-126839B5C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4220693-539C-09C6-4B41-8FAD953C7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7034B30-3D4B-A25E-6B2E-BD11612D40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095429"/>
              </p:ext>
            </p:extLst>
          </p:nvPr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F0BFA43-CBFF-73AE-9D8D-6761A230A215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Normal with no special features. </a:t>
            </a:r>
          </a:p>
        </p:txBody>
      </p:sp>
    </p:spTree>
    <p:extLst>
      <p:ext uri="{BB962C8B-B14F-4D97-AF65-F5344CB8AC3E}">
        <p14:creationId xmlns:p14="http://schemas.microsoft.com/office/powerpoint/2010/main" val="247329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41B22-3072-7415-29D7-396D10786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8924F16-086C-6F34-97FA-4ED5DC561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5E012A-6C44-5FCA-DA70-EA777AC8A901}"/>
              </a:ext>
            </a:extLst>
          </p:cNvPr>
          <p:cNvGraphicFramePr>
            <a:graphicFrameLocks noGrp="1"/>
          </p:cNvGraphicFramePr>
          <p:nvPr/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A22190D-46BD-B4A1-D204-4508CF9E0199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Small, round fruits without a stone. </a:t>
            </a:r>
          </a:p>
        </p:txBody>
      </p:sp>
    </p:spTree>
    <p:extLst>
      <p:ext uri="{BB962C8B-B14F-4D97-AF65-F5344CB8AC3E}">
        <p14:creationId xmlns:p14="http://schemas.microsoft.com/office/powerpoint/2010/main" val="48022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22560-1431-7D21-F1FE-765B0BF53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579F5A8-FC8B-CDA2-1D8E-D3918966F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FE8E237-1FED-9B2E-F715-732CFE41D9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983268"/>
              </p:ext>
            </p:extLst>
          </p:nvPr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7F9026C-9B42-C1CE-A5F8-C832CB62C952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Small, round fruits without a stone. </a:t>
            </a:r>
          </a:p>
        </p:txBody>
      </p:sp>
    </p:spTree>
    <p:extLst>
      <p:ext uri="{BB962C8B-B14F-4D97-AF65-F5344CB8AC3E}">
        <p14:creationId xmlns:p14="http://schemas.microsoft.com/office/powerpoint/2010/main" val="68246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05B2A-B9B2-BC83-FA1C-43F66D127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CA2E024-78C8-1E21-84BF-F0A8FE24D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9B9A9DD-BD82-7927-5982-891109498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163144"/>
              </p:ext>
            </p:extLst>
          </p:nvPr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7FA6101-C9CB-EE0C-1CA0-6C765DCAEB7D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Small, round fruits without a stone. </a:t>
            </a:r>
          </a:p>
        </p:txBody>
      </p:sp>
    </p:spTree>
    <p:extLst>
      <p:ext uri="{BB962C8B-B14F-4D97-AF65-F5344CB8AC3E}">
        <p14:creationId xmlns:p14="http://schemas.microsoft.com/office/powerpoint/2010/main" val="126906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90880-0EEF-FB4F-9BC7-93241F833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BCF88FA-68C8-C38C-B12F-6DDCA11D0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AE2436A-678F-4F39-EE0F-B6D9D883D767}"/>
              </a:ext>
            </a:extLst>
          </p:cNvPr>
          <p:cNvGraphicFramePr>
            <a:graphicFrameLocks noGrp="1"/>
          </p:cNvGraphicFramePr>
          <p:nvPr/>
        </p:nvGraphicFramePr>
        <p:xfrm>
          <a:off x="1491504" y="1522190"/>
          <a:ext cx="9208992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1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67416">
                  <a:extLst>
                    <a:ext uri="{9D8B030D-6E8A-4147-A177-3AD203B41FA5}">
                      <a16:colId xmlns:a16="http://schemas.microsoft.com/office/drawing/2014/main" val="717797099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BEDC780-B06F-CAA0-D8E3-908BADE48CEB}"/>
              </a:ext>
            </a:extLst>
          </p:cNvPr>
          <p:cNvSpPr txBox="1">
            <a:spLocks/>
          </p:cNvSpPr>
          <p:nvPr/>
        </p:nvSpPr>
        <p:spPr>
          <a:xfrm>
            <a:off x="437711" y="272535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Vertical word: _______________ is my favourite subject. </a:t>
            </a:r>
          </a:p>
        </p:txBody>
      </p:sp>
    </p:spTree>
    <p:extLst>
      <p:ext uri="{BB962C8B-B14F-4D97-AF65-F5344CB8AC3E}">
        <p14:creationId xmlns:p14="http://schemas.microsoft.com/office/powerpoint/2010/main" val="235843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FE5F911-1BF5-BF58-09CE-F6364E9BBD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98579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long /ee/ sound spelt y at the end of the word.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A7DF101-A8F5-1CB2-D080-F84D366549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911394-944B-5077-6B0A-14E169B042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62AAE68B-085C-F865-4A15-26582EDC364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12 0.09931 L 0.0944 0.533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217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877 -0.0497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Disobedient and naughty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negative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disbelieve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naughty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disobedient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EA83C-7BDA-A2FC-8F54-D8446F75B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D0121E46-04F4-D204-A12B-6E7BDA394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6ACA8-0A77-B476-89D4-6D7B6E11E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66E52811-759E-E87F-256D-5638F843BD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4D7FAB0-3C4B-DA16-C585-B34DD1EBAF6A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Ordinary and normal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125B963-2DB7-C6A2-97AE-D7B22E914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C2418AA-D096-F9C6-790B-E70B7D7B8A5A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ordinary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18A6EF-00BE-A9B6-285A-C4535445E61A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normal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499FB1F-6CA5-E9AB-899F-DE38EE22492F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order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9BC904B-4FE5-8DC0-1EBD-2D0660E255BB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nought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5793EE84-C0A8-30A0-1597-D7D2821C9BB1}"/>
              </a:ext>
            </a:extLst>
          </p:cNvPr>
          <p:cNvSpPr/>
          <p:nvPr/>
        </p:nvSpPr>
        <p:spPr>
          <a:xfrm rot="3886471">
            <a:off x="5837044" y="1772678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20569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FEC7E-9E76-C2D9-1883-8F5CE0708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7440DAE0-4C11-279F-3E46-EF2211382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D928D-E24A-93D2-767B-E2A097541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275B7505-E998-0CCF-3648-4F83218C87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3DBBD15-640D-B49F-B022-8C8177BED974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Preliminary and early </a:t>
            </a:r>
            <a:r>
              <a:rPr lang="en-GB" sz="4400">
                <a:solidFill>
                  <a:schemeClr val="bg1"/>
                </a:solidFill>
              </a:rPr>
              <a:t>can be synonyms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B88D32B-AC7D-0BAB-EA7C-BE49C735D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EFD28E5-BBB0-3E21-4700-9025D687C46A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earning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324D6F-B2B3-5718-C963-E04CDE5A7FBD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early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9B9ECCD-9214-E649-3604-25196D8E65BE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prepare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668C31-289C-0230-8000-0E9AAD20AF9C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preliminary 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39F84578-2363-8BEE-8243-F9C2D4D918B9}"/>
              </a:ext>
            </a:extLst>
          </p:cNvPr>
          <p:cNvSpPr/>
          <p:nvPr/>
        </p:nvSpPr>
        <p:spPr>
          <a:xfrm>
            <a:off x="4253481" y="2519102"/>
            <a:ext cx="374968" cy="450768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44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always busee, while Aimee helped him with her incredible knowledge of histore.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always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busy</a:t>
            </a:r>
            <a:r>
              <a:rPr lang="en-GB" sz="3400" dirty="0">
                <a:solidFill>
                  <a:schemeClr val="bg1"/>
                </a:solidFill>
              </a:rPr>
              <a:t>, while Aimee helped him with her incredible knowledge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history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always busy, while Aimee helped him with her incredible knowledge of history.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3F8A4-9F2D-461B-89D6-5DC69C3C4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DEE89F6-1C65-8649-11CA-841BFBC78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E48189E7-BA09-C5A1-6FA1-B25411A56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A074924-AA66-3F50-2787-B70FE5D4D5D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9EFA663-B574-0413-3E50-AFD2C1BA5E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B8CCC3-7D0B-7434-3C05-C4CF62B015E5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early Februare morning, Emile and Aimee decided to visit the berree fields.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24D315-460F-8B0E-E7F7-211200C47E7B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early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February</a:t>
            </a:r>
            <a:r>
              <a:rPr lang="en-GB" sz="3400" dirty="0">
                <a:solidFill>
                  <a:schemeClr val="bg1"/>
                </a:solidFill>
              </a:rPr>
              <a:t> morning, Emile and Aimee decided to visit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berry</a:t>
            </a:r>
            <a:r>
              <a:rPr lang="en-GB" sz="3400" dirty="0">
                <a:solidFill>
                  <a:schemeClr val="bg1"/>
                </a:solidFill>
              </a:rPr>
              <a:t> fields.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E27F7F-C1F4-3C0A-3BB5-9C23E3A9A3A5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early February morning, Emile and Aimee decided to visit the berry fields.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016F949-54D5-4600-CCF0-AF94F1D71AF0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04187-3A2A-D3FB-757F-18190A7CE8A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12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rebry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leary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3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4. toryhis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yurb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berry</a:t>
            </a:r>
          </a:p>
          <a:p>
            <a:pPr algn="ctr"/>
            <a:r>
              <a:rPr lang="en-GB" sz="3200" dirty="0"/>
              <a:t>bury</a:t>
            </a:r>
          </a:p>
          <a:p>
            <a:pPr algn="ctr"/>
            <a:r>
              <a:rPr lang="en-GB" sz="3200" dirty="0"/>
              <a:t>busy</a:t>
            </a:r>
          </a:p>
          <a:p>
            <a:pPr algn="ctr"/>
            <a:r>
              <a:rPr lang="en-GB" sz="3200" dirty="0"/>
              <a:t>early</a:t>
            </a:r>
          </a:p>
          <a:p>
            <a:pPr algn="ctr"/>
            <a:r>
              <a:rPr lang="en-GB" sz="3200" dirty="0"/>
              <a:t>February</a:t>
            </a:r>
          </a:p>
          <a:p>
            <a:pPr algn="ctr"/>
            <a:r>
              <a:rPr lang="en-GB" sz="3200" dirty="0"/>
              <a:t>history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berry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early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3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4. history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bury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946EAB-04EA-E89A-70F1-750B90D2D54B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berry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bury</a:t>
            </a:r>
          </a:p>
          <a:p>
            <a:pPr algn="ctr"/>
            <a:r>
              <a:rPr lang="en-GB" sz="3200" dirty="0"/>
              <a:t>busy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early</a:t>
            </a:r>
          </a:p>
          <a:p>
            <a:pPr algn="ctr"/>
            <a:r>
              <a:rPr lang="en-GB" sz="3200" dirty="0"/>
              <a:t>February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history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674800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12B88DF-44B1-1021-9818-12B1B1642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9666507-CA18-B481-8BBA-9231C3DB84E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4019553-63FA-3C31-6F3C-69CFBF790F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berry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bury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busy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early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February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history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library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naughty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ordinary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probably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forty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category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BCD9D5-8E85-7D90-6EF7-3276DAEFEE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03A877A-1ED3-CB57-4C05-B8D64FB602C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70FD50BF-7217-80BC-637B-E12995FD4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long /ee/ sound?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549422" y="1952447"/>
            <a:ext cx="3297382" cy="2098783"/>
            <a:chOff x="6863423" y="1889681"/>
            <a:chExt cx="3297382" cy="33103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library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7858298" y="1958858"/>
            <a:ext cx="3297382" cy="2092371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59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forty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158C48F-15EC-7006-CD46-92176A4F662E}"/>
              </a:ext>
            </a:extLst>
          </p:cNvPr>
          <p:cNvGrpSpPr/>
          <p:nvPr/>
        </p:nvGrpSpPr>
        <p:grpSpPr>
          <a:xfrm>
            <a:off x="3149243" y="4366767"/>
            <a:ext cx="3048870" cy="2118516"/>
            <a:chOff x="2325950" y="1918549"/>
            <a:chExt cx="3048870" cy="33415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0C5A9BD-4714-8D06-FD97-D221240126EF}"/>
                </a:ext>
              </a:extLst>
            </p:cNvPr>
            <p:cNvSpPr/>
            <p:nvPr/>
          </p:nvSpPr>
          <p:spPr>
            <a:xfrm>
              <a:off x="2325950" y="1918549"/>
              <a:ext cx="3048870" cy="3341516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25727EC9-4513-194E-1778-A6DF56D1701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bury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198BB20-FAD4-33FA-36A2-63C98CF399A4}"/>
              </a:ext>
            </a:extLst>
          </p:cNvPr>
          <p:cNvGrpSpPr/>
          <p:nvPr/>
        </p:nvGrpSpPr>
        <p:grpSpPr>
          <a:xfrm>
            <a:off x="6458119" y="4404802"/>
            <a:ext cx="3048870" cy="2080481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E5B0E1D-5417-A095-8529-5D8622BFF3F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901EC541-EF06-A1E1-DF1A-620A78B4D3F8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early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6458210-502D-DF4C-7A46-2BD2DDBE04DC}"/>
              </a:ext>
            </a:extLst>
          </p:cNvPr>
          <p:cNvGrpSpPr/>
          <p:nvPr/>
        </p:nvGrpSpPr>
        <p:grpSpPr>
          <a:xfrm>
            <a:off x="1669002" y="1958859"/>
            <a:ext cx="2527926" cy="2080481"/>
            <a:chOff x="1669002" y="1958859"/>
            <a:chExt cx="2527926" cy="20804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1669002" y="1958859"/>
              <a:ext cx="2527926" cy="2080481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berry</a:t>
                </a:r>
              </a:p>
            </p:txBody>
          </p:sp>
        </p:grpSp>
        <p:pic>
          <p:nvPicPr>
            <p:cNvPr id="5" name="Picture 4" descr="A close up of some raspberries&#10;&#10;Description automatically generated with medium confidence">
              <a:extLst>
                <a:ext uri="{FF2B5EF4-FFF2-40B4-BE49-F238E27FC236}">
                  <a16:creationId xmlns:a16="http://schemas.microsoft.com/office/drawing/2014/main" id="{C97941EF-A37B-4C28-71D6-9CFCDECAE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79626" y="2501082"/>
              <a:ext cx="2175243" cy="1378460"/>
            </a:xfrm>
            <a:prstGeom prst="rect">
              <a:avLst/>
            </a:prstGeom>
          </p:spPr>
        </p:pic>
      </p:grpSp>
      <p:pic>
        <p:nvPicPr>
          <p:cNvPr id="9" name="Picture 8" descr="A shelf with many books on it&#10;&#10;Description automatically generated with low confidence">
            <a:extLst>
              <a:ext uri="{FF2B5EF4-FFF2-40B4-BE49-F238E27FC236}">
                <a16:creationId xmlns:a16="http://schemas.microsoft.com/office/drawing/2014/main" id="{E099F2F5-DB9C-3988-BF95-80EE3703A3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395" y="2504873"/>
            <a:ext cx="2351928" cy="1374670"/>
          </a:xfrm>
          <a:prstGeom prst="rect">
            <a:avLst/>
          </a:prstGeom>
        </p:spPr>
      </p:pic>
      <p:pic>
        <p:nvPicPr>
          <p:cNvPr id="14" name="Picture 13" descr="A sign in a field&#10;&#10;Description automatically generated with medium confidence">
            <a:extLst>
              <a:ext uri="{FF2B5EF4-FFF2-40B4-BE49-F238E27FC236}">
                <a16:creationId xmlns:a16="http://schemas.microsoft.com/office/drawing/2014/main" id="{733BF2CB-BEA3-4EA2-0C70-0EFE7286E7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0764" y="2537222"/>
            <a:ext cx="2183907" cy="1342320"/>
          </a:xfrm>
          <a:prstGeom prst="rect">
            <a:avLst/>
          </a:prstGeom>
        </p:spPr>
      </p:pic>
      <p:pic>
        <p:nvPicPr>
          <p:cNvPr id="29" name="Picture 28" descr="A picture containing ground, outdoor, shovel, tool&#10;&#10;Description automatically generated">
            <a:extLst>
              <a:ext uri="{FF2B5EF4-FFF2-40B4-BE49-F238E27FC236}">
                <a16:creationId xmlns:a16="http://schemas.microsoft.com/office/drawing/2014/main" id="{4EFA1AF3-C2C1-3AA3-DF46-4E4B21A1E8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408" y="4905277"/>
            <a:ext cx="2210540" cy="1473693"/>
          </a:xfrm>
          <a:prstGeom prst="rect">
            <a:avLst/>
          </a:prstGeom>
        </p:spPr>
      </p:pic>
      <p:pic>
        <p:nvPicPr>
          <p:cNvPr id="31" name="Picture 30" descr="A person wearing a watch&#10;&#10;Description automatically generated with medium confidence">
            <a:extLst>
              <a:ext uri="{FF2B5EF4-FFF2-40B4-BE49-F238E27FC236}">
                <a16:creationId xmlns:a16="http://schemas.microsoft.com/office/drawing/2014/main" id="{89C5199A-9893-32BA-7297-7C87D06FBE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345" y="4936316"/>
            <a:ext cx="2432418" cy="144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5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Diagram&#10;&#10;Description automatically generated">
            <a:extLst>
              <a:ext uri="{FF2B5EF4-FFF2-40B4-BE49-F238E27FC236}">
                <a16:creationId xmlns:a16="http://schemas.microsoft.com/office/drawing/2014/main" id="{DE4A83FE-5E68-D037-DADB-1896A620F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long /ee/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669002" y="1958859"/>
            <a:ext cx="2527926" cy="2080481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berr</a:t>
              </a:r>
              <a:r>
                <a:rPr lang="en-GB" sz="3200" b="1" u="sng" dirty="0">
                  <a:solidFill>
                    <a:srgbClr val="FFFF00"/>
                  </a:solidFill>
                </a:rPr>
                <a:t>y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549422" y="1952447"/>
            <a:ext cx="3297382" cy="2098783"/>
            <a:chOff x="6863423" y="1889681"/>
            <a:chExt cx="3297382" cy="33103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librar</a:t>
              </a:r>
              <a:r>
                <a:rPr lang="en-GB" sz="3200" b="1" u="sng" dirty="0">
                  <a:solidFill>
                    <a:srgbClr val="FFFF00"/>
                  </a:solidFill>
                </a:rPr>
                <a:t>y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7858298" y="1958858"/>
            <a:ext cx="3297382" cy="2092371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1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fort</a:t>
              </a:r>
              <a:r>
                <a:rPr lang="en-GB" sz="3200" b="1" u="sng" dirty="0">
                  <a:solidFill>
                    <a:srgbClr val="FFFF00"/>
                  </a:solidFill>
                </a:rPr>
                <a:t>y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158C48F-15EC-7006-CD46-92176A4F662E}"/>
              </a:ext>
            </a:extLst>
          </p:cNvPr>
          <p:cNvGrpSpPr/>
          <p:nvPr/>
        </p:nvGrpSpPr>
        <p:grpSpPr>
          <a:xfrm>
            <a:off x="3149243" y="4366767"/>
            <a:ext cx="3048870" cy="2118516"/>
            <a:chOff x="2325950" y="1918549"/>
            <a:chExt cx="3048870" cy="33415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0C5A9BD-4714-8D06-FD97-D221240126EF}"/>
                </a:ext>
              </a:extLst>
            </p:cNvPr>
            <p:cNvSpPr/>
            <p:nvPr/>
          </p:nvSpPr>
          <p:spPr>
            <a:xfrm>
              <a:off x="2325950" y="1918549"/>
              <a:ext cx="3048870" cy="3341516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25727EC9-4513-194E-1778-A6DF56D1701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bur</a:t>
              </a:r>
              <a:r>
                <a:rPr lang="en-GB" sz="3200" b="1" dirty="0">
                  <a:solidFill>
                    <a:srgbClr val="FFFF00"/>
                  </a:solidFill>
                </a:rPr>
                <a:t>y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198BB20-FAD4-33FA-36A2-63C98CF399A4}"/>
              </a:ext>
            </a:extLst>
          </p:cNvPr>
          <p:cNvGrpSpPr/>
          <p:nvPr/>
        </p:nvGrpSpPr>
        <p:grpSpPr>
          <a:xfrm>
            <a:off x="6458119" y="4404802"/>
            <a:ext cx="3048870" cy="2080481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E5B0E1D-5417-A095-8529-5D8622BFF3F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901EC541-EF06-A1E1-DF1A-620A78B4D3F8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earl</a:t>
              </a:r>
              <a:r>
                <a:rPr lang="en-GB" sz="3200" b="1" u="sng" dirty="0">
                  <a:solidFill>
                    <a:srgbClr val="FFFF00"/>
                  </a:solidFill>
                </a:rPr>
                <a:t>y</a:t>
              </a:r>
              <a:endParaRPr lang="en-GB" sz="3600" b="1" u="sng" dirty="0">
                <a:solidFill>
                  <a:srgbClr val="FFFF00"/>
                </a:solidFill>
              </a:endParaRPr>
            </a:p>
          </p:txBody>
        </p:sp>
      </p:grpSp>
      <p:pic>
        <p:nvPicPr>
          <p:cNvPr id="5" name="Picture 4" descr="A close up of some raspberries&#10;&#10;Description automatically generated with medium confidence">
            <a:extLst>
              <a:ext uri="{FF2B5EF4-FFF2-40B4-BE49-F238E27FC236}">
                <a16:creationId xmlns:a16="http://schemas.microsoft.com/office/drawing/2014/main" id="{C97941EF-A37B-4C28-71D6-9CFCDECAE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9626" y="2501082"/>
            <a:ext cx="2175243" cy="1378460"/>
          </a:xfrm>
          <a:prstGeom prst="rect">
            <a:avLst/>
          </a:prstGeom>
        </p:spPr>
      </p:pic>
      <p:pic>
        <p:nvPicPr>
          <p:cNvPr id="9" name="Picture 8" descr="A shelf with many books on it&#10;&#10;Description automatically generated with low confidence">
            <a:extLst>
              <a:ext uri="{FF2B5EF4-FFF2-40B4-BE49-F238E27FC236}">
                <a16:creationId xmlns:a16="http://schemas.microsoft.com/office/drawing/2014/main" id="{E099F2F5-DB9C-3988-BF95-80EE3703A3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395" y="2504873"/>
            <a:ext cx="2351928" cy="1374670"/>
          </a:xfrm>
          <a:prstGeom prst="rect">
            <a:avLst/>
          </a:prstGeom>
        </p:spPr>
      </p:pic>
      <p:pic>
        <p:nvPicPr>
          <p:cNvPr id="14" name="Picture 13" descr="A sign in a field&#10;&#10;Description automatically generated with medium confidence">
            <a:extLst>
              <a:ext uri="{FF2B5EF4-FFF2-40B4-BE49-F238E27FC236}">
                <a16:creationId xmlns:a16="http://schemas.microsoft.com/office/drawing/2014/main" id="{733BF2CB-BEA3-4EA2-0C70-0EFE7286E7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0764" y="2537222"/>
            <a:ext cx="2183907" cy="1342320"/>
          </a:xfrm>
          <a:prstGeom prst="rect">
            <a:avLst/>
          </a:prstGeom>
        </p:spPr>
      </p:pic>
      <p:pic>
        <p:nvPicPr>
          <p:cNvPr id="29" name="Picture 28" descr="A picture containing ground, outdoor, shovel, tool&#10;&#10;Description automatically generated">
            <a:extLst>
              <a:ext uri="{FF2B5EF4-FFF2-40B4-BE49-F238E27FC236}">
                <a16:creationId xmlns:a16="http://schemas.microsoft.com/office/drawing/2014/main" id="{4EFA1AF3-C2C1-3AA3-DF46-4E4B21A1E8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408" y="4905277"/>
            <a:ext cx="2210540" cy="1473693"/>
          </a:xfrm>
          <a:prstGeom prst="rect">
            <a:avLst/>
          </a:prstGeom>
        </p:spPr>
      </p:pic>
      <p:pic>
        <p:nvPicPr>
          <p:cNvPr id="31" name="Picture 30" descr="A person wearing a watch&#10;&#10;Description automatically generated with medium confidence">
            <a:extLst>
              <a:ext uri="{FF2B5EF4-FFF2-40B4-BE49-F238E27FC236}">
                <a16:creationId xmlns:a16="http://schemas.microsoft.com/office/drawing/2014/main" id="{89C5199A-9893-32BA-7297-7C87D06FBE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345" y="4936316"/>
            <a:ext cx="2432418" cy="144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20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Diagram&#10;&#10;Description automatically generated">
            <a:extLst>
              <a:ext uri="{FF2B5EF4-FFF2-40B4-BE49-F238E27FC236}">
                <a16:creationId xmlns:a16="http://schemas.microsoft.com/office/drawing/2014/main" id="{72CE50FB-2946-9E79-1713-BF54B2EBE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When the long /ee/ sound is </a:t>
            </a:r>
            <a:r>
              <a:rPr lang="en-GB" sz="3200" b="1" u="sng" dirty="0">
                <a:solidFill>
                  <a:srgbClr val="FFFF00"/>
                </a:solidFill>
              </a:rPr>
              <a:t>at the end of a word</a:t>
            </a:r>
            <a:r>
              <a:rPr lang="en-GB" sz="3200" dirty="0">
                <a:solidFill>
                  <a:schemeClr val="bg1"/>
                </a:solidFill>
              </a:rPr>
              <a:t>, it is often spelt </a:t>
            </a:r>
            <a:r>
              <a:rPr lang="en-GB" sz="3200" u="sng" dirty="0">
                <a:solidFill>
                  <a:schemeClr val="bg1"/>
                </a:solidFill>
              </a:rPr>
              <a:t>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669002" y="1958859"/>
            <a:ext cx="2527926" cy="2080481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berr</a:t>
              </a:r>
              <a:r>
                <a:rPr lang="en-GB" sz="3200" b="1" u="sng" dirty="0">
                  <a:solidFill>
                    <a:srgbClr val="FFFF00"/>
                  </a:solidFill>
                </a:rPr>
                <a:t>y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549422" y="1952447"/>
            <a:ext cx="3297382" cy="2098783"/>
            <a:chOff x="6863423" y="1889681"/>
            <a:chExt cx="3297382" cy="33103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librar</a:t>
              </a:r>
              <a:r>
                <a:rPr lang="en-GB" sz="3200" b="1" u="sng" dirty="0">
                  <a:solidFill>
                    <a:srgbClr val="FFFF00"/>
                  </a:solidFill>
                </a:rPr>
                <a:t>y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7858298" y="1958858"/>
            <a:ext cx="3297382" cy="2092371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1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fort</a:t>
              </a:r>
              <a:r>
                <a:rPr lang="en-GB" sz="3200" b="1" u="sng" dirty="0">
                  <a:solidFill>
                    <a:srgbClr val="FFFF00"/>
                  </a:solidFill>
                </a:rPr>
                <a:t>y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158C48F-15EC-7006-CD46-92176A4F662E}"/>
              </a:ext>
            </a:extLst>
          </p:cNvPr>
          <p:cNvGrpSpPr/>
          <p:nvPr/>
        </p:nvGrpSpPr>
        <p:grpSpPr>
          <a:xfrm>
            <a:off x="3149243" y="4366767"/>
            <a:ext cx="3048870" cy="2118516"/>
            <a:chOff x="2325950" y="1918549"/>
            <a:chExt cx="3048870" cy="33415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0C5A9BD-4714-8D06-FD97-D221240126EF}"/>
                </a:ext>
              </a:extLst>
            </p:cNvPr>
            <p:cNvSpPr/>
            <p:nvPr/>
          </p:nvSpPr>
          <p:spPr>
            <a:xfrm>
              <a:off x="2325950" y="1918549"/>
              <a:ext cx="3048870" cy="3341516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25727EC9-4513-194E-1778-A6DF56D1701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bur</a:t>
              </a:r>
              <a:r>
                <a:rPr lang="en-GB" sz="3200" b="1" dirty="0">
                  <a:solidFill>
                    <a:srgbClr val="FFFF00"/>
                  </a:solidFill>
                </a:rPr>
                <a:t>y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198BB20-FAD4-33FA-36A2-63C98CF399A4}"/>
              </a:ext>
            </a:extLst>
          </p:cNvPr>
          <p:cNvGrpSpPr/>
          <p:nvPr/>
        </p:nvGrpSpPr>
        <p:grpSpPr>
          <a:xfrm>
            <a:off x="6458119" y="4404802"/>
            <a:ext cx="3048870" cy="2080481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E5B0E1D-5417-A095-8529-5D8622BFF3F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901EC541-EF06-A1E1-DF1A-620A78B4D3F8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earl</a:t>
              </a:r>
              <a:r>
                <a:rPr lang="en-GB" sz="3200" b="1" u="sng" dirty="0">
                  <a:solidFill>
                    <a:srgbClr val="FFFF00"/>
                  </a:solidFill>
                </a:rPr>
                <a:t>y</a:t>
              </a:r>
              <a:endParaRPr lang="en-GB" sz="3600" b="1" u="sng" dirty="0">
                <a:solidFill>
                  <a:srgbClr val="FFFF00"/>
                </a:solidFill>
              </a:endParaRPr>
            </a:p>
          </p:txBody>
        </p:sp>
      </p:grpSp>
      <p:pic>
        <p:nvPicPr>
          <p:cNvPr id="5" name="Picture 4" descr="A close up of some raspberries&#10;&#10;Description automatically generated with medium confidence">
            <a:extLst>
              <a:ext uri="{FF2B5EF4-FFF2-40B4-BE49-F238E27FC236}">
                <a16:creationId xmlns:a16="http://schemas.microsoft.com/office/drawing/2014/main" id="{C97941EF-A37B-4C28-71D6-9CFCDECAE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9626" y="2501082"/>
            <a:ext cx="2175243" cy="1378460"/>
          </a:xfrm>
          <a:prstGeom prst="rect">
            <a:avLst/>
          </a:prstGeom>
        </p:spPr>
      </p:pic>
      <p:pic>
        <p:nvPicPr>
          <p:cNvPr id="9" name="Picture 8" descr="A shelf with many books on it&#10;&#10;Description automatically generated with low confidence">
            <a:extLst>
              <a:ext uri="{FF2B5EF4-FFF2-40B4-BE49-F238E27FC236}">
                <a16:creationId xmlns:a16="http://schemas.microsoft.com/office/drawing/2014/main" id="{E099F2F5-DB9C-3988-BF95-80EE3703A3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395" y="2504873"/>
            <a:ext cx="2351928" cy="1374670"/>
          </a:xfrm>
          <a:prstGeom prst="rect">
            <a:avLst/>
          </a:prstGeom>
        </p:spPr>
      </p:pic>
      <p:pic>
        <p:nvPicPr>
          <p:cNvPr id="14" name="Picture 13" descr="A sign in a field&#10;&#10;Description automatically generated with medium confidence">
            <a:extLst>
              <a:ext uri="{FF2B5EF4-FFF2-40B4-BE49-F238E27FC236}">
                <a16:creationId xmlns:a16="http://schemas.microsoft.com/office/drawing/2014/main" id="{733BF2CB-BEA3-4EA2-0C70-0EFE7286E7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0764" y="2537222"/>
            <a:ext cx="2183907" cy="1342320"/>
          </a:xfrm>
          <a:prstGeom prst="rect">
            <a:avLst/>
          </a:prstGeom>
        </p:spPr>
      </p:pic>
      <p:pic>
        <p:nvPicPr>
          <p:cNvPr id="29" name="Picture 28" descr="A picture containing ground, outdoor, shovel, tool&#10;&#10;Description automatically generated">
            <a:extLst>
              <a:ext uri="{FF2B5EF4-FFF2-40B4-BE49-F238E27FC236}">
                <a16:creationId xmlns:a16="http://schemas.microsoft.com/office/drawing/2014/main" id="{4EFA1AF3-C2C1-3AA3-DF46-4E4B21A1E8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408" y="4905277"/>
            <a:ext cx="2210540" cy="1473693"/>
          </a:xfrm>
          <a:prstGeom prst="rect">
            <a:avLst/>
          </a:prstGeom>
        </p:spPr>
      </p:pic>
      <p:pic>
        <p:nvPicPr>
          <p:cNvPr id="31" name="Picture 30" descr="A person wearing a watch&#10;&#10;Description automatically generated with medium confidence">
            <a:extLst>
              <a:ext uri="{FF2B5EF4-FFF2-40B4-BE49-F238E27FC236}">
                <a16:creationId xmlns:a16="http://schemas.microsoft.com/office/drawing/2014/main" id="{89C5199A-9893-32BA-7297-7C87D06FBE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345" y="4936316"/>
            <a:ext cx="2432418" cy="144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0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C6A2A40-68DF-5E9E-8982-290B02BE5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Yesterday was a busy 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bus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69817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C112A0E-FD6C-FD2B-C028-9E5FF3EF0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birthday is in February.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Februar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564" y="188904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2986A65-BC51-0D52-6719-D1D95801C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are studying the history of Egypt.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histor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1340</Words>
  <Application>Microsoft Office PowerPoint</Application>
  <PresentationFormat>Widescreen</PresentationFormat>
  <Paragraphs>653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Scrambler has been scrambling!!!</vt:lpstr>
      <vt:lpstr>The long /ee/ sound spelt y at the end of the word.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2025-12-08T16:34:19Z</dcterms:modified>
</cp:coreProperties>
</file>