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390" r:id="rId2"/>
    <p:sldId id="378" r:id="rId3"/>
    <p:sldId id="368" r:id="rId4"/>
    <p:sldId id="369" r:id="rId5"/>
    <p:sldId id="274" r:id="rId6"/>
    <p:sldId id="308" r:id="rId7"/>
    <p:sldId id="361" r:id="rId8"/>
    <p:sldId id="292" r:id="rId9"/>
    <p:sldId id="360" r:id="rId10"/>
    <p:sldId id="294" r:id="rId11"/>
    <p:sldId id="372" r:id="rId12"/>
    <p:sldId id="281" r:id="rId13"/>
    <p:sldId id="282" r:id="rId14"/>
    <p:sldId id="283" r:id="rId15"/>
    <p:sldId id="286" r:id="rId16"/>
    <p:sldId id="284" r:id="rId17"/>
    <p:sldId id="287" r:id="rId18"/>
    <p:sldId id="289" r:id="rId19"/>
    <p:sldId id="288" r:id="rId20"/>
    <p:sldId id="296" r:id="rId21"/>
    <p:sldId id="295" r:id="rId22"/>
    <p:sldId id="373" r:id="rId23"/>
    <p:sldId id="363" r:id="rId24"/>
    <p:sldId id="277" r:id="rId25"/>
  </p:sldIdLst>
  <p:sldSz cx="12192000" cy="6858000"/>
  <p:notesSz cx="6858000" cy="9144000"/>
  <p:embeddedFontLst>
    <p:embeddedFont>
      <p:font typeface="Andika" panose="02000000000000000000" pitchFamily="2" charset="0"/>
      <p:regular r:id="rId26"/>
      <p:bold r:id="rId27"/>
      <p:italic r:id="rId28"/>
      <p:bold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0A817A-FD90-4E75-BE5B-A87DE8C49104}" v="4" dt="2025-12-08T17:05:19.5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5" d="100"/>
          <a:sy n="105" d="100"/>
        </p:scale>
        <p:origin x="142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sldOrd">
      <pc:chgData name="Glen Jones" userId="e846aaca-4b24-4b13-b0d0-f2308e16b284" providerId="ADAL" clId="{ED47ACC3-9597-4D89-A1DC-43CF280EF274}" dt="2025-12-08T17:05:19.532" v="8"/>
      <pc:docMkLst>
        <pc:docMk/>
      </pc:docMkLst>
      <pc:sldChg chg="addSp modSp modAnim">
        <pc:chgData name="Glen Jones" userId="e846aaca-4b24-4b13-b0d0-f2308e16b284" providerId="ADAL" clId="{ED47ACC3-9597-4D89-A1DC-43CF280EF274}" dt="2025-12-08T17:05:19.532" v="8"/>
        <pc:sldMkLst>
          <pc:docMk/>
          <pc:sldMk cId="0" sldId="277"/>
        </pc:sldMkLst>
        <pc:spChg chg="add mod">
          <ac:chgData name="Glen Jones" userId="e846aaca-4b24-4b13-b0d0-f2308e16b284" providerId="ADAL" clId="{ED47ACC3-9597-4D89-A1DC-43CF280EF274}" dt="2025-12-08T17:05:19.532" v="8"/>
          <ac:spMkLst>
            <pc:docMk/>
            <pc:sldMk cId="0" sldId="277"/>
            <ac:spMk id="2" creationId="{83B21008-90A3-4C78-29C2-01AA1B2E2D9B}"/>
          </ac:spMkLst>
        </pc:spChg>
      </pc:sldChg>
      <pc:sldChg chg="del">
        <pc:chgData name="Glen Jones" userId="e846aaca-4b24-4b13-b0d0-f2308e16b284" providerId="ADAL" clId="{ED47ACC3-9597-4D89-A1DC-43CF280EF274}" dt="2025-12-08T17:04:19.144" v="1" actId="47"/>
        <pc:sldMkLst>
          <pc:docMk/>
          <pc:sldMk cId="2355754654" sldId="359"/>
        </pc:sldMkLst>
      </pc:sldChg>
      <pc:sldChg chg="add del">
        <pc:chgData name="Glen Jones" userId="e846aaca-4b24-4b13-b0d0-f2308e16b284" providerId="ADAL" clId="{ED47ACC3-9597-4D89-A1DC-43CF280EF274}" dt="2025-12-08T17:04:25.144" v="4" actId="47"/>
        <pc:sldMkLst>
          <pc:docMk/>
          <pc:sldMk cId="473964269" sldId="389"/>
        </pc:sldMkLst>
      </pc:sldChg>
      <pc:sldChg chg="add ord">
        <pc:chgData name="Glen Jones" userId="e846aaca-4b24-4b13-b0d0-f2308e16b284" providerId="ADAL" clId="{ED47ACC3-9597-4D89-A1DC-43CF280EF274}" dt="2025-12-08T17:04:37.894" v="7"/>
        <pc:sldMkLst>
          <pc:docMk/>
          <pc:sldMk cId="461087981" sldId="390"/>
        </pc:sldMkLst>
      </pc:sldChg>
      <pc:sldChg chg="add del">
        <pc:chgData name="Glen Jones" userId="e846aaca-4b24-4b13-b0d0-f2308e16b284" providerId="ADAL" clId="{ED47ACC3-9597-4D89-A1DC-43CF280EF274}" dt="2025-12-08T17:04:24.444" v="3" actId="47"/>
        <pc:sldMkLst>
          <pc:docMk/>
          <pc:sldMk cId="1532494752" sldId="39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94804CC5-2006-4246-5069-EC3C407A49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1340655" y="355846"/>
            <a:ext cx="9650027"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prefix </a:t>
            </a:r>
            <a:r>
              <a:rPr lang="en-GB" u="sng" dirty="0">
                <a:solidFill>
                  <a:schemeClr val="bg1"/>
                </a:solidFill>
                <a:latin typeface="Andika"/>
                <a:ea typeface="Andika"/>
                <a:cs typeface="Andika"/>
              </a:rPr>
              <a:t>inter-</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531224" y="2447470"/>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interact		 interrelated 		international	 intercity </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1056443" y="3710866"/>
            <a:ext cx="10058400" cy="1322773"/>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the prefix </a:t>
            </a:r>
            <a:r>
              <a:rPr lang="en-GB" u="sng" dirty="0">
                <a:solidFill>
                  <a:schemeClr val="bg1"/>
                </a:solidFill>
                <a:latin typeface="Andika"/>
                <a:ea typeface="Andika"/>
                <a:cs typeface="Andika"/>
              </a:rPr>
              <a:t>inter-</a:t>
            </a:r>
            <a:r>
              <a:rPr lang="en-GB" dirty="0">
                <a:solidFill>
                  <a:schemeClr val="bg1"/>
                </a:solidFill>
                <a:latin typeface="Andika"/>
                <a:ea typeface="Andika"/>
                <a:cs typeface="Andika"/>
              </a:rPr>
              <a:t> means?</a:t>
            </a:r>
          </a:p>
        </p:txBody>
      </p:sp>
      <p:sp>
        <p:nvSpPr>
          <p:cNvPr id="8" name="Title 1">
            <a:extLst>
              <a:ext uri="{FF2B5EF4-FFF2-40B4-BE49-F238E27FC236}">
                <a16:creationId xmlns:a16="http://schemas.microsoft.com/office/drawing/2014/main" id="{13F57ECA-BA0E-2D11-DF59-E9A1CDD94D82}"/>
              </a:ext>
            </a:extLst>
          </p:cNvPr>
          <p:cNvSpPr txBox="1">
            <a:spLocks/>
          </p:cNvSpPr>
          <p:nvPr/>
        </p:nvSpPr>
        <p:spPr>
          <a:xfrm>
            <a:off x="461554" y="5369730"/>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inter-</a:t>
            </a:r>
            <a:r>
              <a:rPr lang="en-GB" dirty="0">
                <a:solidFill>
                  <a:schemeClr val="bg1"/>
                </a:solidFill>
                <a:latin typeface="Andika"/>
                <a:ea typeface="Andika"/>
                <a:cs typeface="Andika"/>
              </a:rPr>
              <a:t> means </a:t>
            </a:r>
            <a:r>
              <a:rPr lang="en-GB" u="sng" dirty="0">
                <a:solidFill>
                  <a:schemeClr val="bg1"/>
                </a:solidFill>
                <a:latin typeface="Andika"/>
                <a:ea typeface="Andika"/>
                <a:cs typeface="Andika"/>
              </a:rPr>
              <a:t>between</a:t>
            </a:r>
            <a:r>
              <a:rPr lang="en-GB" dirty="0">
                <a:solidFill>
                  <a:schemeClr val="bg1"/>
                </a:solidFill>
                <a:latin typeface="Andika"/>
                <a:ea typeface="Andika"/>
                <a:cs typeface="Andika"/>
              </a:rPr>
              <a:t>!</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11346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269152"/>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Match the words to their meaning. </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9463008" y="1932824"/>
            <a:ext cx="2155390" cy="609598"/>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interface</a:t>
            </a:r>
          </a:p>
        </p:txBody>
      </p:sp>
      <p:sp>
        <p:nvSpPr>
          <p:cNvPr id="15" name="Content Placeholder 2">
            <a:extLst>
              <a:ext uri="{FF2B5EF4-FFF2-40B4-BE49-F238E27FC236}">
                <a16:creationId xmlns:a16="http://schemas.microsoft.com/office/drawing/2014/main" id="{D9A86477-277B-F1A7-2038-C14A0A508D90}"/>
              </a:ext>
            </a:extLst>
          </p:cNvPr>
          <p:cNvSpPr txBox="1">
            <a:spLocks/>
          </p:cNvSpPr>
          <p:nvPr/>
        </p:nvSpPr>
        <p:spPr>
          <a:xfrm>
            <a:off x="557877" y="1932824"/>
            <a:ext cx="61297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000" dirty="0">
                <a:solidFill>
                  <a:schemeClr val="bg1"/>
                </a:solidFill>
              </a:rPr>
              <a:t>Something that involves or happens between different galaxies.</a:t>
            </a:r>
          </a:p>
        </p:txBody>
      </p:sp>
      <p:sp>
        <p:nvSpPr>
          <p:cNvPr id="19" name="Content Placeholder 2">
            <a:extLst>
              <a:ext uri="{FF2B5EF4-FFF2-40B4-BE49-F238E27FC236}">
                <a16:creationId xmlns:a16="http://schemas.microsoft.com/office/drawing/2014/main" id="{4EA6B851-6F06-B399-6636-0B82F1BCC421}"/>
              </a:ext>
            </a:extLst>
          </p:cNvPr>
          <p:cNvSpPr txBox="1">
            <a:spLocks/>
          </p:cNvSpPr>
          <p:nvPr/>
        </p:nvSpPr>
        <p:spPr>
          <a:xfrm>
            <a:off x="531224" y="2676259"/>
            <a:ext cx="612000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 conversation where one person asks questions and the other person answers.</a:t>
            </a:r>
          </a:p>
        </p:txBody>
      </p:sp>
      <p:sp>
        <p:nvSpPr>
          <p:cNvPr id="21" name="Content Placeholder 2">
            <a:extLst>
              <a:ext uri="{FF2B5EF4-FFF2-40B4-BE49-F238E27FC236}">
                <a16:creationId xmlns:a16="http://schemas.microsoft.com/office/drawing/2014/main" id="{7CAFE8B1-156F-2FD0-D0D7-3D9CAEC755FA}"/>
              </a:ext>
            </a:extLst>
          </p:cNvPr>
          <p:cNvSpPr txBox="1">
            <a:spLocks/>
          </p:cNvSpPr>
          <p:nvPr/>
        </p:nvSpPr>
        <p:spPr>
          <a:xfrm>
            <a:off x="9429660" y="2729747"/>
            <a:ext cx="2147361" cy="609598"/>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intercept</a:t>
            </a:r>
          </a:p>
        </p:txBody>
      </p:sp>
      <p:sp>
        <p:nvSpPr>
          <p:cNvPr id="26" name="Content Placeholder 2">
            <a:extLst>
              <a:ext uri="{FF2B5EF4-FFF2-40B4-BE49-F238E27FC236}">
                <a16:creationId xmlns:a16="http://schemas.microsoft.com/office/drawing/2014/main" id="{166298A6-2D8B-6684-74B3-91D3EB0FB5C4}"/>
              </a:ext>
            </a:extLst>
          </p:cNvPr>
          <p:cNvSpPr txBox="1">
            <a:spLocks/>
          </p:cNvSpPr>
          <p:nvPr/>
        </p:nvSpPr>
        <p:spPr>
          <a:xfrm>
            <a:off x="9463009" y="3475754"/>
            <a:ext cx="2155390" cy="609598"/>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interview</a:t>
            </a:r>
          </a:p>
        </p:txBody>
      </p:sp>
      <p:sp>
        <p:nvSpPr>
          <p:cNvPr id="28" name="Content Placeholder 2">
            <a:extLst>
              <a:ext uri="{FF2B5EF4-FFF2-40B4-BE49-F238E27FC236}">
                <a16:creationId xmlns:a16="http://schemas.microsoft.com/office/drawing/2014/main" id="{59B0C5CE-F897-36BB-BB3F-9A9EB25040D7}"/>
              </a:ext>
            </a:extLst>
          </p:cNvPr>
          <p:cNvSpPr txBox="1">
            <a:spLocks/>
          </p:cNvSpPr>
          <p:nvPr/>
        </p:nvSpPr>
        <p:spPr>
          <a:xfrm>
            <a:off x="577589" y="3422266"/>
            <a:ext cx="612000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To stop someone from talking or doing something for a moment. </a:t>
            </a:r>
          </a:p>
        </p:txBody>
      </p:sp>
      <p:sp>
        <p:nvSpPr>
          <p:cNvPr id="33" name="Content Placeholder 2">
            <a:extLst>
              <a:ext uri="{FF2B5EF4-FFF2-40B4-BE49-F238E27FC236}">
                <a16:creationId xmlns:a16="http://schemas.microsoft.com/office/drawing/2014/main" id="{31DDD769-F4D9-60F5-7DF7-D7131143CCED}"/>
              </a:ext>
            </a:extLst>
          </p:cNvPr>
          <p:cNvSpPr txBox="1">
            <a:spLocks/>
          </p:cNvSpPr>
          <p:nvPr/>
        </p:nvSpPr>
        <p:spPr>
          <a:xfrm>
            <a:off x="9463009" y="4254376"/>
            <a:ext cx="2155390" cy="609598"/>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intergalactic</a:t>
            </a:r>
          </a:p>
        </p:txBody>
      </p:sp>
      <p:sp>
        <p:nvSpPr>
          <p:cNvPr id="35" name="Content Placeholder 2">
            <a:extLst>
              <a:ext uri="{FF2B5EF4-FFF2-40B4-BE49-F238E27FC236}">
                <a16:creationId xmlns:a16="http://schemas.microsoft.com/office/drawing/2014/main" id="{85592EDC-EB21-0C75-8ECD-53C8E7C52A1A}"/>
              </a:ext>
            </a:extLst>
          </p:cNvPr>
          <p:cNvSpPr txBox="1">
            <a:spLocks/>
          </p:cNvSpPr>
          <p:nvPr/>
        </p:nvSpPr>
        <p:spPr>
          <a:xfrm>
            <a:off x="577589" y="4200888"/>
            <a:ext cx="612000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To stop something from getting to where it’s going. </a:t>
            </a:r>
          </a:p>
        </p:txBody>
      </p:sp>
      <p:sp>
        <p:nvSpPr>
          <p:cNvPr id="39" name="Content Placeholder 2">
            <a:extLst>
              <a:ext uri="{FF2B5EF4-FFF2-40B4-BE49-F238E27FC236}">
                <a16:creationId xmlns:a16="http://schemas.microsoft.com/office/drawing/2014/main" id="{90DE7FB3-7A6F-92CE-2817-51175E1E6CC9}"/>
              </a:ext>
            </a:extLst>
          </p:cNvPr>
          <p:cNvSpPr txBox="1">
            <a:spLocks/>
          </p:cNvSpPr>
          <p:nvPr/>
        </p:nvSpPr>
        <p:spPr>
          <a:xfrm>
            <a:off x="553816" y="4979510"/>
            <a:ext cx="612000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 way that two things connect or work together.</a:t>
            </a:r>
          </a:p>
        </p:txBody>
      </p:sp>
      <p:sp>
        <p:nvSpPr>
          <p:cNvPr id="41" name="Content Placeholder 2">
            <a:extLst>
              <a:ext uri="{FF2B5EF4-FFF2-40B4-BE49-F238E27FC236}">
                <a16:creationId xmlns:a16="http://schemas.microsoft.com/office/drawing/2014/main" id="{9B770621-7A0E-E5F4-6D14-38BFCF63D919}"/>
              </a:ext>
            </a:extLst>
          </p:cNvPr>
          <p:cNvSpPr txBox="1">
            <a:spLocks/>
          </p:cNvSpPr>
          <p:nvPr/>
        </p:nvSpPr>
        <p:spPr>
          <a:xfrm>
            <a:off x="9452252" y="5032998"/>
            <a:ext cx="2147361" cy="609598"/>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interact</a:t>
            </a:r>
          </a:p>
        </p:txBody>
      </p:sp>
      <p:sp>
        <p:nvSpPr>
          <p:cNvPr id="45" name="Content Placeholder 2">
            <a:extLst>
              <a:ext uri="{FF2B5EF4-FFF2-40B4-BE49-F238E27FC236}">
                <a16:creationId xmlns:a16="http://schemas.microsoft.com/office/drawing/2014/main" id="{6FFC4ECF-0E55-0D65-97C4-832C6CBB6587}"/>
              </a:ext>
            </a:extLst>
          </p:cNvPr>
          <p:cNvSpPr txBox="1">
            <a:spLocks/>
          </p:cNvSpPr>
          <p:nvPr/>
        </p:nvSpPr>
        <p:spPr>
          <a:xfrm>
            <a:off x="9463009" y="5804005"/>
            <a:ext cx="2155390" cy="609598"/>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interrupt</a:t>
            </a:r>
          </a:p>
        </p:txBody>
      </p:sp>
      <p:sp>
        <p:nvSpPr>
          <p:cNvPr id="47" name="Content Placeholder 2">
            <a:extLst>
              <a:ext uri="{FF2B5EF4-FFF2-40B4-BE49-F238E27FC236}">
                <a16:creationId xmlns:a16="http://schemas.microsoft.com/office/drawing/2014/main" id="{C128A097-A675-83B5-1092-A66ECDD399A9}"/>
              </a:ext>
            </a:extLst>
          </p:cNvPr>
          <p:cNvSpPr txBox="1">
            <a:spLocks/>
          </p:cNvSpPr>
          <p:nvPr/>
        </p:nvSpPr>
        <p:spPr>
          <a:xfrm>
            <a:off x="577589" y="5750517"/>
            <a:ext cx="612000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To talk or do things with someone else. </a:t>
            </a:r>
          </a:p>
        </p:txBody>
      </p:sp>
    </p:spTree>
    <p:extLst>
      <p:ext uri="{BB962C8B-B14F-4D97-AF65-F5344CB8AC3E}">
        <p14:creationId xmlns:p14="http://schemas.microsoft.com/office/powerpoint/2010/main" val="260233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33333E-6 -4.81481E-6 L -0.20338 -0.34189 " pathEditMode="relative" rAng="0" ptsTypes="AA">
                                      <p:cBhvr>
                                        <p:cTn id="6" dur="2000" fill="hold"/>
                                        <p:tgtEl>
                                          <p:spTgt spid="33"/>
                                        </p:tgtEl>
                                        <p:attrNameLst>
                                          <p:attrName>ppt_x</p:attrName>
                                          <p:attrName>ppt_y</p:attrName>
                                        </p:attrNameLst>
                                      </p:cBhvr>
                                      <p:rCtr x="-10169" y="-17106"/>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3.33333E-6 2.59259E-6 L -0.20208 -0.10903 " pathEditMode="relative" rAng="0" ptsTypes="AA">
                                      <p:cBhvr>
                                        <p:cTn id="10" dur="2000" fill="hold"/>
                                        <p:tgtEl>
                                          <p:spTgt spid="26"/>
                                        </p:tgtEl>
                                        <p:attrNameLst>
                                          <p:attrName>ppt_x</p:attrName>
                                          <p:attrName>ppt_y</p:attrName>
                                        </p:attrNameLst>
                                      </p:cBhvr>
                                      <p:rCtr x="-10104" y="-5463"/>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3.33333E-6 -7.40741E-7 L -0.19648 -0.34329 " pathEditMode="relative" rAng="0" ptsTypes="AA">
                                      <p:cBhvr>
                                        <p:cTn id="14" dur="2000" fill="hold"/>
                                        <p:tgtEl>
                                          <p:spTgt spid="45"/>
                                        </p:tgtEl>
                                        <p:attrNameLst>
                                          <p:attrName>ppt_x</p:attrName>
                                          <p:attrName>ppt_y</p:attrName>
                                        </p:attrNameLst>
                                      </p:cBhvr>
                                      <p:rCtr x="-9831" y="-17176"/>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1.66667E-6 -2.59259E-6 L -0.19531 0.21366 " pathEditMode="relative" rAng="0" ptsTypes="AA">
                                      <p:cBhvr>
                                        <p:cTn id="18" dur="2000" fill="hold"/>
                                        <p:tgtEl>
                                          <p:spTgt spid="21"/>
                                        </p:tgtEl>
                                        <p:attrNameLst>
                                          <p:attrName>ppt_x</p:attrName>
                                          <p:attrName>ppt_y</p:attrName>
                                        </p:attrNameLst>
                                      </p:cBhvr>
                                      <p:rCtr x="-9766" y="10671"/>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3.33333E-6 1.11111E-6 L -0.20039 0.44028 " pathEditMode="relative" rAng="0" ptsTypes="AA">
                                      <p:cBhvr>
                                        <p:cTn id="22" dur="2000" fill="hold"/>
                                        <p:tgtEl>
                                          <p:spTgt spid="5"/>
                                        </p:tgtEl>
                                        <p:attrNameLst>
                                          <p:attrName>ppt_x</p:attrName>
                                          <p:attrName>ppt_y</p:attrName>
                                        </p:attrNameLst>
                                      </p:cBhvr>
                                      <p:rCtr x="-10026" y="22014"/>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1.25E-6 -7.40741E-7 L -0.19518 0.10949 " pathEditMode="relative" rAng="0" ptsTypes="AA">
                                      <p:cBhvr>
                                        <p:cTn id="26" dur="2000" fill="hold"/>
                                        <p:tgtEl>
                                          <p:spTgt spid="41"/>
                                        </p:tgtEl>
                                        <p:attrNameLst>
                                          <p:attrName>ppt_x</p:attrName>
                                          <p:attrName>ppt_y</p:attrName>
                                        </p:attrNameLst>
                                      </p:cBhvr>
                                      <p:rCtr x="-9766" y="54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animBg="1"/>
      <p:bldP spid="26" grpId="0" animBg="1"/>
      <p:bldP spid="33" grpId="0" animBg="1"/>
      <p:bldP spid="41" grpId="0" animBg="1"/>
      <p:bldP spid="4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D7838741-C06A-9D03-3457-837C2120CA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and Aimee interact perfectly when devising their plans.</a:t>
            </a:r>
          </a:p>
        </p:txBody>
      </p:sp>
      <p:sp>
        <p:nvSpPr>
          <p:cNvPr id="2" name="TextBox 1">
            <a:extLst>
              <a:ext uri="{FF2B5EF4-FFF2-40B4-BE49-F238E27FC236}">
                <a16:creationId xmlns:a16="http://schemas.microsoft.com/office/drawing/2014/main" id="{871F52B6-B1E5-A1FF-1BD3-5FF6AF4DC0F8}"/>
              </a:ext>
            </a:extLst>
          </p:cNvPr>
          <p:cNvSpPr txBox="1"/>
          <p:nvPr/>
        </p:nvSpPr>
        <p:spPr>
          <a:xfrm>
            <a:off x="5111932" y="3045821"/>
            <a:ext cx="5381897" cy="1323439"/>
          </a:xfrm>
          <a:prstGeom prst="rect">
            <a:avLst/>
          </a:prstGeom>
          <a:noFill/>
        </p:spPr>
        <p:txBody>
          <a:bodyPr wrap="square" rtlCol="0">
            <a:spAutoFit/>
          </a:bodyPr>
          <a:lstStyle/>
          <a:p>
            <a:r>
              <a:rPr lang="en-GB" sz="8000" dirty="0">
                <a:solidFill>
                  <a:schemeClr val="bg1"/>
                </a:solidFill>
              </a:rPr>
              <a:t>interact</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209570"/>
            <a:ext cx="4925919" cy="3883809"/>
          </a:xfrm>
          <a:prstGeom prst="rect">
            <a:avLst/>
          </a:prstGeom>
        </p:spPr>
      </p:pic>
    </p:spTree>
    <p:extLst>
      <p:ext uri="{BB962C8B-B14F-4D97-AF65-F5344CB8AC3E}">
        <p14:creationId xmlns:p14="http://schemas.microsoft.com/office/powerpoint/2010/main" val="4185046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DDEE04A4-8DAE-6C79-D0D7-D042E3FD91D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train was travelling intercity.</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3701143" cy="1323439"/>
          </a:xfrm>
          <a:prstGeom prst="rect">
            <a:avLst/>
          </a:prstGeom>
          <a:noFill/>
        </p:spPr>
        <p:txBody>
          <a:bodyPr wrap="square" rtlCol="0">
            <a:spAutoFit/>
          </a:bodyPr>
          <a:lstStyle/>
          <a:p>
            <a:r>
              <a:rPr lang="en-GB" sz="8000" dirty="0">
                <a:solidFill>
                  <a:schemeClr val="bg1"/>
                </a:solidFill>
              </a:rPr>
              <a:t>city</a:t>
            </a:r>
          </a:p>
        </p:txBody>
      </p:sp>
      <p:sp>
        <p:nvSpPr>
          <p:cNvPr id="5" name="TextBox 4">
            <a:extLst>
              <a:ext uri="{FF2B5EF4-FFF2-40B4-BE49-F238E27FC236}">
                <a16:creationId xmlns:a16="http://schemas.microsoft.com/office/drawing/2014/main" id="{A43770E1-C2E2-7310-4685-856705535BBF}"/>
              </a:ext>
            </a:extLst>
          </p:cNvPr>
          <p:cNvSpPr txBox="1"/>
          <p:nvPr/>
        </p:nvSpPr>
        <p:spPr>
          <a:xfrm>
            <a:off x="2190206" y="2558407"/>
            <a:ext cx="3905794" cy="1323439"/>
          </a:xfrm>
          <a:prstGeom prst="rect">
            <a:avLst/>
          </a:prstGeom>
          <a:noFill/>
        </p:spPr>
        <p:txBody>
          <a:bodyPr wrap="square" rtlCol="0">
            <a:spAutoFit/>
          </a:bodyPr>
          <a:lstStyle/>
          <a:p>
            <a:pPr algn="r"/>
            <a:r>
              <a:rPr lang="en-GB" sz="8000" dirty="0">
                <a:solidFill>
                  <a:schemeClr val="bg1"/>
                </a:solidFill>
              </a:rPr>
              <a:t>inter</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4791" y="1494600"/>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hape, background pattern&#10;&#10;Description automatically generated">
            <a:extLst>
              <a:ext uri="{FF2B5EF4-FFF2-40B4-BE49-F238E27FC236}">
                <a16:creationId xmlns:a16="http://schemas.microsoft.com/office/drawing/2014/main" id="{1C1FD7B7-8B2E-B4AF-F4F6-551DC875B93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Is this airport international?</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5423647" cy="1323439"/>
          </a:xfrm>
          <a:prstGeom prst="rect">
            <a:avLst/>
          </a:prstGeom>
          <a:noFill/>
        </p:spPr>
        <p:txBody>
          <a:bodyPr wrap="square" rtlCol="0">
            <a:spAutoFit/>
          </a:bodyPr>
          <a:lstStyle/>
          <a:p>
            <a:r>
              <a:rPr lang="en-GB" sz="8000" dirty="0">
                <a:solidFill>
                  <a:schemeClr val="bg1"/>
                </a:solidFill>
              </a:rPr>
              <a:t>national</a:t>
            </a:r>
          </a:p>
        </p:txBody>
      </p:sp>
      <p:sp>
        <p:nvSpPr>
          <p:cNvPr id="5" name="TextBox 4">
            <a:extLst>
              <a:ext uri="{FF2B5EF4-FFF2-40B4-BE49-F238E27FC236}">
                <a16:creationId xmlns:a16="http://schemas.microsoft.com/office/drawing/2014/main" id="{A43770E1-C2E2-7310-4685-856705535BBF}"/>
              </a:ext>
            </a:extLst>
          </p:cNvPr>
          <p:cNvSpPr txBox="1"/>
          <p:nvPr/>
        </p:nvSpPr>
        <p:spPr>
          <a:xfrm>
            <a:off x="2190206" y="2558407"/>
            <a:ext cx="3905794" cy="1323439"/>
          </a:xfrm>
          <a:prstGeom prst="rect">
            <a:avLst/>
          </a:prstGeom>
          <a:noFill/>
        </p:spPr>
        <p:txBody>
          <a:bodyPr wrap="square" rtlCol="0">
            <a:spAutoFit/>
          </a:bodyPr>
          <a:lstStyle/>
          <a:p>
            <a:pPr algn="r"/>
            <a:r>
              <a:rPr lang="en-GB" sz="8000" dirty="0">
                <a:solidFill>
                  <a:schemeClr val="bg1"/>
                </a:solidFill>
              </a:rPr>
              <a:t>inter</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085" y="2038336"/>
            <a:ext cx="3740723" cy="4819664"/>
          </a:xfrm>
          <a:prstGeom prst="rect">
            <a:avLst/>
          </a:prstGeom>
        </p:spPr>
      </p:pic>
      <p:sp>
        <p:nvSpPr>
          <p:cNvPr id="7" name="TextBox 6">
            <a:extLst>
              <a:ext uri="{FF2B5EF4-FFF2-40B4-BE49-F238E27FC236}">
                <a16:creationId xmlns:a16="http://schemas.microsoft.com/office/drawing/2014/main" id="{01F36ABB-FC55-DF34-FADE-749188ADD4A1}"/>
              </a:ext>
            </a:extLst>
          </p:cNvPr>
          <p:cNvSpPr txBox="1"/>
          <p:nvPr/>
        </p:nvSpPr>
        <p:spPr>
          <a:xfrm>
            <a:off x="5014404" y="3792387"/>
            <a:ext cx="5423647" cy="461665"/>
          </a:xfrm>
          <a:prstGeom prst="rect">
            <a:avLst/>
          </a:prstGeom>
          <a:noFill/>
        </p:spPr>
        <p:txBody>
          <a:bodyPr wrap="square" rtlCol="0">
            <a:spAutoFit/>
          </a:bodyPr>
          <a:lstStyle/>
          <a:p>
            <a:r>
              <a:rPr lang="en-GB" sz="2400" dirty="0">
                <a:solidFill>
                  <a:schemeClr val="bg1"/>
                </a:solidFill>
              </a:rPr>
              <a:t>(“nat” usually relates to birth.)</a:t>
            </a:r>
          </a:p>
        </p:txBody>
      </p:sp>
    </p:spTree>
    <p:extLst>
      <p:ext uri="{BB962C8B-B14F-4D97-AF65-F5344CB8AC3E}">
        <p14:creationId xmlns:p14="http://schemas.microsoft.com/office/powerpoint/2010/main" val="263469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1E14A4B6-63AA-9471-CA32-60AB629DB07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woman did interval training with her horse.</a:t>
            </a:r>
          </a:p>
        </p:txBody>
      </p:sp>
      <p:sp>
        <p:nvSpPr>
          <p:cNvPr id="2" name="TextBox 1">
            <a:extLst>
              <a:ext uri="{FF2B5EF4-FFF2-40B4-BE49-F238E27FC236}">
                <a16:creationId xmlns:a16="http://schemas.microsoft.com/office/drawing/2014/main" id="{871F52B6-B1E5-A1FF-1BD3-5FF6AF4DC0F8}"/>
              </a:ext>
            </a:extLst>
          </p:cNvPr>
          <p:cNvSpPr txBox="1"/>
          <p:nvPr/>
        </p:nvSpPr>
        <p:spPr>
          <a:xfrm>
            <a:off x="6357257" y="3220126"/>
            <a:ext cx="3701143" cy="1323439"/>
          </a:xfrm>
          <a:prstGeom prst="rect">
            <a:avLst/>
          </a:prstGeom>
          <a:noFill/>
        </p:spPr>
        <p:txBody>
          <a:bodyPr wrap="square" rtlCol="0">
            <a:spAutoFit/>
          </a:bodyPr>
          <a:lstStyle/>
          <a:p>
            <a:r>
              <a:rPr lang="en-GB" sz="8000" dirty="0">
                <a:solidFill>
                  <a:schemeClr val="bg1"/>
                </a:solidFill>
              </a:rPr>
              <a:t>val</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0246" y="2037677"/>
            <a:ext cx="4948285" cy="3901443"/>
          </a:xfrm>
          <a:prstGeom prst="rect">
            <a:avLst/>
          </a:prstGeom>
        </p:spPr>
      </p:pic>
      <p:sp>
        <p:nvSpPr>
          <p:cNvPr id="5" name="TextBox 4">
            <a:extLst>
              <a:ext uri="{FF2B5EF4-FFF2-40B4-BE49-F238E27FC236}">
                <a16:creationId xmlns:a16="http://schemas.microsoft.com/office/drawing/2014/main" id="{A43770E1-C2E2-7310-4685-856705535BBF}"/>
              </a:ext>
            </a:extLst>
          </p:cNvPr>
          <p:cNvSpPr txBox="1"/>
          <p:nvPr/>
        </p:nvSpPr>
        <p:spPr>
          <a:xfrm>
            <a:off x="2625635" y="3220126"/>
            <a:ext cx="3905794" cy="1323439"/>
          </a:xfrm>
          <a:prstGeom prst="rect">
            <a:avLst/>
          </a:prstGeom>
          <a:noFill/>
        </p:spPr>
        <p:txBody>
          <a:bodyPr wrap="square" rtlCol="0">
            <a:spAutoFit/>
          </a:bodyPr>
          <a:lstStyle/>
          <a:p>
            <a:pPr algn="r"/>
            <a:r>
              <a:rPr lang="en-GB" sz="8000" dirty="0">
                <a:solidFill>
                  <a:schemeClr val="bg1"/>
                </a:solidFill>
              </a:rPr>
              <a:t>inter</a:t>
            </a:r>
          </a:p>
        </p:txBody>
      </p:sp>
    </p:spTree>
    <p:extLst>
      <p:ext uri="{BB962C8B-B14F-4D97-AF65-F5344CB8AC3E}">
        <p14:creationId xmlns:p14="http://schemas.microsoft.com/office/powerpoint/2010/main" val="2928752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C1E9105E-35F4-7183-4D59-2340AD3D486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Please don't interrupt the teacher.</a:t>
            </a:r>
          </a:p>
        </p:txBody>
      </p:sp>
      <p:sp>
        <p:nvSpPr>
          <p:cNvPr id="2" name="TextBox 1">
            <a:extLst>
              <a:ext uri="{FF2B5EF4-FFF2-40B4-BE49-F238E27FC236}">
                <a16:creationId xmlns:a16="http://schemas.microsoft.com/office/drawing/2014/main" id="{871F52B6-B1E5-A1FF-1BD3-5FF6AF4DC0F8}"/>
              </a:ext>
            </a:extLst>
          </p:cNvPr>
          <p:cNvSpPr txBox="1"/>
          <p:nvPr/>
        </p:nvSpPr>
        <p:spPr>
          <a:xfrm>
            <a:off x="7328114" y="2558407"/>
            <a:ext cx="5423647" cy="1323439"/>
          </a:xfrm>
          <a:prstGeom prst="rect">
            <a:avLst/>
          </a:prstGeom>
          <a:noFill/>
        </p:spPr>
        <p:txBody>
          <a:bodyPr wrap="square" rtlCol="0">
            <a:spAutoFit/>
          </a:bodyPr>
          <a:lstStyle/>
          <a:p>
            <a:r>
              <a:rPr lang="en-GB" sz="8000" dirty="0">
                <a:solidFill>
                  <a:schemeClr val="bg1"/>
                </a:solidFill>
              </a:rPr>
              <a:t>rupt</a:t>
            </a:r>
          </a:p>
        </p:txBody>
      </p:sp>
      <p:sp>
        <p:nvSpPr>
          <p:cNvPr id="5" name="TextBox 4">
            <a:extLst>
              <a:ext uri="{FF2B5EF4-FFF2-40B4-BE49-F238E27FC236}">
                <a16:creationId xmlns:a16="http://schemas.microsoft.com/office/drawing/2014/main" id="{A43770E1-C2E2-7310-4685-856705535BBF}"/>
              </a:ext>
            </a:extLst>
          </p:cNvPr>
          <p:cNvSpPr txBox="1"/>
          <p:nvPr/>
        </p:nvSpPr>
        <p:spPr>
          <a:xfrm>
            <a:off x="3583578" y="2558407"/>
            <a:ext cx="3905794" cy="1323439"/>
          </a:xfrm>
          <a:prstGeom prst="rect">
            <a:avLst/>
          </a:prstGeom>
          <a:noFill/>
        </p:spPr>
        <p:txBody>
          <a:bodyPr wrap="square" rtlCol="0">
            <a:spAutoFit/>
          </a:bodyPr>
          <a:lstStyle/>
          <a:p>
            <a:pPr algn="r"/>
            <a:r>
              <a:rPr lang="en-GB" sz="8000" dirty="0">
                <a:solidFill>
                  <a:schemeClr val="bg1"/>
                </a:solidFill>
              </a:rPr>
              <a:t>inter</a:t>
            </a:r>
          </a:p>
        </p:txBody>
      </p:sp>
      <p:pic>
        <p:nvPicPr>
          <p:cNvPr id="6" name="Picture 5" descr="A picture containing toy, vector graphics&#10;&#10;Description automatically generated">
            <a:extLst>
              <a:ext uri="{FF2B5EF4-FFF2-40B4-BE49-F238E27FC236}">
                <a16:creationId xmlns:a16="http://schemas.microsoft.com/office/drawing/2014/main" id="{651EA1A5-6C72-8FAC-B410-7A3B3B886C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177312"/>
            <a:ext cx="5031143" cy="3966772"/>
          </a:xfrm>
          <a:prstGeom prst="rect">
            <a:avLst/>
          </a:prstGeom>
        </p:spPr>
      </p:pic>
      <p:sp>
        <p:nvSpPr>
          <p:cNvPr id="7" name="TextBox 6">
            <a:extLst>
              <a:ext uri="{FF2B5EF4-FFF2-40B4-BE49-F238E27FC236}">
                <a16:creationId xmlns:a16="http://schemas.microsoft.com/office/drawing/2014/main" id="{BFC41DD1-EE97-36F1-5CE8-A6001F3A7BCD}"/>
              </a:ext>
            </a:extLst>
          </p:cNvPr>
          <p:cNvSpPr txBox="1"/>
          <p:nvPr/>
        </p:nvSpPr>
        <p:spPr>
          <a:xfrm>
            <a:off x="5275260" y="3770788"/>
            <a:ext cx="6094520" cy="369332"/>
          </a:xfrm>
          <a:prstGeom prst="rect">
            <a:avLst/>
          </a:prstGeom>
          <a:noFill/>
        </p:spPr>
        <p:txBody>
          <a:bodyPr wrap="square" lIns="91440" tIns="45720" rIns="91440" bIns="45720" anchor="t">
            <a:spAutoFit/>
          </a:bodyPr>
          <a:lstStyle/>
          <a:p>
            <a:r>
              <a:rPr lang="en-GB" dirty="0">
                <a:solidFill>
                  <a:schemeClr val="bg1"/>
                </a:solidFill>
              </a:rPr>
              <a:t>(“</a:t>
            </a:r>
            <a:r>
              <a:rPr lang="en-GB" sz="1800" dirty="0">
                <a:solidFill>
                  <a:schemeClr val="bg1"/>
                </a:solidFill>
              </a:rPr>
              <a:t>rupt” usually relates to break.)</a:t>
            </a:r>
          </a:p>
        </p:txBody>
      </p:sp>
    </p:spTree>
    <p:extLst>
      <p:ext uri="{BB962C8B-B14F-4D97-AF65-F5344CB8AC3E}">
        <p14:creationId xmlns:p14="http://schemas.microsoft.com/office/powerpoint/2010/main" val="6337084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4815CFE0-45D8-AE7D-46CB-8FD2FCFEE7F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We must intercept the asteroid before it reaches the planet.</a:t>
            </a: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6383383" y="3499520"/>
            <a:ext cx="5285173" cy="1323439"/>
          </a:xfrm>
          <a:prstGeom prst="rect">
            <a:avLst/>
          </a:prstGeom>
          <a:noFill/>
        </p:spPr>
        <p:txBody>
          <a:bodyPr wrap="square" rtlCol="0">
            <a:spAutoFit/>
          </a:bodyPr>
          <a:lstStyle/>
          <a:p>
            <a:r>
              <a:rPr lang="en-GB" sz="8000" dirty="0">
                <a:solidFill>
                  <a:schemeClr val="bg1"/>
                </a:solidFill>
              </a:rPr>
              <a:t>cept</a:t>
            </a:r>
          </a:p>
        </p:txBody>
      </p:sp>
      <p:sp>
        <p:nvSpPr>
          <p:cNvPr id="5" name="TextBox 4">
            <a:extLst>
              <a:ext uri="{FF2B5EF4-FFF2-40B4-BE49-F238E27FC236}">
                <a16:creationId xmlns:a16="http://schemas.microsoft.com/office/drawing/2014/main" id="{A43770E1-C2E2-7310-4685-856705535BBF}"/>
              </a:ext>
            </a:extLst>
          </p:cNvPr>
          <p:cNvSpPr txBox="1"/>
          <p:nvPr/>
        </p:nvSpPr>
        <p:spPr>
          <a:xfrm>
            <a:off x="2669177" y="3499520"/>
            <a:ext cx="3905794" cy="1323439"/>
          </a:xfrm>
          <a:prstGeom prst="rect">
            <a:avLst/>
          </a:prstGeom>
          <a:noFill/>
        </p:spPr>
        <p:txBody>
          <a:bodyPr wrap="square" rtlCol="0">
            <a:spAutoFit/>
          </a:bodyPr>
          <a:lstStyle/>
          <a:p>
            <a:pPr algn="r"/>
            <a:r>
              <a:rPr lang="en-GB" sz="8000" dirty="0">
                <a:solidFill>
                  <a:schemeClr val="bg1"/>
                </a:solidFill>
              </a:rPr>
              <a:t>inter</a:t>
            </a:r>
          </a:p>
        </p:txBody>
      </p:sp>
      <p:pic>
        <p:nvPicPr>
          <p:cNvPr id="6" name="Picture 5" descr="A close-up of a toy&#10;&#10;Description automatically generated with medium confidence">
            <a:extLst>
              <a:ext uri="{FF2B5EF4-FFF2-40B4-BE49-F238E27FC236}">
                <a16:creationId xmlns:a16="http://schemas.microsoft.com/office/drawing/2014/main" id="{9CA2F997-FC12-ADD1-B73B-7DCB237EE8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6822" y="2384084"/>
            <a:ext cx="2946768" cy="3796707"/>
          </a:xfrm>
          <a:prstGeom prst="rect">
            <a:avLst/>
          </a:prstGeom>
        </p:spPr>
      </p:pic>
    </p:spTree>
    <p:extLst>
      <p:ext uri="{BB962C8B-B14F-4D97-AF65-F5344CB8AC3E}">
        <p14:creationId xmlns:p14="http://schemas.microsoft.com/office/powerpoint/2010/main" val="302053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50675660-C5CC-DDE8-1988-5842BBED3A3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Emile's journey has been intergalactic.</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5999" y="3292580"/>
            <a:ext cx="5423647" cy="1323439"/>
          </a:xfrm>
          <a:prstGeom prst="rect">
            <a:avLst/>
          </a:prstGeom>
          <a:noFill/>
        </p:spPr>
        <p:txBody>
          <a:bodyPr wrap="square" rtlCol="0">
            <a:spAutoFit/>
          </a:bodyPr>
          <a:lstStyle/>
          <a:p>
            <a:r>
              <a:rPr lang="en-GB" sz="8000" dirty="0">
                <a:solidFill>
                  <a:schemeClr val="bg1"/>
                </a:solidFill>
              </a:rPr>
              <a:t>galactic</a:t>
            </a:r>
          </a:p>
        </p:txBody>
      </p:sp>
      <p:sp>
        <p:nvSpPr>
          <p:cNvPr id="5" name="TextBox 4">
            <a:extLst>
              <a:ext uri="{FF2B5EF4-FFF2-40B4-BE49-F238E27FC236}">
                <a16:creationId xmlns:a16="http://schemas.microsoft.com/office/drawing/2014/main" id="{A43770E1-C2E2-7310-4685-856705535BBF}"/>
              </a:ext>
            </a:extLst>
          </p:cNvPr>
          <p:cNvSpPr txBox="1"/>
          <p:nvPr/>
        </p:nvSpPr>
        <p:spPr>
          <a:xfrm>
            <a:off x="2364377" y="3292580"/>
            <a:ext cx="3905794" cy="1323439"/>
          </a:xfrm>
          <a:prstGeom prst="rect">
            <a:avLst/>
          </a:prstGeom>
          <a:noFill/>
        </p:spPr>
        <p:txBody>
          <a:bodyPr wrap="square" rtlCol="0">
            <a:spAutoFit/>
          </a:bodyPr>
          <a:lstStyle/>
          <a:p>
            <a:pPr algn="r"/>
            <a:r>
              <a:rPr lang="en-GB" sz="8000" dirty="0">
                <a:solidFill>
                  <a:schemeClr val="bg1"/>
                </a:solidFill>
              </a:rPr>
              <a:t>inter</a:t>
            </a:r>
          </a:p>
        </p:txBody>
      </p:sp>
      <p:pic>
        <p:nvPicPr>
          <p:cNvPr id="6" name="Picture 5" descr="A close-up of a toy&#10;&#10;Description automatically generated with medium confidence">
            <a:extLst>
              <a:ext uri="{FF2B5EF4-FFF2-40B4-BE49-F238E27FC236}">
                <a16:creationId xmlns:a16="http://schemas.microsoft.com/office/drawing/2014/main" id="{57BE9401-989E-F31E-8243-F4B48A7AF20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1515" y="1940081"/>
            <a:ext cx="3905794" cy="5032346"/>
          </a:xfrm>
          <a:prstGeom prst="rect">
            <a:avLst/>
          </a:prstGeom>
        </p:spPr>
      </p:pic>
    </p:spTree>
    <p:extLst>
      <p:ext uri="{BB962C8B-B14F-4D97-AF65-F5344CB8AC3E}">
        <p14:creationId xmlns:p14="http://schemas.microsoft.com/office/powerpoint/2010/main" val="22015287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8AA80C33-E82C-01DA-E179-5B2A74B77F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have an interview at 10 o'clock.</a:t>
            </a:r>
          </a:p>
        </p:txBody>
      </p:sp>
      <p:sp>
        <p:nvSpPr>
          <p:cNvPr id="2" name="TextBox 1">
            <a:extLst>
              <a:ext uri="{FF2B5EF4-FFF2-40B4-BE49-F238E27FC236}">
                <a16:creationId xmlns:a16="http://schemas.microsoft.com/office/drawing/2014/main" id="{871F52B6-B1E5-A1FF-1BD3-5FF6AF4DC0F8}"/>
              </a:ext>
            </a:extLst>
          </p:cNvPr>
          <p:cNvSpPr txBox="1"/>
          <p:nvPr/>
        </p:nvSpPr>
        <p:spPr>
          <a:xfrm>
            <a:off x="6644640" y="3384929"/>
            <a:ext cx="3701143" cy="1323439"/>
          </a:xfrm>
          <a:prstGeom prst="rect">
            <a:avLst/>
          </a:prstGeom>
          <a:noFill/>
        </p:spPr>
        <p:txBody>
          <a:bodyPr wrap="square" rtlCol="0">
            <a:spAutoFit/>
          </a:bodyPr>
          <a:lstStyle/>
          <a:p>
            <a:r>
              <a:rPr lang="en-GB" sz="8000" dirty="0">
                <a:solidFill>
                  <a:schemeClr val="bg1"/>
                </a:solidFill>
              </a:rPr>
              <a:t>view</a:t>
            </a:r>
          </a:p>
        </p:txBody>
      </p:sp>
      <p:sp>
        <p:nvSpPr>
          <p:cNvPr id="5" name="TextBox 4">
            <a:extLst>
              <a:ext uri="{FF2B5EF4-FFF2-40B4-BE49-F238E27FC236}">
                <a16:creationId xmlns:a16="http://schemas.microsoft.com/office/drawing/2014/main" id="{A43770E1-C2E2-7310-4685-856705535BBF}"/>
              </a:ext>
            </a:extLst>
          </p:cNvPr>
          <p:cNvSpPr txBox="1"/>
          <p:nvPr/>
        </p:nvSpPr>
        <p:spPr>
          <a:xfrm>
            <a:off x="2913018" y="3384930"/>
            <a:ext cx="3905794" cy="1323439"/>
          </a:xfrm>
          <a:prstGeom prst="rect">
            <a:avLst/>
          </a:prstGeom>
          <a:noFill/>
        </p:spPr>
        <p:txBody>
          <a:bodyPr wrap="square" rtlCol="0">
            <a:spAutoFit/>
          </a:bodyPr>
          <a:lstStyle/>
          <a:p>
            <a:pPr algn="r"/>
            <a:r>
              <a:rPr lang="en-GB" sz="8000" dirty="0">
                <a:solidFill>
                  <a:schemeClr val="bg1"/>
                </a:solidFill>
              </a:rPr>
              <a:t>inter</a:t>
            </a:r>
          </a:p>
        </p:txBody>
      </p:sp>
      <p:pic>
        <p:nvPicPr>
          <p:cNvPr id="6" name="Picture 5" descr="A picture containing wheel&#10;&#10;Description automatically generated">
            <a:extLst>
              <a:ext uri="{FF2B5EF4-FFF2-40B4-BE49-F238E27FC236}">
                <a16:creationId xmlns:a16="http://schemas.microsoft.com/office/drawing/2014/main" id="{8F4919DB-F3AD-1C3B-502B-CE3AB24260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1717" y="1083681"/>
            <a:ext cx="4342450" cy="4051442"/>
          </a:xfrm>
          <a:prstGeom prst="rect">
            <a:avLst/>
          </a:prstGeom>
        </p:spPr>
      </p:pic>
    </p:spTree>
    <p:extLst>
      <p:ext uri="{BB962C8B-B14F-4D97-AF65-F5344CB8AC3E}">
        <p14:creationId xmlns:p14="http://schemas.microsoft.com/office/powerpoint/2010/main" val="1482251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45AE3F1B-D887-4891-D0D4-FDCED107BD52}"/>
              </a:ext>
            </a:extLst>
          </p:cNvPr>
          <p:cNvSpPr>
            <a:spLocks noGrp="1"/>
          </p:cNvSpPr>
          <p:nvPr>
            <p:ph type="title"/>
          </p:nvPr>
        </p:nvSpPr>
        <p:spPr/>
        <p:txBody>
          <a:bodyPr>
            <a:noAutofit/>
          </a:bodyPr>
          <a:lstStyle/>
          <a:p>
            <a:pPr algn="ctr"/>
            <a:r>
              <a:rPr lang="en-GB" sz="4800" b="1" dirty="0">
                <a:solidFill>
                  <a:schemeClr val="bg1"/>
                </a:solidFill>
              </a:rPr>
              <a:t>Scrambler has been scrambling!!!</a:t>
            </a:r>
          </a:p>
        </p:txBody>
      </p:sp>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pic>
        <p:nvPicPr>
          <p:cNvPr id="6" name="Picture 5" descr="A sign on a wall&#10;&#10;AI-generated content may be incorrect.">
            <a:extLst>
              <a:ext uri="{FF2B5EF4-FFF2-40B4-BE49-F238E27FC236}">
                <a16:creationId xmlns:a16="http://schemas.microsoft.com/office/drawing/2014/main" id="{5274CA47-EE81-36B5-8524-09E954ACED4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998686" y="1690688"/>
            <a:ext cx="4194628" cy="5191372"/>
          </a:xfrm>
          <a:prstGeom prst="rect">
            <a:avLst/>
          </a:prstGeom>
        </p:spPr>
      </p:pic>
    </p:spTree>
    <p:extLst>
      <p:ext uri="{BB962C8B-B14F-4D97-AF65-F5344CB8AC3E}">
        <p14:creationId xmlns:p14="http://schemas.microsoft.com/office/powerpoint/2010/main" val="40618580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52560A6F-8D5F-2073-EA85-C3585E1BC1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Scrambler tries to interfere with Emile's plans.</a:t>
            </a:r>
          </a:p>
        </p:txBody>
      </p:sp>
      <p:sp>
        <p:nvSpPr>
          <p:cNvPr id="2" name="TextBox 1">
            <a:extLst>
              <a:ext uri="{FF2B5EF4-FFF2-40B4-BE49-F238E27FC236}">
                <a16:creationId xmlns:a16="http://schemas.microsoft.com/office/drawing/2014/main" id="{871F52B6-B1E5-A1FF-1BD3-5FF6AF4DC0F8}"/>
              </a:ext>
            </a:extLst>
          </p:cNvPr>
          <p:cNvSpPr txBox="1"/>
          <p:nvPr/>
        </p:nvSpPr>
        <p:spPr>
          <a:xfrm>
            <a:off x="6978255" y="3612144"/>
            <a:ext cx="5423647" cy="1323439"/>
          </a:xfrm>
          <a:prstGeom prst="rect">
            <a:avLst/>
          </a:prstGeom>
          <a:noFill/>
        </p:spPr>
        <p:txBody>
          <a:bodyPr wrap="square" rtlCol="0">
            <a:spAutoFit/>
          </a:bodyPr>
          <a:lstStyle/>
          <a:p>
            <a:r>
              <a:rPr lang="en-GB" sz="8000" dirty="0">
                <a:solidFill>
                  <a:schemeClr val="bg1"/>
                </a:solidFill>
              </a:rPr>
              <a:t>fere</a:t>
            </a:r>
          </a:p>
        </p:txBody>
      </p:sp>
      <p:sp>
        <p:nvSpPr>
          <p:cNvPr id="5" name="TextBox 4">
            <a:extLst>
              <a:ext uri="{FF2B5EF4-FFF2-40B4-BE49-F238E27FC236}">
                <a16:creationId xmlns:a16="http://schemas.microsoft.com/office/drawing/2014/main" id="{A43770E1-C2E2-7310-4685-856705535BBF}"/>
              </a:ext>
            </a:extLst>
          </p:cNvPr>
          <p:cNvSpPr txBox="1"/>
          <p:nvPr/>
        </p:nvSpPr>
        <p:spPr>
          <a:xfrm>
            <a:off x="3174274" y="3612143"/>
            <a:ext cx="3905794" cy="1323439"/>
          </a:xfrm>
          <a:prstGeom prst="rect">
            <a:avLst/>
          </a:prstGeom>
          <a:noFill/>
        </p:spPr>
        <p:txBody>
          <a:bodyPr wrap="square" rtlCol="0">
            <a:spAutoFit/>
          </a:bodyPr>
          <a:lstStyle/>
          <a:p>
            <a:pPr algn="r"/>
            <a:r>
              <a:rPr lang="en-GB" sz="8000" dirty="0">
                <a:solidFill>
                  <a:schemeClr val="bg1"/>
                </a:solidFill>
              </a:rPr>
              <a:t>inter</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0989" y="1769083"/>
            <a:ext cx="3962754" cy="3697191"/>
          </a:xfrm>
          <a:prstGeom prst="rect">
            <a:avLst/>
          </a:prstGeom>
        </p:spPr>
      </p:pic>
    </p:spTree>
    <p:extLst>
      <p:ext uri="{BB962C8B-B14F-4D97-AF65-F5344CB8AC3E}">
        <p14:creationId xmlns:p14="http://schemas.microsoft.com/office/powerpoint/2010/main" val="30657996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C7FA5074-684A-BEE5-AE64-5F9B89D06EE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uses an interface to speak to Aimee.</a:t>
            </a:r>
          </a:p>
        </p:txBody>
      </p:sp>
      <p:sp>
        <p:nvSpPr>
          <p:cNvPr id="2" name="TextBox 1">
            <a:extLst>
              <a:ext uri="{FF2B5EF4-FFF2-40B4-BE49-F238E27FC236}">
                <a16:creationId xmlns:a16="http://schemas.microsoft.com/office/drawing/2014/main" id="{871F52B6-B1E5-A1FF-1BD3-5FF6AF4DC0F8}"/>
              </a:ext>
            </a:extLst>
          </p:cNvPr>
          <p:cNvSpPr txBox="1"/>
          <p:nvPr/>
        </p:nvSpPr>
        <p:spPr>
          <a:xfrm>
            <a:off x="7016445" y="3777606"/>
            <a:ext cx="3701143" cy="1323439"/>
          </a:xfrm>
          <a:prstGeom prst="rect">
            <a:avLst/>
          </a:prstGeom>
          <a:noFill/>
        </p:spPr>
        <p:txBody>
          <a:bodyPr wrap="square" rtlCol="0">
            <a:spAutoFit/>
          </a:bodyPr>
          <a:lstStyle/>
          <a:p>
            <a:r>
              <a:rPr lang="en-GB" sz="8000" dirty="0">
                <a:solidFill>
                  <a:schemeClr val="bg1"/>
                </a:solidFill>
              </a:rPr>
              <a:t>face</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2232" y="1750190"/>
            <a:ext cx="4948285" cy="3901443"/>
          </a:xfrm>
          <a:prstGeom prst="rect">
            <a:avLst/>
          </a:prstGeom>
        </p:spPr>
      </p:pic>
      <p:sp>
        <p:nvSpPr>
          <p:cNvPr id="5" name="TextBox 4">
            <a:extLst>
              <a:ext uri="{FF2B5EF4-FFF2-40B4-BE49-F238E27FC236}">
                <a16:creationId xmlns:a16="http://schemas.microsoft.com/office/drawing/2014/main" id="{A43770E1-C2E2-7310-4685-856705535BBF}"/>
              </a:ext>
            </a:extLst>
          </p:cNvPr>
          <p:cNvSpPr txBox="1"/>
          <p:nvPr/>
        </p:nvSpPr>
        <p:spPr>
          <a:xfrm>
            <a:off x="3270069" y="3777607"/>
            <a:ext cx="3905794" cy="1323439"/>
          </a:xfrm>
          <a:prstGeom prst="rect">
            <a:avLst/>
          </a:prstGeom>
          <a:noFill/>
        </p:spPr>
        <p:txBody>
          <a:bodyPr wrap="square" rtlCol="0">
            <a:spAutoFit/>
          </a:bodyPr>
          <a:lstStyle/>
          <a:p>
            <a:pPr algn="r"/>
            <a:r>
              <a:rPr lang="en-GB" sz="8000" dirty="0">
                <a:solidFill>
                  <a:schemeClr val="bg1"/>
                </a:solidFill>
              </a:rPr>
              <a:t>inter</a:t>
            </a:r>
          </a:p>
        </p:txBody>
      </p:sp>
    </p:spTree>
    <p:extLst>
      <p:ext uri="{BB962C8B-B14F-4D97-AF65-F5344CB8AC3E}">
        <p14:creationId xmlns:p14="http://schemas.microsoft.com/office/powerpoint/2010/main" val="27684726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3E235437-2727-C7C6-4C22-5E99C577DC1D}"/>
              </a:ext>
            </a:extLst>
          </p:cNvPr>
          <p:cNvSpPr txBox="1">
            <a:spLocks/>
          </p:cNvSpPr>
          <p:nvPr/>
        </p:nvSpPr>
        <p:spPr>
          <a:xfrm>
            <a:off x="291947" y="281562"/>
            <a:ext cx="10166190" cy="6294875"/>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900" b="1" dirty="0">
                <a:solidFill>
                  <a:schemeClr val="bg1"/>
                </a:solidFill>
              </a:rPr>
              <a:t>Mathedonia Daily News</a:t>
            </a:r>
          </a:p>
          <a:p>
            <a:pPr marL="0" indent="0" algn="ctr">
              <a:lnSpc>
                <a:spcPct val="120000"/>
              </a:lnSpc>
              <a:buFont typeface="Arial" panose="020B0604020202020204" pitchFamily="34" charset="0"/>
              <a:buNone/>
            </a:pPr>
            <a:r>
              <a:rPr lang="en-GB" sz="2400" u="sng" dirty="0">
                <a:solidFill>
                  <a:schemeClr val="bg1"/>
                </a:solidFill>
              </a:rPr>
              <a:t>Headline</a:t>
            </a:r>
            <a:r>
              <a:rPr lang="en-GB" sz="2400" dirty="0">
                <a:solidFill>
                  <a:schemeClr val="bg1"/>
                </a:solidFill>
              </a:rPr>
              <a:t>: Mathedonian Superheroes Strike Again!</a:t>
            </a:r>
          </a:p>
          <a:p>
            <a:pPr marL="0" indent="0" algn="ctr">
              <a:lnSpc>
                <a:spcPct val="120000"/>
              </a:lnSpc>
              <a:buFont typeface="Arial" panose="020B0604020202020204" pitchFamily="34" charset="0"/>
              <a:buNone/>
            </a:pPr>
            <a:r>
              <a:rPr lang="en-GB" sz="1400" u="sng" dirty="0">
                <a:solidFill>
                  <a:schemeClr val="bg1"/>
                </a:solidFill>
              </a:rPr>
              <a:t>Byline</a:t>
            </a:r>
            <a:r>
              <a:rPr lang="en-GB" sz="1400" dirty="0">
                <a:solidFill>
                  <a:schemeClr val="bg1"/>
                </a:solidFill>
              </a:rPr>
              <a:t>: Reporter Galaxa</a:t>
            </a:r>
          </a:p>
          <a:p>
            <a:pPr marL="179388" indent="0">
              <a:lnSpc>
                <a:spcPct val="120000"/>
              </a:lnSpc>
              <a:buFont typeface="Arial" panose="020B0604020202020204" pitchFamily="34" charset="0"/>
              <a:buNone/>
            </a:pPr>
            <a:r>
              <a:rPr lang="en-GB" sz="1400" u="sng" dirty="0">
                <a:solidFill>
                  <a:schemeClr val="bg1"/>
                </a:solidFill>
              </a:rPr>
              <a:t>Subheading</a:t>
            </a:r>
            <a:r>
              <a:rPr lang="en-GB" sz="1400" dirty="0">
                <a:solidFill>
                  <a:schemeClr val="bg1"/>
                </a:solidFill>
              </a:rPr>
              <a:t>: Heroes Save the Day with Clever Tactics and Teamwork</a:t>
            </a:r>
          </a:p>
          <a:p>
            <a:pPr marL="179388" indent="0">
              <a:lnSpc>
                <a:spcPct val="120000"/>
              </a:lnSpc>
              <a:buFont typeface="Arial" panose="020B0604020202020204" pitchFamily="34" charset="0"/>
              <a:buNone/>
            </a:pPr>
            <a:r>
              <a:rPr lang="en-GB" sz="1400" u="sng" dirty="0">
                <a:solidFill>
                  <a:schemeClr val="bg1"/>
                </a:solidFill>
              </a:rPr>
              <a:t>Introduction</a:t>
            </a:r>
            <a:r>
              <a:rPr lang="en-GB" sz="1400" dirty="0">
                <a:solidFill>
                  <a:schemeClr val="bg1"/>
                </a:solidFill>
              </a:rPr>
              <a:t> : In an epic adventure, Emile, the red and purple alien, and his robotic friend Aimee, once again saved Planet Zog, a neighbouring planet, from the evil Scrambler. This time, Scrambler’s scheme involved an </a:t>
            </a:r>
            <a:r>
              <a:rPr lang="en-GB" sz="1400" u="sng" dirty="0">
                <a:solidFill>
                  <a:srgbClr val="FFFF00"/>
                </a:solidFill>
              </a:rPr>
              <a:t>____________</a:t>
            </a:r>
            <a:r>
              <a:rPr lang="en-GB" sz="1400" dirty="0">
                <a:solidFill>
                  <a:schemeClr val="bg1"/>
                </a:solidFill>
              </a:rPr>
              <a:t> device capable of causing chaos across the galaxy. </a:t>
            </a:r>
          </a:p>
          <a:p>
            <a:pPr marL="179388" indent="0">
              <a:lnSpc>
                <a:spcPct val="120000"/>
              </a:lnSpc>
              <a:buFont typeface="Arial" panose="020B0604020202020204" pitchFamily="34" charset="0"/>
              <a:buNone/>
            </a:pPr>
            <a:r>
              <a:rPr lang="en-GB" sz="1400" u="sng" dirty="0">
                <a:solidFill>
                  <a:schemeClr val="bg1"/>
                </a:solidFill>
              </a:rPr>
              <a:t>Main Story: </a:t>
            </a:r>
            <a:r>
              <a:rPr lang="en-GB" sz="1400" dirty="0">
                <a:solidFill>
                  <a:schemeClr val="bg1"/>
                </a:solidFill>
              </a:rPr>
              <a:t>The adventure began with an urgent alert: Scrambler was spotted in an </a:t>
            </a:r>
            <a:r>
              <a:rPr lang="en-GB" sz="1400" u="sng" dirty="0">
                <a:solidFill>
                  <a:srgbClr val="FFFF00"/>
                </a:solidFill>
              </a:rPr>
              <a:t>____________</a:t>
            </a:r>
            <a:r>
              <a:rPr lang="en-GB" sz="1400" dirty="0">
                <a:solidFill>
                  <a:schemeClr val="bg1"/>
                </a:solidFill>
              </a:rPr>
              <a:t> chase, moving quickly from one location to another. Emile and Aimee had to act fast, planning to </a:t>
            </a:r>
            <a:r>
              <a:rPr lang="en-GB" sz="1400" u="sng" dirty="0">
                <a:solidFill>
                  <a:srgbClr val="FFFF00"/>
                </a:solidFill>
              </a:rPr>
              <a:t>____________</a:t>
            </a:r>
            <a:r>
              <a:rPr lang="en-GB" sz="1400" dirty="0">
                <a:solidFill>
                  <a:schemeClr val="bg1"/>
                </a:solidFill>
              </a:rPr>
              <a:t> Scrambler's signals and locate the device. Throughout their journey, they </a:t>
            </a:r>
            <a:r>
              <a:rPr lang="en-GB" sz="1400" u="sng" dirty="0">
                <a:solidFill>
                  <a:srgbClr val="FFFF00"/>
                </a:solidFill>
              </a:rPr>
              <a:t>___________</a:t>
            </a:r>
            <a:r>
              <a:rPr lang="en-GB" sz="1400" dirty="0">
                <a:solidFill>
                  <a:schemeClr val="bg1"/>
                </a:solidFill>
              </a:rPr>
              <a:t> with allies from various </a:t>
            </a:r>
            <a:r>
              <a:rPr lang="en-GB" sz="1400" u="sng" dirty="0">
                <a:solidFill>
                  <a:srgbClr val="FFFF00"/>
                </a:solidFill>
              </a:rPr>
              <a:t>__________</a:t>
            </a:r>
            <a:r>
              <a:rPr lang="en-GB" sz="1400" dirty="0">
                <a:solidFill>
                  <a:schemeClr val="bg1"/>
                </a:solidFill>
              </a:rPr>
              <a:t> and even </a:t>
            </a:r>
            <a:r>
              <a:rPr lang="en-GB" sz="1400" u="sng" dirty="0">
                <a:solidFill>
                  <a:srgbClr val="FFFF00"/>
                </a:solidFill>
              </a:rPr>
              <a:t>__________</a:t>
            </a:r>
            <a:r>
              <a:rPr lang="en-GB" sz="1400" dirty="0">
                <a:solidFill>
                  <a:schemeClr val="bg1"/>
                </a:solidFill>
              </a:rPr>
              <a:t> communities, gathering vital information. Scrambler attempted to </a:t>
            </a:r>
            <a:r>
              <a:rPr lang="en-GB" sz="1400" u="sng" dirty="0">
                <a:solidFill>
                  <a:srgbClr val="FFFF00"/>
                </a:solidFill>
              </a:rPr>
              <a:t>__________</a:t>
            </a:r>
            <a:r>
              <a:rPr lang="en-GB" sz="1400" dirty="0">
                <a:solidFill>
                  <a:schemeClr val="bg1"/>
                </a:solidFill>
              </a:rPr>
              <a:t> their progress by sending out false signals and trying to </a:t>
            </a:r>
            <a:r>
              <a:rPr lang="en-GB" sz="1400" u="sng" dirty="0">
                <a:solidFill>
                  <a:srgbClr val="FFFF00"/>
                </a:solidFill>
              </a:rPr>
              <a:t>__________</a:t>
            </a:r>
            <a:r>
              <a:rPr lang="en-GB" sz="1400" dirty="0">
                <a:solidFill>
                  <a:schemeClr val="bg1"/>
                </a:solidFill>
              </a:rPr>
              <a:t> with their equipment.</a:t>
            </a:r>
          </a:p>
          <a:p>
            <a:pPr marL="179388" indent="0">
              <a:lnSpc>
                <a:spcPct val="120000"/>
              </a:lnSpc>
              <a:buFont typeface="Arial" panose="020B0604020202020204" pitchFamily="34" charset="0"/>
              <a:buNone/>
            </a:pPr>
            <a:r>
              <a:rPr lang="en-GB" sz="1400" dirty="0">
                <a:solidFill>
                  <a:schemeClr val="bg1"/>
                </a:solidFill>
              </a:rPr>
              <a:t>Despite these challenges, Emile and Aimee used their </a:t>
            </a:r>
            <a:r>
              <a:rPr lang="en-GB" sz="1400" u="sng" dirty="0">
                <a:solidFill>
                  <a:srgbClr val="FFFF00"/>
                </a:solidFill>
              </a:rPr>
              <a:t>__________</a:t>
            </a:r>
            <a:r>
              <a:rPr lang="en-GB" sz="1400" dirty="0">
                <a:solidFill>
                  <a:schemeClr val="bg1"/>
                </a:solidFill>
              </a:rPr>
              <a:t> skills to outsmart Scrambler. Emile's quick thinking and Aimee's technological prowess were the perfect </a:t>
            </a:r>
            <a:r>
              <a:rPr lang="en-GB" sz="1400" u="sng" dirty="0">
                <a:solidFill>
                  <a:srgbClr val="FFFF00"/>
                </a:solidFill>
              </a:rPr>
              <a:t>__________</a:t>
            </a:r>
            <a:r>
              <a:rPr lang="en-GB" sz="1400" dirty="0">
                <a:solidFill>
                  <a:schemeClr val="bg1"/>
                </a:solidFill>
              </a:rPr>
              <a:t> to solve the problem.</a:t>
            </a:r>
          </a:p>
          <a:p>
            <a:pPr marL="179388" indent="0">
              <a:lnSpc>
                <a:spcPct val="120000"/>
              </a:lnSpc>
              <a:buFont typeface="Arial" panose="020B0604020202020204" pitchFamily="34" charset="0"/>
              <a:buNone/>
            </a:pPr>
            <a:r>
              <a:rPr lang="en-GB" sz="1400" dirty="0">
                <a:solidFill>
                  <a:schemeClr val="bg1"/>
                </a:solidFill>
              </a:rPr>
              <a:t>In a tense final showdown, Emile and Aimee managed to succeed against Scrambler and deactivate the device. After their victory, they gave an </a:t>
            </a:r>
            <a:r>
              <a:rPr lang="en-GB" sz="1400" u="sng" dirty="0">
                <a:solidFill>
                  <a:srgbClr val="FFFF00"/>
                </a:solidFill>
              </a:rPr>
              <a:t>_________</a:t>
            </a:r>
            <a:r>
              <a:rPr lang="en-GB" sz="1400" dirty="0">
                <a:solidFill>
                  <a:schemeClr val="bg1"/>
                </a:solidFill>
              </a:rPr>
              <a:t> about their adventure, sharing insights on teamwork and bravery.</a:t>
            </a:r>
          </a:p>
          <a:p>
            <a:pPr marL="179388" indent="0">
              <a:lnSpc>
                <a:spcPct val="120000"/>
              </a:lnSpc>
              <a:buFont typeface="Arial" panose="020B0604020202020204" pitchFamily="34" charset="0"/>
              <a:buNone/>
            </a:pPr>
            <a:r>
              <a:rPr lang="en-GB" sz="1400" u="sng" dirty="0">
                <a:solidFill>
                  <a:schemeClr val="bg1"/>
                </a:solidFill>
              </a:rPr>
              <a:t>Conclusion</a:t>
            </a:r>
            <a:r>
              <a:rPr lang="en-GB" sz="1400" dirty="0">
                <a:solidFill>
                  <a:schemeClr val="bg1"/>
                </a:solidFill>
              </a:rPr>
              <a:t>: Planet Zog celebrates the incredible heroism of Emile and Aimee. Thanks to their clever tactics and unwavering determination, the </a:t>
            </a:r>
            <a:r>
              <a:rPr lang="en-GB" sz="1400" u="sng" dirty="0">
                <a:solidFill>
                  <a:srgbClr val="FFFF00"/>
                </a:solidFill>
              </a:rPr>
              <a:t>_________ </a:t>
            </a:r>
            <a:r>
              <a:rPr lang="en-GB" sz="1400" dirty="0">
                <a:solidFill>
                  <a:schemeClr val="bg1"/>
                </a:solidFill>
              </a:rPr>
              <a:t>community can once again rest easy.</a:t>
            </a:r>
          </a:p>
        </p:txBody>
      </p:sp>
      <p:sp>
        <p:nvSpPr>
          <p:cNvPr id="4" name="Content Placeholder 2">
            <a:extLst>
              <a:ext uri="{FF2B5EF4-FFF2-40B4-BE49-F238E27FC236}">
                <a16:creationId xmlns:a16="http://schemas.microsoft.com/office/drawing/2014/main" id="{5248BF6F-E525-CB0C-95B9-7CA2F672D78E}"/>
              </a:ext>
            </a:extLst>
          </p:cNvPr>
          <p:cNvSpPr txBox="1">
            <a:spLocks/>
          </p:cNvSpPr>
          <p:nvPr/>
        </p:nvSpPr>
        <p:spPr>
          <a:xfrm>
            <a:off x="10748053" y="5411765"/>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intergalactic</a:t>
            </a:r>
          </a:p>
        </p:txBody>
      </p:sp>
      <p:sp>
        <p:nvSpPr>
          <p:cNvPr id="5" name="Content Placeholder 2">
            <a:extLst>
              <a:ext uri="{FF2B5EF4-FFF2-40B4-BE49-F238E27FC236}">
                <a16:creationId xmlns:a16="http://schemas.microsoft.com/office/drawing/2014/main" id="{9F8CE3DC-FBF1-1F44-8C98-C454E9F527FA}"/>
              </a:ext>
            </a:extLst>
          </p:cNvPr>
          <p:cNvSpPr txBox="1">
            <a:spLocks/>
          </p:cNvSpPr>
          <p:nvPr/>
        </p:nvSpPr>
        <p:spPr>
          <a:xfrm>
            <a:off x="10748053" y="4986997"/>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interview</a:t>
            </a:r>
          </a:p>
        </p:txBody>
      </p:sp>
      <p:sp>
        <p:nvSpPr>
          <p:cNvPr id="6" name="Content Placeholder 2">
            <a:extLst>
              <a:ext uri="{FF2B5EF4-FFF2-40B4-BE49-F238E27FC236}">
                <a16:creationId xmlns:a16="http://schemas.microsoft.com/office/drawing/2014/main" id="{4DCBC97A-F328-F19B-C5CC-081160574080}"/>
              </a:ext>
            </a:extLst>
          </p:cNvPr>
          <p:cNvSpPr txBox="1">
            <a:spLocks/>
          </p:cNvSpPr>
          <p:nvPr/>
        </p:nvSpPr>
        <p:spPr>
          <a:xfrm>
            <a:off x="10748053" y="4137461"/>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interface</a:t>
            </a:r>
          </a:p>
        </p:txBody>
      </p:sp>
      <p:sp>
        <p:nvSpPr>
          <p:cNvPr id="8" name="Content Placeholder 2">
            <a:extLst>
              <a:ext uri="{FF2B5EF4-FFF2-40B4-BE49-F238E27FC236}">
                <a16:creationId xmlns:a16="http://schemas.microsoft.com/office/drawing/2014/main" id="{F5191147-233B-34E8-1C62-B33E503D5EF8}"/>
              </a:ext>
            </a:extLst>
          </p:cNvPr>
          <p:cNvSpPr txBox="1">
            <a:spLocks/>
          </p:cNvSpPr>
          <p:nvPr/>
        </p:nvSpPr>
        <p:spPr>
          <a:xfrm>
            <a:off x="10748053" y="3287925"/>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interfere</a:t>
            </a:r>
          </a:p>
        </p:txBody>
      </p:sp>
      <p:sp>
        <p:nvSpPr>
          <p:cNvPr id="9" name="Content Placeholder 2">
            <a:extLst>
              <a:ext uri="{FF2B5EF4-FFF2-40B4-BE49-F238E27FC236}">
                <a16:creationId xmlns:a16="http://schemas.microsoft.com/office/drawing/2014/main" id="{4B97CCA5-596C-9C0B-2666-4342EA097E6D}"/>
              </a:ext>
            </a:extLst>
          </p:cNvPr>
          <p:cNvSpPr txBox="1">
            <a:spLocks/>
          </p:cNvSpPr>
          <p:nvPr/>
        </p:nvSpPr>
        <p:spPr>
          <a:xfrm>
            <a:off x="10748053" y="3712693"/>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interrupt</a:t>
            </a:r>
          </a:p>
        </p:txBody>
      </p:sp>
      <p:sp>
        <p:nvSpPr>
          <p:cNvPr id="10" name="Content Placeholder 2">
            <a:extLst>
              <a:ext uri="{FF2B5EF4-FFF2-40B4-BE49-F238E27FC236}">
                <a16:creationId xmlns:a16="http://schemas.microsoft.com/office/drawing/2014/main" id="{081D47A7-CA2B-B872-699C-5A33AB231615}"/>
              </a:ext>
            </a:extLst>
          </p:cNvPr>
          <p:cNvSpPr txBox="1">
            <a:spLocks/>
          </p:cNvSpPr>
          <p:nvPr/>
        </p:nvSpPr>
        <p:spPr>
          <a:xfrm>
            <a:off x="10748053" y="2013621"/>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intercity</a:t>
            </a:r>
          </a:p>
        </p:txBody>
      </p:sp>
      <p:sp>
        <p:nvSpPr>
          <p:cNvPr id="11" name="Content Placeholder 2">
            <a:extLst>
              <a:ext uri="{FF2B5EF4-FFF2-40B4-BE49-F238E27FC236}">
                <a16:creationId xmlns:a16="http://schemas.microsoft.com/office/drawing/2014/main" id="{88FB3A86-D7B0-8ED9-FFE8-DC3A61BF9CCC}"/>
              </a:ext>
            </a:extLst>
          </p:cNvPr>
          <p:cNvSpPr txBox="1">
            <a:spLocks/>
          </p:cNvSpPr>
          <p:nvPr/>
        </p:nvSpPr>
        <p:spPr>
          <a:xfrm>
            <a:off x="10748053" y="1588853"/>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intergalactic</a:t>
            </a:r>
          </a:p>
        </p:txBody>
      </p:sp>
      <p:sp>
        <p:nvSpPr>
          <p:cNvPr id="15" name="Content Placeholder 2">
            <a:extLst>
              <a:ext uri="{FF2B5EF4-FFF2-40B4-BE49-F238E27FC236}">
                <a16:creationId xmlns:a16="http://schemas.microsoft.com/office/drawing/2014/main" id="{42D8AD47-B8CE-E189-8267-7E9BDB4DC61B}"/>
              </a:ext>
            </a:extLst>
          </p:cNvPr>
          <p:cNvSpPr txBox="1">
            <a:spLocks/>
          </p:cNvSpPr>
          <p:nvPr/>
        </p:nvSpPr>
        <p:spPr>
          <a:xfrm>
            <a:off x="10748053" y="4562229"/>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interrelated</a:t>
            </a:r>
          </a:p>
        </p:txBody>
      </p:sp>
      <p:sp>
        <p:nvSpPr>
          <p:cNvPr id="19" name="Content Placeholder 2">
            <a:extLst>
              <a:ext uri="{FF2B5EF4-FFF2-40B4-BE49-F238E27FC236}">
                <a16:creationId xmlns:a16="http://schemas.microsoft.com/office/drawing/2014/main" id="{AFD8B5CF-B472-2983-BC63-E0D358A679EA}"/>
              </a:ext>
            </a:extLst>
          </p:cNvPr>
          <p:cNvSpPr txBox="1">
            <a:spLocks/>
          </p:cNvSpPr>
          <p:nvPr/>
        </p:nvSpPr>
        <p:spPr>
          <a:xfrm>
            <a:off x="10748053" y="1164085"/>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intergalactic</a:t>
            </a:r>
          </a:p>
        </p:txBody>
      </p:sp>
      <p:sp>
        <p:nvSpPr>
          <p:cNvPr id="35" name="Content Placeholder 2">
            <a:extLst>
              <a:ext uri="{FF2B5EF4-FFF2-40B4-BE49-F238E27FC236}">
                <a16:creationId xmlns:a16="http://schemas.microsoft.com/office/drawing/2014/main" id="{C0C8591A-8F7C-CBA0-A024-4CD248AFC32D}"/>
              </a:ext>
            </a:extLst>
          </p:cNvPr>
          <p:cNvSpPr txBox="1">
            <a:spLocks/>
          </p:cNvSpPr>
          <p:nvPr/>
        </p:nvSpPr>
        <p:spPr>
          <a:xfrm>
            <a:off x="10748053" y="2863157"/>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international</a:t>
            </a:r>
          </a:p>
        </p:txBody>
      </p:sp>
      <p:sp>
        <p:nvSpPr>
          <p:cNvPr id="16" name="Content Placeholder 2">
            <a:extLst>
              <a:ext uri="{FF2B5EF4-FFF2-40B4-BE49-F238E27FC236}">
                <a16:creationId xmlns:a16="http://schemas.microsoft.com/office/drawing/2014/main" id="{90B86D83-58EC-FBC1-ED97-EFF8BCBA4BC5}"/>
              </a:ext>
            </a:extLst>
          </p:cNvPr>
          <p:cNvSpPr txBox="1">
            <a:spLocks/>
          </p:cNvSpPr>
          <p:nvPr/>
        </p:nvSpPr>
        <p:spPr>
          <a:xfrm>
            <a:off x="10748053" y="739317"/>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intercept</a:t>
            </a:r>
          </a:p>
        </p:txBody>
      </p:sp>
      <p:sp>
        <p:nvSpPr>
          <p:cNvPr id="17" name="Content Placeholder 2">
            <a:extLst>
              <a:ext uri="{FF2B5EF4-FFF2-40B4-BE49-F238E27FC236}">
                <a16:creationId xmlns:a16="http://schemas.microsoft.com/office/drawing/2014/main" id="{F23C819D-CCBC-D70B-4A65-D94141C69CD8}"/>
              </a:ext>
            </a:extLst>
          </p:cNvPr>
          <p:cNvSpPr txBox="1">
            <a:spLocks/>
          </p:cNvSpPr>
          <p:nvPr/>
        </p:nvSpPr>
        <p:spPr>
          <a:xfrm>
            <a:off x="10748053" y="281562"/>
            <a:ext cx="1152000" cy="288000"/>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interacted</a:t>
            </a:r>
          </a:p>
        </p:txBody>
      </p:sp>
    </p:spTree>
    <p:extLst>
      <p:ext uri="{BB962C8B-B14F-4D97-AF65-F5344CB8AC3E}">
        <p14:creationId xmlns:p14="http://schemas.microsoft.com/office/powerpoint/2010/main" val="2002641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00104 0.0007 L -0.81042 0.44259 " pathEditMode="relative" rAng="0" ptsTypes="AA">
                                      <p:cBhvr>
                                        <p:cTn id="6" dur="2000" fill="hold"/>
                                        <p:tgtEl>
                                          <p:spTgt spid="19"/>
                                        </p:tgtEl>
                                        <p:attrNameLst>
                                          <p:attrName>ppt_x</p:attrName>
                                          <p:attrName>ppt_y</p:attrName>
                                        </p:attrNameLst>
                                      </p:cBhvr>
                                      <p:rCtr x="-40573" y="22083"/>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0.00651 -0.00602 L -0.61954 0.45371 " pathEditMode="relative" rAng="0" ptsTypes="AA">
                                      <p:cBhvr>
                                        <p:cTn id="10" dur="2000" fill="hold"/>
                                        <p:tgtEl>
                                          <p:spTgt spid="10"/>
                                        </p:tgtEl>
                                        <p:attrNameLst>
                                          <p:attrName>ppt_x</p:attrName>
                                          <p:attrName>ppt_y</p:attrName>
                                        </p:attrNameLst>
                                      </p:cBhvr>
                                      <p:rCtr x="-31302" y="22986"/>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0.00104 -0.01782 L -0.58672 0.7132 " pathEditMode="relative" rAng="0" ptsTypes="AA">
                                      <p:cBhvr>
                                        <p:cTn id="14" dur="2000" fill="hold"/>
                                        <p:tgtEl>
                                          <p:spTgt spid="16"/>
                                        </p:tgtEl>
                                        <p:attrNameLst>
                                          <p:attrName>ppt_x</p:attrName>
                                          <p:attrName>ppt_y</p:attrName>
                                        </p:attrNameLst>
                                      </p:cBhvr>
                                      <p:rCtr x="-29388" y="36551"/>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0.00104 -0.0132 L -0.29714 0.0287 " pathEditMode="relative" rAng="0" ptsTypes="AA">
                                      <p:cBhvr>
                                        <p:cTn id="18" dur="2000" fill="hold"/>
                                        <p:tgtEl>
                                          <p:spTgt spid="17"/>
                                        </p:tgtEl>
                                        <p:attrNameLst>
                                          <p:attrName>ppt_x</p:attrName>
                                          <p:attrName>ppt_y</p:attrName>
                                        </p:attrNameLst>
                                      </p:cBhvr>
                                      <p:rCtr x="-14909" y="2083"/>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0.0052 0.00463 L -0.37214 -0.30463 " pathEditMode="relative" rAng="0" ptsTypes="AA">
                                      <p:cBhvr>
                                        <p:cTn id="22" dur="2000" fill="hold"/>
                                        <p:tgtEl>
                                          <p:spTgt spid="35"/>
                                        </p:tgtEl>
                                        <p:attrNameLst>
                                          <p:attrName>ppt_x</p:attrName>
                                          <p:attrName>ppt_y</p:attrName>
                                        </p:attrNameLst>
                                      </p:cBhvr>
                                      <p:rCtr x="-18867" y="-15463"/>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0104 -0.00857 L -0.21172 -0.11875 " pathEditMode="relative" rAng="0" ptsTypes="AA">
                                      <p:cBhvr>
                                        <p:cTn id="26" dur="2000" fill="hold"/>
                                        <p:tgtEl>
                                          <p:spTgt spid="11"/>
                                        </p:tgtEl>
                                        <p:attrNameLst>
                                          <p:attrName>ppt_x</p:attrName>
                                          <p:attrName>ppt_y</p:attrName>
                                        </p:attrNameLst>
                                      </p:cBhvr>
                                      <p:rCtr x="-10638" y="-5509"/>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3.95833E-6 -0.00695 L -0.33672 -0.35741 " pathEditMode="relative" rAng="0" ptsTypes="AA">
                                      <p:cBhvr>
                                        <p:cTn id="30" dur="2000" fill="hold"/>
                                        <p:tgtEl>
                                          <p:spTgt spid="9"/>
                                        </p:tgtEl>
                                        <p:attrNameLst>
                                          <p:attrName>ppt_x</p:attrName>
                                          <p:attrName>ppt_y</p:attrName>
                                        </p:attrNameLst>
                                      </p:cBhvr>
                                      <p:rCtr x="-16836" y="-17523"/>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0" nodeType="clickEffect">
                                  <p:stCondLst>
                                    <p:cond delay="0"/>
                                  </p:stCondLst>
                                  <p:childTnLst>
                                    <p:animMotion origin="layout" path="M 3.95833E-6 -0.00926 L -0.22214 -0.25254 " pathEditMode="relative" rAng="0" ptsTypes="AA">
                                      <p:cBhvr>
                                        <p:cTn id="34" dur="2000" fill="hold"/>
                                        <p:tgtEl>
                                          <p:spTgt spid="8"/>
                                        </p:tgtEl>
                                        <p:attrNameLst>
                                          <p:attrName>ppt_x</p:attrName>
                                          <p:attrName>ppt_y</p:attrName>
                                        </p:attrNameLst>
                                      </p:cBhvr>
                                      <p:rCtr x="-11107" y="-12176"/>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3.95833E-6 -1.11111E-6 L -0.42878 -0.3118 " pathEditMode="relative" rAng="0" ptsTypes="AA">
                                      <p:cBhvr>
                                        <p:cTn id="38" dur="2000" fill="hold"/>
                                        <p:tgtEl>
                                          <p:spTgt spid="15"/>
                                        </p:tgtEl>
                                        <p:attrNameLst>
                                          <p:attrName>ppt_x</p:attrName>
                                          <p:attrName>ppt_y</p:attrName>
                                        </p:attrNameLst>
                                      </p:cBhvr>
                                      <p:rCtr x="-21445" y="-15602"/>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0.00105 -0.00556 L -0.35508 -0.17524 " pathEditMode="relative" rAng="0" ptsTypes="AA">
                                      <p:cBhvr>
                                        <p:cTn id="42" dur="2000" fill="hold"/>
                                        <p:tgtEl>
                                          <p:spTgt spid="6"/>
                                        </p:tgtEl>
                                        <p:attrNameLst>
                                          <p:attrName>ppt_x</p:attrName>
                                          <p:attrName>ppt_y</p:attrName>
                                        </p:attrNameLst>
                                      </p:cBhvr>
                                      <p:rCtr x="-17708" y="-8495"/>
                                    </p:animMotion>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403 0.00787 L -0.15638 -0.16482 " pathEditMode="relative" rAng="0" ptsTypes="AA">
                                      <p:cBhvr>
                                        <p:cTn id="46" dur="2000" fill="hold"/>
                                        <p:tgtEl>
                                          <p:spTgt spid="5"/>
                                        </p:tgtEl>
                                        <p:attrNameLst>
                                          <p:attrName>ppt_x</p:attrName>
                                          <p:attrName>ppt_y</p:attrName>
                                        </p:attrNameLst>
                                      </p:cBhvr>
                                      <p:rCtr x="-8021" y="-8634"/>
                                    </p:animMotion>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0" nodeType="clickEffect">
                                  <p:stCondLst>
                                    <p:cond delay="0"/>
                                  </p:stCondLst>
                                  <p:childTnLst>
                                    <p:animMotion origin="layout" path="M 3.95833E-6 -3.7037E-6 L -0.13672 -0.02083 " pathEditMode="relative" rAng="0" ptsTypes="AA">
                                      <p:cBhvr>
                                        <p:cTn id="50" dur="2000" fill="hold"/>
                                        <p:tgtEl>
                                          <p:spTgt spid="4"/>
                                        </p:tgtEl>
                                        <p:attrNameLst>
                                          <p:attrName>ppt_x</p:attrName>
                                          <p:attrName>ppt_y</p:attrName>
                                        </p:attrNameLst>
                                      </p:cBhvr>
                                      <p:rCtr x="-6836" y="-10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animBg="1"/>
      <p:bldP spid="15" grpId="0" animBg="1"/>
      <p:bldP spid="19" grpId="0" animBg="1"/>
      <p:bldP spid="35" grpId="0" animBg="1"/>
      <p:bldP spid="16"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2189122393"/>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SY4T1AW5L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SY4T1AW5P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SY4T1AW5S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SY4T1AW5F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SY4T1AW5A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SY4T1AW5Sa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SY4T1AW5Fe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C5C2936F-10B7-C15F-EF6E-F413E47BC21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78469" cy="6858000"/>
          </a:xfrm>
          <a:prstGeom prst="rect">
            <a:avLst/>
          </a:prstGeom>
        </p:spPr>
      </p:pic>
      <p:sp>
        <p:nvSpPr>
          <p:cNvPr id="7" name="Rectangle: Rounded Corners 6">
            <a:extLst>
              <a:ext uri="{FF2B5EF4-FFF2-40B4-BE49-F238E27FC236}">
                <a16:creationId xmlns:a16="http://schemas.microsoft.com/office/drawing/2014/main" id="{140CC4A2-B11F-8BAF-D594-17F0F98C9695}"/>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0DB4AA16-88D8-CE3D-9945-32DB29D9A5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914210" y="2022554"/>
            <a:ext cx="3267562" cy="3412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interact </a:t>
            </a:r>
          </a:p>
          <a:p>
            <a:pPr>
              <a:lnSpc>
                <a:spcPct val="150000"/>
              </a:lnSpc>
              <a:spcBef>
                <a:spcPct val="0"/>
              </a:spcBef>
              <a:buNone/>
            </a:pPr>
            <a:r>
              <a:rPr lang="en-GB" altLang="en-US" sz="2400" dirty="0">
                <a:solidFill>
                  <a:schemeClr val="tx1"/>
                </a:solidFill>
                <a:latin typeface="+mn-lt"/>
              </a:rPr>
              <a:t>2.	intercity </a:t>
            </a:r>
          </a:p>
          <a:p>
            <a:pPr>
              <a:lnSpc>
                <a:spcPct val="150000"/>
              </a:lnSpc>
              <a:spcBef>
                <a:spcPct val="0"/>
              </a:spcBef>
              <a:buNone/>
            </a:pPr>
            <a:r>
              <a:rPr lang="en-GB" altLang="en-US" sz="2400" dirty="0">
                <a:solidFill>
                  <a:schemeClr val="tx1"/>
                </a:solidFill>
                <a:latin typeface="+mn-lt"/>
              </a:rPr>
              <a:t>3.	international </a:t>
            </a:r>
          </a:p>
          <a:p>
            <a:pPr>
              <a:lnSpc>
                <a:spcPct val="150000"/>
              </a:lnSpc>
              <a:spcBef>
                <a:spcPct val="0"/>
              </a:spcBef>
              <a:buNone/>
            </a:pPr>
            <a:r>
              <a:rPr lang="en-GB" altLang="en-US" sz="2400" dirty="0">
                <a:solidFill>
                  <a:schemeClr val="tx1"/>
                </a:solidFill>
                <a:latin typeface="+mn-lt"/>
              </a:rPr>
              <a:t>4.	interrelated </a:t>
            </a:r>
          </a:p>
          <a:p>
            <a:pPr>
              <a:lnSpc>
                <a:spcPct val="150000"/>
              </a:lnSpc>
              <a:spcBef>
                <a:spcPct val="0"/>
              </a:spcBef>
              <a:buNone/>
            </a:pPr>
            <a:r>
              <a:rPr lang="en-GB" altLang="en-US" sz="2400" dirty="0">
                <a:solidFill>
                  <a:schemeClr val="tx1"/>
                </a:solidFill>
                <a:latin typeface="+mn-lt"/>
              </a:rPr>
              <a:t>5.	interval</a:t>
            </a:r>
          </a:p>
          <a:p>
            <a:pPr>
              <a:lnSpc>
                <a:spcPct val="150000"/>
              </a:lnSpc>
              <a:spcBef>
                <a:spcPct val="0"/>
              </a:spcBef>
              <a:buNone/>
            </a:pPr>
            <a:endParaRPr lang="en-GB" altLang="en-US" sz="2400" dirty="0">
              <a:solidFill>
                <a:schemeClr val="tx1"/>
              </a:solidFill>
              <a:latin typeface="+mn-lt"/>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529751" y="2017401"/>
            <a:ext cx="4260338" cy="452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6.	intercept</a:t>
            </a:r>
          </a:p>
          <a:p>
            <a:pPr>
              <a:lnSpc>
                <a:spcPct val="150000"/>
              </a:lnSpc>
              <a:spcBef>
                <a:spcPct val="0"/>
              </a:spcBef>
              <a:buNone/>
            </a:pPr>
            <a:r>
              <a:rPr lang="en-GB" altLang="en-US" sz="2400" dirty="0">
                <a:solidFill>
                  <a:schemeClr val="tx1"/>
                </a:solidFill>
                <a:latin typeface="+mn-lt"/>
              </a:rPr>
              <a:t>7.	interrupt</a:t>
            </a:r>
          </a:p>
          <a:p>
            <a:pPr>
              <a:lnSpc>
                <a:spcPct val="150000"/>
              </a:lnSpc>
              <a:spcBef>
                <a:spcPct val="0"/>
              </a:spcBef>
              <a:buNone/>
            </a:pPr>
            <a:r>
              <a:rPr lang="en-GB" altLang="en-US" sz="2400" dirty="0">
                <a:solidFill>
                  <a:schemeClr val="tx1"/>
                </a:solidFill>
                <a:latin typeface="+mn-lt"/>
              </a:rPr>
              <a:t>8.	interview</a:t>
            </a:r>
          </a:p>
          <a:p>
            <a:pPr>
              <a:lnSpc>
                <a:spcPct val="150000"/>
              </a:lnSpc>
              <a:spcBef>
                <a:spcPct val="0"/>
              </a:spcBef>
              <a:buNone/>
            </a:pPr>
            <a:r>
              <a:rPr lang="en-GB" altLang="en-US" sz="2400" dirty="0">
                <a:solidFill>
                  <a:schemeClr val="tx1"/>
                </a:solidFill>
                <a:latin typeface="+mn-lt"/>
              </a:rPr>
              <a:t>9.	intergalactic</a:t>
            </a:r>
          </a:p>
          <a:p>
            <a:pPr>
              <a:lnSpc>
                <a:spcPct val="150000"/>
              </a:lnSpc>
              <a:spcBef>
                <a:spcPct val="0"/>
              </a:spcBef>
              <a:buNone/>
            </a:pPr>
            <a:r>
              <a:rPr lang="en-GB" altLang="en-US" sz="2400" dirty="0">
                <a:solidFill>
                  <a:schemeClr val="tx1"/>
                </a:solidFill>
                <a:latin typeface="+mn-lt"/>
              </a:rPr>
              <a:t>10.	interface</a:t>
            </a:r>
          </a:p>
          <a:p>
            <a:pPr>
              <a:lnSpc>
                <a:spcPct val="150000"/>
              </a:lnSpc>
              <a:spcBef>
                <a:spcPct val="0"/>
              </a:spcBef>
              <a:buNone/>
            </a:pPr>
            <a:r>
              <a:rPr lang="en-GB" altLang="en-US" sz="2400" dirty="0">
                <a:solidFill>
                  <a:schemeClr val="tx1"/>
                </a:solidFill>
                <a:latin typeface="+mn-lt"/>
              </a:rPr>
              <a:t>11.	interfere</a:t>
            </a:r>
          </a:p>
          <a:p>
            <a:pPr>
              <a:lnSpc>
                <a:spcPct val="150000"/>
              </a:lnSpc>
              <a:spcBef>
                <a:spcPct val="0"/>
              </a:spcBef>
              <a:buNone/>
            </a:pPr>
            <a:r>
              <a:rPr lang="en-GB" altLang="en-US" sz="2400" dirty="0">
                <a:solidFill>
                  <a:schemeClr val="tx1"/>
                </a:solidFill>
                <a:latin typeface="+mn-lt"/>
              </a:rPr>
              <a:t> </a:t>
            </a:r>
          </a:p>
          <a:p>
            <a:pPr>
              <a:lnSpc>
                <a:spcPct val="150000"/>
              </a:lnSpc>
              <a:spcBef>
                <a:spcPct val="0"/>
              </a:spcBef>
              <a:buNone/>
            </a:pPr>
            <a:endParaRPr lang="fr-FR" altLang="en-US" sz="2400" dirty="0">
              <a:solidFill>
                <a:schemeClr val="tx1"/>
              </a:solidFill>
              <a:latin typeface="+mn-lt"/>
            </a:endParaRPr>
          </a:p>
        </p:txBody>
      </p:sp>
      <p:pic>
        <p:nvPicPr>
          <p:cNvPr id="10" name="Picture 9">
            <a:extLst>
              <a:ext uri="{FF2B5EF4-FFF2-40B4-BE49-F238E27FC236}">
                <a16:creationId xmlns:a16="http://schemas.microsoft.com/office/drawing/2014/main" id="{528C0F1B-B4D7-BF59-C125-849CA530772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83B21008-90A3-4C78-29C2-01AA1B2E2D9B}"/>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623174" y="331694"/>
            <a:ext cx="10945650" cy="5988424"/>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900" b="1" dirty="0">
                <a:solidFill>
                  <a:schemeClr val="bg1"/>
                </a:solidFill>
              </a:rPr>
              <a:t>Mathedonia Daily News</a:t>
            </a:r>
          </a:p>
          <a:p>
            <a:pPr marL="0" indent="0" algn="ctr">
              <a:lnSpc>
                <a:spcPct val="120000"/>
              </a:lnSpc>
              <a:buFont typeface="Arial" panose="020B0604020202020204" pitchFamily="34" charset="0"/>
              <a:buNone/>
            </a:pPr>
            <a:r>
              <a:rPr lang="en-GB" sz="2400" u="sng" dirty="0">
                <a:solidFill>
                  <a:schemeClr val="bg1"/>
                </a:solidFill>
              </a:rPr>
              <a:t>Headline</a:t>
            </a:r>
            <a:r>
              <a:rPr lang="en-GB" sz="2400" dirty="0">
                <a:solidFill>
                  <a:schemeClr val="bg1"/>
                </a:solidFill>
              </a:rPr>
              <a:t>: Mathedonian Superheroes Strike Again!</a:t>
            </a:r>
          </a:p>
          <a:p>
            <a:pPr marL="0" indent="0" algn="ctr">
              <a:lnSpc>
                <a:spcPct val="120000"/>
              </a:lnSpc>
              <a:buFont typeface="Arial" panose="020B0604020202020204" pitchFamily="34" charset="0"/>
              <a:buNone/>
            </a:pPr>
            <a:r>
              <a:rPr lang="en-GB" sz="1400" u="sng" dirty="0">
                <a:solidFill>
                  <a:schemeClr val="bg1"/>
                </a:solidFill>
              </a:rPr>
              <a:t>Byline</a:t>
            </a:r>
            <a:r>
              <a:rPr lang="en-GB" sz="1400" dirty="0">
                <a:solidFill>
                  <a:schemeClr val="bg1"/>
                </a:solidFill>
              </a:rPr>
              <a:t>: Reporter Galaxa</a:t>
            </a:r>
          </a:p>
          <a:p>
            <a:pPr marL="179388" indent="0">
              <a:lnSpc>
                <a:spcPct val="120000"/>
              </a:lnSpc>
              <a:buFont typeface="Arial" panose="020B0604020202020204" pitchFamily="34" charset="0"/>
              <a:buNone/>
            </a:pPr>
            <a:r>
              <a:rPr lang="en-GB" sz="1400" u="sng" dirty="0">
                <a:solidFill>
                  <a:schemeClr val="bg1"/>
                </a:solidFill>
              </a:rPr>
              <a:t>Subheading</a:t>
            </a:r>
            <a:r>
              <a:rPr lang="en-GB" sz="1400" dirty="0">
                <a:solidFill>
                  <a:schemeClr val="bg1"/>
                </a:solidFill>
              </a:rPr>
              <a:t>: Heroes Save the Day with Clever Tactics and Teamwork</a:t>
            </a:r>
          </a:p>
          <a:p>
            <a:pPr marL="179388" indent="0">
              <a:lnSpc>
                <a:spcPct val="120000"/>
              </a:lnSpc>
              <a:buFont typeface="Arial" panose="020B0604020202020204" pitchFamily="34" charset="0"/>
              <a:buNone/>
            </a:pPr>
            <a:r>
              <a:rPr lang="en-GB" sz="1400" u="sng" dirty="0">
                <a:solidFill>
                  <a:schemeClr val="bg1"/>
                </a:solidFill>
              </a:rPr>
              <a:t>Introduction</a:t>
            </a:r>
            <a:r>
              <a:rPr lang="en-GB" sz="1400" dirty="0">
                <a:solidFill>
                  <a:schemeClr val="bg1"/>
                </a:solidFill>
              </a:rPr>
              <a:t> : In an epic adventure, Emile, the red and purple alien, and his robotic friend Aimee, once again saved Planet Zog, a neighbouring planet, from the evil Scrambler. This time, Scrambler’s scheme involved an intergalactic device capable of causing chaos across the galaxy. </a:t>
            </a:r>
          </a:p>
          <a:p>
            <a:pPr marL="179388" indent="0">
              <a:lnSpc>
                <a:spcPct val="120000"/>
              </a:lnSpc>
              <a:buFont typeface="Arial" panose="020B0604020202020204" pitchFamily="34" charset="0"/>
              <a:buNone/>
            </a:pPr>
            <a:r>
              <a:rPr lang="en-GB" sz="1400" u="sng" dirty="0">
                <a:solidFill>
                  <a:schemeClr val="bg1"/>
                </a:solidFill>
              </a:rPr>
              <a:t>Main Story: </a:t>
            </a:r>
            <a:r>
              <a:rPr lang="en-GB" sz="1400" dirty="0">
                <a:solidFill>
                  <a:schemeClr val="bg1"/>
                </a:solidFill>
              </a:rPr>
              <a:t>The adventure began with an urgent alert: Scrambler was spotted in an intercity chase, moving quickly from one location to another. Emile and Aimee had to act fast, planning to intercept Scrambler's signals and locate the device. Throughout their journey, they interacted with allies from various international and even intergalactic communities, gathering vital information. Scrambler attempted to interrupt their progress by sending out false signals and trying to interfere with their equipment.</a:t>
            </a:r>
          </a:p>
          <a:p>
            <a:pPr marL="179388" indent="0">
              <a:lnSpc>
                <a:spcPct val="120000"/>
              </a:lnSpc>
              <a:buFont typeface="Arial" panose="020B0604020202020204" pitchFamily="34" charset="0"/>
              <a:buNone/>
            </a:pPr>
            <a:r>
              <a:rPr lang="en-GB" sz="1400" dirty="0">
                <a:solidFill>
                  <a:schemeClr val="bg1"/>
                </a:solidFill>
              </a:rPr>
              <a:t>Despite these challenges, Emile and Aimee used their interrelated skills to outsmart Scrambler. Emile's quick thinking and Aimee's technological prowess were the perfect interface to solve the problem.</a:t>
            </a:r>
          </a:p>
          <a:p>
            <a:pPr marL="179388" indent="0">
              <a:lnSpc>
                <a:spcPct val="120000"/>
              </a:lnSpc>
              <a:buFont typeface="Arial" panose="020B0604020202020204" pitchFamily="34" charset="0"/>
              <a:buNone/>
            </a:pPr>
            <a:r>
              <a:rPr lang="en-GB" sz="1400" dirty="0">
                <a:solidFill>
                  <a:schemeClr val="bg1"/>
                </a:solidFill>
              </a:rPr>
              <a:t>In a tense final showdown, Emile and Aimee managed to succeed against Scrambler and deactivate the device. After their victory, they gave an interview about their adventure, sharing insights on teamwork and bravery.</a:t>
            </a:r>
          </a:p>
          <a:p>
            <a:pPr marL="179388" indent="0">
              <a:lnSpc>
                <a:spcPct val="120000"/>
              </a:lnSpc>
              <a:buFont typeface="Arial" panose="020B0604020202020204" pitchFamily="34" charset="0"/>
              <a:buNone/>
            </a:pPr>
            <a:r>
              <a:rPr lang="en-GB" sz="1400" u="sng" dirty="0">
                <a:solidFill>
                  <a:schemeClr val="bg1"/>
                </a:solidFill>
              </a:rPr>
              <a:t>Conclusion</a:t>
            </a:r>
            <a:r>
              <a:rPr lang="en-GB" sz="1400" dirty="0">
                <a:solidFill>
                  <a:schemeClr val="bg1"/>
                </a:solidFill>
              </a:rPr>
              <a:t>: Planet Zog celebrates the incredible heroism of Emile and Aimee. Thanks to their clever tactics and unwavering determination, the intergalactic community can once again rest easy.</a:t>
            </a:r>
          </a:p>
        </p:txBody>
      </p:sp>
      <p:sp>
        <p:nvSpPr>
          <p:cNvPr id="2" name="Title 1">
            <a:extLst>
              <a:ext uri="{FF2B5EF4-FFF2-40B4-BE49-F238E27FC236}">
                <a16:creationId xmlns:a16="http://schemas.microsoft.com/office/drawing/2014/main" id="{386FE657-EF53-0C68-E427-4BAC2E29B18C}"/>
              </a:ext>
            </a:extLst>
          </p:cNvPr>
          <p:cNvSpPr txBox="1">
            <a:spLocks/>
          </p:cNvSpPr>
          <p:nvPr/>
        </p:nvSpPr>
        <p:spPr>
          <a:xfrm>
            <a:off x="1523999" y="6155736"/>
            <a:ext cx="9144000" cy="46021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a common spelling pattern?</a:t>
            </a:r>
            <a:endParaRPr lang="en-GB" u="sng" dirty="0">
              <a:solidFill>
                <a:schemeClr val="bg1"/>
              </a:solidFill>
              <a:latin typeface="+mn-lt"/>
              <a:ea typeface="Andika"/>
              <a:cs typeface="Andika"/>
            </a:endParaRPr>
          </a:p>
        </p:txBody>
      </p:sp>
    </p:spTree>
    <p:extLst>
      <p:ext uri="{BB962C8B-B14F-4D97-AF65-F5344CB8AC3E}">
        <p14:creationId xmlns:p14="http://schemas.microsoft.com/office/powerpoint/2010/main" val="2519118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623174" y="331694"/>
            <a:ext cx="10945650" cy="5988424"/>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numCol="2"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900" b="1" dirty="0">
                <a:solidFill>
                  <a:schemeClr val="bg1"/>
                </a:solidFill>
              </a:rPr>
              <a:t>Mathedonia Daily News</a:t>
            </a:r>
          </a:p>
          <a:p>
            <a:pPr marL="0" indent="0" algn="ctr">
              <a:lnSpc>
                <a:spcPct val="120000"/>
              </a:lnSpc>
              <a:buFont typeface="Arial" panose="020B0604020202020204" pitchFamily="34" charset="0"/>
              <a:buNone/>
            </a:pPr>
            <a:r>
              <a:rPr lang="en-GB" sz="2400" u="sng" dirty="0">
                <a:solidFill>
                  <a:schemeClr val="bg1"/>
                </a:solidFill>
              </a:rPr>
              <a:t>Headline</a:t>
            </a:r>
            <a:r>
              <a:rPr lang="en-GB" sz="2400" dirty="0">
                <a:solidFill>
                  <a:schemeClr val="bg1"/>
                </a:solidFill>
              </a:rPr>
              <a:t>: Mathedonian Superheroes Strike Again!</a:t>
            </a:r>
          </a:p>
          <a:p>
            <a:pPr marL="0" indent="0" algn="ctr">
              <a:lnSpc>
                <a:spcPct val="120000"/>
              </a:lnSpc>
              <a:buFont typeface="Arial" panose="020B0604020202020204" pitchFamily="34" charset="0"/>
              <a:buNone/>
            </a:pPr>
            <a:r>
              <a:rPr lang="en-GB" sz="1400" u="sng" dirty="0">
                <a:solidFill>
                  <a:schemeClr val="bg1"/>
                </a:solidFill>
              </a:rPr>
              <a:t>Byline</a:t>
            </a:r>
            <a:r>
              <a:rPr lang="en-GB" sz="1400" dirty="0">
                <a:solidFill>
                  <a:schemeClr val="bg1"/>
                </a:solidFill>
              </a:rPr>
              <a:t>: Reporter Galaxa</a:t>
            </a:r>
          </a:p>
          <a:p>
            <a:pPr marL="179388" indent="0">
              <a:lnSpc>
                <a:spcPct val="120000"/>
              </a:lnSpc>
              <a:buFont typeface="Arial" panose="020B0604020202020204" pitchFamily="34" charset="0"/>
              <a:buNone/>
            </a:pPr>
            <a:r>
              <a:rPr lang="en-GB" sz="1400" u="sng" dirty="0">
                <a:solidFill>
                  <a:schemeClr val="bg1"/>
                </a:solidFill>
              </a:rPr>
              <a:t>Subheading</a:t>
            </a:r>
            <a:r>
              <a:rPr lang="en-GB" sz="1400" dirty="0">
                <a:solidFill>
                  <a:schemeClr val="bg1"/>
                </a:solidFill>
              </a:rPr>
              <a:t>: Heroes Save the Day with Clever Tactics and Teamwork</a:t>
            </a:r>
          </a:p>
          <a:p>
            <a:pPr marL="179388" indent="0">
              <a:lnSpc>
                <a:spcPct val="120000"/>
              </a:lnSpc>
              <a:buFont typeface="Arial" panose="020B0604020202020204" pitchFamily="34" charset="0"/>
              <a:buNone/>
            </a:pPr>
            <a:r>
              <a:rPr lang="en-GB" sz="1400" u="sng" dirty="0">
                <a:solidFill>
                  <a:schemeClr val="bg1"/>
                </a:solidFill>
              </a:rPr>
              <a:t>Introduction</a:t>
            </a:r>
            <a:r>
              <a:rPr lang="en-GB" sz="1400" dirty="0">
                <a:solidFill>
                  <a:schemeClr val="bg1"/>
                </a:solidFill>
              </a:rPr>
              <a:t> : In an epic adventure, Emile, the red and purple alien, and his robotic friend Aimee, once again saved Planet Zog, a neighbouring planet, from the evil Scrambler. This time, Scrambler’s scheme involved an </a:t>
            </a:r>
            <a:r>
              <a:rPr lang="en-GB" sz="1400" u="sng" dirty="0">
                <a:solidFill>
                  <a:srgbClr val="FFFF00"/>
                </a:solidFill>
              </a:rPr>
              <a:t>intergalactic</a:t>
            </a:r>
            <a:r>
              <a:rPr lang="en-GB" sz="1400" dirty="0">
                <a:solidFill>
                  <a:schemeClr val="bg1"/>
                </a:solidFill>
              </a:rPr>
              <a:t> device capable of causing chaos across the galaxy. </a:t>
            </a:r>
          </a:p>
          <a:p>
            <a:pPr marL="179388" indent="0">
              <a:lnSpc>
                <a:spcPct val="120000"/>
              </a:lnSpc>
              <a:buFont typeface="Arial" panose="020B0604020202020204" pitchFamily="34" charset="0"/>
              <a:buNone/>
            </a:pPr>
            <a:r>
              <a:rPr lang="en-GB" sz="1400" u="sng" dirty="0">
                <a:solidFill>
                  <a:schemeClr val="bg1"/>
                </a:solidFill>
              </a:rPr>
              <a:t>Main Story: </a:t>
            </a:r>
            <a:r>
              <a:rPr lang="en-GB" sz="1400" dirty="0">
                <a:solidFill>
                  <a:schemeClr val="bg1"/>
                </a:solidFill>
              </a:rPr>
              <a:t>The adventure began with an urgent alert: Scrambler was spotted in an </a:t>
            </a:r>
            <a:r>
              <a:rPr lang="en-GB" sz="1400" u="sng" dirty="0">
                <a:solidFill>
                  <a:srgbClr val="FFFF00"/>
                </a:solidFill>
              </a:rPr>
              <a:t>intercity</a:t>
            </a:r>
            <a:r>
              <a:rPr lang="en-GB" sz="1400" dirty="0">
                <a:solidFill>
                  <a:schemeClr val="bg1"/>
                </a:solidFill>
              </a:rPr>
              <a:t> chase, moving quickly from one location to another. Emile and Aimee had to act fast, planning to </a:t>
            </a:r>
            <a:r>
              <a:rPr lang="en-GB" sz="1400" u="sng" dirty="0">
                <a:solidFill>
                  <a:srgbClr val="FFFF00"/>
                </a:solidFill>
              </a:rPr>
              <a:t>intercept</a:t>
            </a:r>
            <a:r>
              <a:rPr lang="en-GB" sz="1400" dirty="0">
                <a:solidFill>
                  <a:schemeClr val="bg1"/>
                </a:solidFill>
              </a:rPr>
              <a:t> Scrambler's signals and locate the device. Throughout their journey, they </a:t>
            </a:r>
            <a:r>
              <a:rPr lang="en-GB" sz="1400" u="sng" dirty="0">
                <a:solidFill>
                  <a:srgbClr val="FFFF00"/>
                </a:solidFill>
              </a:rPr>
              <a:t>interacted</a:t>
            </a:r>
            <a:r>
              <a:rPr lang="en-GB" sz="1400" dirty="0">
                <a:solidFill>
                  <a:schemeClr val="bg1"/>
                </a:solidFill>
              </a:rPr>
              <a:t> with allies from various </a:t>
            </a:r>
            <a:r>
              <a:rPr lang="en-GB" sz="1400" u="sng" dirty="0">
                <a:solidFill>
                  <a:srgbClr val="FFFF00"/>
                </a:solidFill>
              </a:rPr>
              <a:t>international</a:t>
            </a:r>
            <a:r>
              <a:rPr lang="en-GB" sz="1400" dirty="0">
                <a:solidFill>
                  <a:schemeClr val="bg1"/>
                </a:solidFill>
              </a:rPr>
              <a:t> and even </a:t>
            </a:r>
            <a:r>
              <a:rPr lang="en-GB" sz="1400" u="sng" dirty="0">
                <a:solidFill>
                  <a:srgbClr val="FFFF00"/>
                </a:solidFill>
              </a:rPr>
              <a:t>intergalactic</a:t>
            </a:r>
            <a:r>
              <a:rPr lang="en-GB" sz="1400" dirty="0">
                <a:solidFill>
                  <a:schemeClr val="bg1"/>
                </a:solidFill>
              </a:rPr>
              <a:t> communities, gathering vital information. Scrambler attempted to </a:t>
            </a:r>
            <a:r>
              <a:rPr lang="en-GB" sz="1400" u="sng" dirty="0">
                <a:solidFill>
                  <a:srgbClr val="FFFF00"/>
                </a:solidFill>
              </a:rPr>
              <a:t>interrupt</a:t>
            </a:r>
            <a:r>
              <a:rPr lang="en-GB" sz="1400" dirty="0">
                <a:solidFill>
                  <a:schemeClr val="bg1"/>
                </a:solidFill>
              </a:rPr>
              <a:t> their progress by sending out false signals and trying to </a:t>
            </a:r>
            <a:r>
              <a:rPr lang="en-GB" sz="1400" u="sng" dirty="0">
                <a:solidFill>
                  <a:srgbClr val="FFFF00"/>
                </a:solidFill>
              </a:rPr>
              <a:t>interfere</a:t>
            </a:r>
            <a:r>
              <a:rPr lang="en-GB" sz="1400" dirty="0">
                <a:solidFill>
                  <a:schemeClr val="bg1"/>
                </a:solidFill>
              </a:rPr>
              <a:t> with their equipment.</a:t>
            </a:r>
          </a:p>
          <a:p>
            <a:pPr marL="179388" indent="0">
              <a:lnSpc>
                <a:spcPct val="120000"/>
              </a:lnSpc>
              <a:buFont typeface="Arial" panose="020B0604020202020204" pitchFamily="34" charset="0"/>
              <a:buNone/>
            </a:pPr>
            <a:r>
              <a:rPr lang="en-GB" sz="1400" dirty="0">
                <a:solidFill>
                  <a:schemeClr val="bg1"/>
                </a:solidFill>
              </a:rPr>
              <a:t>Despite these challenges, Emile and Aimee used their </a:t>
            </a:r>
            <a:r>
              <a:rPr lang="en-GB" sz="1400" u="sng" dirty="0">
                <a:solidFill>
                  <a:srgbClr val="FFFF00"/>
                </a:solidFill>
              </a:rPr>
              <a:t>interrelated</a:t>
            </a:r>
            <a:r>
              <a:rPr lang="en-GB" sz="1400" dirty="0">
                <a:solidFill>
                  <a:schemeClr val="bg1"/>
                </a:solidFill>
              </a:rPr>
              <a:t> skills to outsmart Scrambler. Emile's quick thinking and Aimee's technological prowess were the perfect </a:t>
            </a:r>
            <a:r>
              <a:rPr lang="en-GB" sz="1400" u="sng" dirty="0">
                <a:solidFill>
                  <a:srgbClr val="FFFF00"/>
                </a:solidFill>
              </a:rPr>
              <a:t>interface</a:t>
            </a:r>
            <a:r>
              <a:rPr lang="en-GB" sz="1400" dirty="0">
                <a:solidFill>
                  <a:schemeClr val="bg1"/>
                </a:solidFill>
              </a:rPr>
              <a:t> to solve the problem.</a:t>
            </a:r>
          </a:p>
          <a:p>
            <a:pPr marL="179388" indent="0">
              <a:lnSpc>
                <a:spcPct val="120000"/>
              </a:lnSpc>
              <a:buFont typeface="Arial" panose="020B0604020202020204" pitchFamily="34" charset="0"/>
              <a:buNone/>
            </a:pPr>
            <a:r>
              <a:rPr lang="en-GB" sz="1400" dirty="0">
                <a:solidFill>
                  <a:schemeClr val="bg1"/>
                </a:solidFill>
              </a:rPr>
              <a:t>In a tense final showdown, Emile and Aimee managed to succeed against Scrambler and deactivate the device. After their victory, they gave an </a:t>
            </a:r>
            <a:r>
              <a:rPr lang="en-GB" sz="1400" u="sng" dirty="0">
                <a:solidFill>
                  <a:srgbClr val="FFFF00"/>
                </a:solidFill>
              </a:rPr>
              <a:t>interview</a:t>
            </a:r>
            <a:r>
              <a:rPr lang="en-GB" sz="1400" dirty="0">
                <a:solidFill>
                  <a:schemeClr val="bg1"/>
                </a:solidFill>
              </a:rPr>
              <a:t> about their adventure, sharing insights on teamwork and bravery.</a:t>
            </a:r>
          </a:p>
          <a:p>
            <a:pPr marL="179388" indent="0">
              <a:lnSpc>
                <a:spcPct val="120000"/>
              </a:lnSpc>
              <a:buFont typeface="Arial" panose="020B0604020202020204" pitchFamily="34" charset="0"/>
              <a:buNone/>
            </a:pPr>
            <a:r>
              <a:rPr lang="en-GB" sz="1400" u="sng" dirty="0">
                <a:solidFill>
                  <a:schemeClr val="bg1"/>
                </a:solidFill>
              </a:rPr>
              <a:t>Conclusion</a:t>
            </a:r>
            <a:r>
              <a:rPr lang="en-GB" sz="1400" dirty="0">
                <a:solidFill>
                  <a:schemeClr val="bg1"/>
                </a:solidFill>
              </a:rPr>
              <a:t>: Planet Zog celebrates the incredible heroism of Emile and Aimee. Thanks to their clever tactics and unwavering determination, the </a:t>
            </a:r>
            <a:r>
              <a:rPr lang="en-GB" sz="1400" u="sng" dirty="0">
                <a:solidFill>
                  <a:srgbClr val="FFFF00"/>
                </a:solidFill>
              </a:rPr>
              <a:t>intergalactic</a:t>
            </a:r>
            <a:r>
              <a:rPr lang="en-GB" sz="1400" dirty="0">
                <a:solidFill>
                  <a:schemeClr val="bg1"/>
                </a:solidFill>
              </a:rPr>
              <a:t> community can once again rest easy.</a:t>
            </a:r>
          </a:p>
        </p:txBody>
      </p:sp>
      <p:sp>
        <p:nvSpPr>
          <p:cNvPr id="2" name="Title 1">
            <a:extLst>
              <a:ext uri="{FF2B5EF4-FFF2-40B4-BE49-F238E27FC236}">
                <a16:creationId xmlns:a16="http://schemas.microsoft.com/office/drawing/2014/main" id="{0815C931-72D8-9B68-DE2D-777E4E03E171}"/>
              </a:ext>
            </a:extLst>
          </p:cNvPr>
          <p:cNvSpPr txBox="1">
            <a:spLocks/>
          </p:cNvSpPr>
          <p:nvPr/>
        </p:nvSpPr>
        <p:spPr>
          <a:xfrm>
            <a:off x="1523999" y="6155736"/>
            <a:ext cx="9144000" cy="46021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What spelling pattern applies to the underlined words?</a:t>
            </a:r>
            <a:endParaRPr lang="en-GB" u="sng" dirty="0">
              <a:solidFill>
                <a:schemeClr val="bg1"/>
              </a:solidFill>
              <a:latin typeface="+mn-lt"/>
              <a:ea typeface="Andika"/>
              <a:cs typeface="Andika"/>
            </a:endParaRPr>
          </a:p>
        </p:txBody>
      </p:sp>
    </p:spTree>
    <p:extLst>
      <p:ext uri="{BB962C8B-B14F-4D97-AF65-F5344CB8AC3E}">
        <p14:creationId xmlns:p14="http://schemas.microsoft.com/office/powerpoint/2010/main" val="1119673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51B7AE-EAEE-6594-4FCF-EF8AF70CC4B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27104" y="1963668"/>
            <a:ext cx="9144000" cy="129333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The prefix </a:t>
            </a:r>
            <a:r>
              <a:rPr lang="en-GB" u="sng" dirty="0">
                <a:solidFill>
                  <a:schemeClr val="bg1"/>
                </a:solidFill>
                <a:latin typeface="+mn-lt"/>
                <a:ea typeface="Andika"/>
                <a:cs typeface="Andika"/>
              </a:rPr>
              <a:t>inter-</a:t>
            </a:r>
            <a:endParaRPr lang="en-GB" dirty="0">
              <a:solidFill>
                <a:schemeClr val="bg1"/>
              </a:solidFill>
              <a:latin typeface="+mn-lt"/>
              <a:ea typeface="Andika"/>
              <a:cs typeface="Andika"/>
            </a:endParaRPr>
          </a:p>
        </p:txBody>
      </p:sp>
      <p:pic>
        <p:nvPicPr>
          <p:cNvPr id="8" name="Picture 7" descr="A picture containing logo&#10;&#10;Description automatically generated">
            <a:extLst>
              <a:ext uri="{FF2B5EF4-FFF2-40B4-BE49-F238E27FC236}">
                <a16:creationId xmlns:a16="http://schemas.microsoft.com/office/drawing/2014/main" id="{01C6609C-3BE2-B0DA-7453-364149A179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DEAAB03A-E35E-EC91-EFFD-E281E0F2F3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BB5931B9-8640-EB72-8245-B378A533FEC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1055 0.48797 " pathEditMode="relative" rAng="0" ptsTypes="AA">
                                      <p:cBhvr>
                                        <p:cTn id="6" dur="2000" fill="hold"/>
                                        <p:tgtEl>
                                          <p:spTgt spid="9"/>
                                        </p:tgtEl>
                                        <p:attrNameLst>
                                          <p:attrName>ppt_x</p:attrName>
                                          <p:attrName>ppt_y</p:attrName>
                                        </p:attrNameLst>
                                      </p:cBhvr>
                                      <p:rCtr x="5521" y="24398"/>
                                    </p:animMotion>
                                  </p:childTnLst>
                                </p:cTn>
                              </p:par>
                              <p:par>
                                <p:cTn id="7" presetID="42" presetClass="path" presetSubtype="0" accel="50000" decel="50000" fill="hold" nodeType="withEffect">
                                  <p:stCondLst>
                                    <p:cond delay="0"/>
                                  </p:stCondLst>
                                  <p:childTnLst>
                                    <p:animMotion origin="layout" path="M -1.04167E-6 2.22222E-6 L -0.23008 -0.05556 " pathEditMode="relative" rAng="0" ptsTypes="AA">
                                      <p:cBhvr>
                                        <p:cTn id="8" dur="2000" fill="hold"/>
                                        <p:tgtEl>
                                          <p:spTgt spid="10"/>
                                        </p:tgtEl>
                                        <p:attrNameLst>
                                          <p:attrName>ppt_x</p:attrName>
                                          <p:attrName>ppt_y</p:attrName>
                                        </p:attrNameLst>
                                      </p:cBhvr>
                                      <p:rCtr x="-11510" y="-2778"/>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B0160251-EF03-9703-7A9B-9318EF6AF4B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735496" y="1484060"/>
            <a:ext cx="10721008" cy="2965109"/>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Can anyone remember what a </a:t>
            </a:r>
          </a:p>
          <a:p>
            <a:pPr algn="ct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prefix</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is?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333691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5F264056-0980-FE3F-8AB5-6B2F262C41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31223" y="391887"/>
            <a:ext cx="11338560" cy="628186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000" dirty="0">
                <a:solidFill>
                  <a:schemeClr val="bg1"/>
                </a:solidFill>
              </a:rPr>
              <a:t>A prefix is a group of letters that go at the </a:t>
            </a:r>
            <a:r>
              <a:rPr lang="en-GB" sz="4000" u="sng" dirty="0">
                <a:solidFill>
                  <a:schemeClr val="bg1"/>
                </a:solidFill>
              </a:rPr>
              <a:t>beginning</a:t>
            </a:r>
            <a:r>
              <a:rPr lang="en-GB" sz="4000" dirty="0">
                <a:solidFill>
                  <a:schemeClr val="bg1"/>
                </a:solidFill>
              </a:rPr>
              <a:t> of a </a:t>
            </a:r>
            <a:r>
              <a:rPr lang="en-GB" sz="4000" u="sng" dirty="0">
                <a:solidFill>
                  <a:schemeClr val="bg1"/>
                </a:solidFill>
              </a:rPr>
              <a:t>root word</a:t>
            </a:r>
            <a:r>
              <a:rPr lang="en-GB" sz="4000" dirty="0">
                <a:solidFill>
                  <a:schemeClr val="bg1"/>
                </a:solidFill>
              </a:rPr>
              <a:t> and change the meaning of the word. </a:t>
            </a:r>
          </a:p>
        </p:txBody>
      </p:sp>
      <p:grpSp>
        <p:nvGrpSpPr>
          <p:cNvPr id="20" name="Group 19">
            <a:extLst>
              <a:ext uri="{FF2B5EF4-FFF2-40B4-BE49-F238E27FC236}">
                <a16:creationId xmlns:a16="http://schemas.microsoft.com/office/drawing/2014/main" id="{7321331E-A809-65E3-9F62-A23B3EF182CF}"/>
              </a:ext>
            </a:extLst>
          </p:cNvPr>
          <p:cNvGrpSpPr/>
          <p:nvPr/>
        </p:nvGrpSpPr>
        <p:grpSpPr>
          <a:xfrm>
            <a:off x="2370708" y="2586894"/>
            <a:ext cx="2391466" cy="2626804"/>
            <a:chOff x="4628847" y="3413353"/>
            <a:chExt cx="2391466" cy="2626804"/>
          </a:xfrm>
        </p:grpSpPr>
        <p:pic>
          <p:nvPicPr>
            <p:cNvPr id="14" name="Picture 13" descr="Icon&#10;&#10;Description automatically generated">
              <a:extLst>
                <a:ext uri="{FF2B5EF4-FFF2-40B4-BE49-F238E27FC236}">
                  <a16:creationId xmlns:a16="http://schemas.microsoft.com/office/drawing/2014/main" id="{EC4BC384-3555-4AA2-06BF-B396FB1D96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91749" y="3413353"/>
              <a:ext cx="2328564" cy="2626804"/>
            </a:xfrm>
            <a:prstGeom prst="rect">
              <a:avLst/>
            </a:prstGeom>
          </p:spPr>
        </p:pic>
        <p:sp>
          <p:nvSpPr>
            <p:cNvPr id="9" name="TextBox 8">
              <a:extLst>
                <a:ext uri="{FF2B5EF4-FFF2-40B4-BE49-F238E27FC236}">
                  <a16:creationId xmlns:a16="http://schemas.microsoft.com/office/drawing/2014/main" id="{5D2ADBB5-3285-9B26-D54F-7BD74675F343}"/>
                </a:ext>
              </a:extLst>
            </p:cNvPr>
            <p:cNvSpPr txBox="1"/>
            <p:nvPr/>
          </p:nvSpPr>
          <p:spPr>
            <a:xfrm>
              <a:off x="4628847" y="4344740"/>
              <a:ext cx="2015463" cy="707886"/>
            </a:xfrm>
            <a:prstGeom prst="rect">
              <a:avLst/>
            </a:prstGeom>
            <a:noFill/>
          </p:spPr>
          <p:txBody>
            <a:bodyPr wrap="square" rtlCol="0">
              <a:spAutoFit/>
            </a:bodyPr>
            <a:lstStyle/>
            <a:p>
              <a:pPr algn="ctr"/>
              <a:r>
                <a:rPr lang="en-GB" sz="4000" dirty="0">
                  <a:solidFill>
                    <a:schemeClr val="bg1"/>
                  </a:solidFill>
                </a:rPr>
                <a:t>dis</a:t>
              </a:r>
              <a:r>
                <a:rPr lang="en-GB" sz="1100" dirty="0"/>
                <a:t> </a:t>
              </a:r>
            </a:p>
          </p:txBody>
        </p:sp>
      </p:grpSp>
      <p:grpSp>
        <p:nvGrpSpPr>
          <p:cNvPr id="19" name="Group 18">
            <a:extLst>
              <a:ext uri="{FF2B5EF4-FFF2-40B4-BE49-F238E27FC236}">
                <a16:creationId xmlns:a16="http://schemas.microsoft.com/office/drawing/2014/main" id="{708CD0AF-3911-7493-9430-9DA418DFF835}"/>
              </a:ext>
            </a:extLst>
          </p:cNvPr>
          <p:cNvGrpSpPr/>
          <p:nvPr/>
        </p:nvGrpSpPr>
        <p:grpSpPr>
          <a:xfrm>
            <a:off x="8414317" y="2646261"/>
            <a:ext cx="2296325" cy="2508069"/>
            <a:chOff x="6517813" y="3444650"/>
            <a:chExt cx="2296325" cy="2508069"/>
          </a:xfrm>
        </p:grpSpPr>
        <p:pic>
          <p:nvPicPr>
            <p:cNvPr id="8" name="Picture 7" descr="A picture containing text, clock, vector graphics, sign&#10;&#10;Description automatically generated">
              <a:extLst>
                <a:ext uri="{FF2B5EF4-FFF2-40B4-BE49-F238E27FC236}">
                  <a16:creationId xmlns:a16="http://schemas.microsoft.com/office/drawing/2014/main" id="{8F0D706E-A169-CA73-800A-6B159DC1C8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7813" y="3444650"/>
              <a:ext cx="2296325" cy="2508069"/>
            </a:xfrm>
            <a:prstGeom prst="rect">
              <a:avLst/>
            </a:prstGeom>
          </p:spPr>
        </p:pic>
        <p:sp>
          <p:nvSpPr>
            <p:cNvPr id="11" name="TextBox 10">
              <a:extLst>
                <a:ext uri="{FF2B5EF4-FFF2-40B4-BE49-F238E27FC236}">
                  <a16:creationId xmlns:a16="http://schemas.microsoft.com/office/drawing/2014/main" id="{1D7FC553-7CDE-980A-7276-F570F5A5EE30}"/>
                </a:ext>
              </a:extLst>
            </p:cNvPr>
            <p:cNvSpPr txBox="1"/>
            <p:nvPr/>
          </p:nvSpPr>
          <p:spPr>
            <a:xfrm>
              <a:off x="6688918" y="4331192"/>
              <a:ext cx="1593208" cy="707886"/>
            </a:xfrm>
            <a:prstGeom prst="rect">
              <a:avLst/>
            </a:prstGeom>
            <a:noFill/>
          </p:spPr>
          <p:txBody>
            <a:bodyPr wrap="square" rtlCol="0">
              <a:spAutoFit/>
            </a:bodyPr>
            <a:lstStyle/>
            <a:p>
              <a:r>
                <a:rPr lang="en-GB" sz="4000" dirty="0">
                  <a:solidFill>
                    <a:schemeClr val="bg1"/>
                  </a:solidFill>
                </a:rPr>
                <a:t>agree</a:t>
              </a:r>
              <a:r>
                <a:rPr lang="en-GB" sz="1050" dirty="0"/>
                <a:t> </a:t>
              </a:r>
            </a:p>
          </p:txBody>
        </p:sp>
      </p:grpSp>
      <p:grpSp>
        <p:nvGrpSpPr>
          <p:cNvPr id="21" name="Group 20">
            <a:extLst>
              <a:ext uri="{FF2B5EF4-FFF2-40B4-BE49-F238E27FC236}">
                <a16:creationId xmlns:a16="http://schemas.microsoft.com/office/drawing/2014/main" id="{0051CB96-B8D4-1534-1BEC-C5EF4D8BD66F}"/>
              </a:ext>
            </a:extLst>
          </p:cNvPr>
          <p:cNvGrpSpPr/>
          <p:nvPr/>
        </p:nvGrpSpPr>
        <p:grpSpPr>
          <a:xfrm>
            <a:off x="653658" y="3195115"/>
            <a:ext cx="3524597" cy="646331"/>
            <a:chOff x="1299117" y="4052871"/>
            <a:chExt cx="3524597" cy="646331"/>
          </a:xfrm>
        </p:grpSpPr>
        <p:sp>
          <p:nvSpPr>
            <p:cNvPr id="12" name="TextBox 11">
              <a:extLst>
                <a:ext uri="{FF2B5EF4-FFF2-40B4-BE49-F238E27FC236}">
                  <a16:creationId xmlns:a16="http://schemas.microsoft.com/office/drawing/2014/main" id="{A1DDAB4A-25A5-0172-53B3-D1968404AD86}"/>
                </a:ext>
              </a:extLst>
            </p:cNvPr>
            <p:cNvSpPr txBox="1"/>
            <p:nvPr/>
          </p:nvSpPr>
          <p:spPr>
            <a:xfrm>
              <a:off x="1299117" y="4052871"/>
              <a:ext cx="1828800" cy="646331"/>
            </a:xfrm>
            <a:prstGeom prst="rect">
              <a:avLst/>
            </a:prstGeom>
            <a:noFill/>
          </p:spPr>
          <p:txBody>
            <a:bodyPr wrap="square" rtlCol="0">
              <a:spAutoFit/>
            </a:bodyPr>
            <a:lstStyle/>
            <a:p>
              <a:pPr algn="ctr"/>
              <a:r>
                <a:rPr lang="en-GB" sz="3600" dirty="0">
                  <a:solidFill>
                    <a:schemeClr val="bg1"/>
                  </a:solidFill>
                </a:rPr>
                <a:t>prefix</a:t>
              </a:r>
            </a:p>
          </p:txBody>
        </p:sp>
        <p:cxnSp>
          <p:nvCxnSpPr>
            <p:cNvPr id="4" name="Straight Arrow Connector 3">
              <a:extLst>
                <a:ext uri="{FF2B5EF4-FFF2-40B4-BE49-F238E27FC236}">
                  <a16:creationId xmlns:a16="http://schemas.microsoft.com/office/drawing/2014/main" id="{68ECCB54-CB71-DCB2-EC95-B5006F04DA31}"/>
                </a:ext>
              </a:extLst>
            </p:cNvPr>
            <p:cNvCxnSpPr>
              <a:cxnSpLocks/>
            </p:cNvCxnSpPr>
            <p:nvPr/>
          </p:nvCxnSpPr>
          <p:spPr>
            <a:xfrm flipV="1">
              <a:off x="2986177" y="4277058"/>
              <a:ext cx="1837537" cy="9897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AFAD2B8E-1A71-C7C8-5A78-CDB886A671FB}"/>
              </a:ext>
            </a:extLst>
          </p:cNvPr>
          <p:cNvGrpSpPr/>
          <p:nvPr/>
        </p:nvGrpSpPr>
        <p:grpSpPr>
          <a:xfrm>
            <a:off x="7849678" y="3192403"/>
            <a:ext cx="4180198" cy="646331"/>
            <a:chOff x="8495137" y="4050159"/>
            <a:chExt cx="4180198" cy="646331"/>
          </a:xfrm>
        </p:grpSpPr>
        <p:sp>
          <p:nvSpPr>
            <p:cNvPr id="13" name="TextBox 12">
              <a:extLst>
                <a:ext uri="{FF2B5EF4-FFF2-40B4-BE49-F238E27FC236}">
                  <a16:creationId xmlns:a16="http://schemas.microsoft.com/office/drawing/2014/main" id="{82B41AAA-65BD-51D9-4553-B94F794C196B}"/>
                </a:ext>
              </a:extLst>
            </p:cNvPr>
            <p:cNvSpPr txBox="1"/>
            <p:nvPr/>
          </p:nvSpPr>
          <p:spPr>
            <a:xfrm>
              <a:off x="10294686" y="4050159"/>
              <a:ext cx="2380649" cy="646331"/>
            </a:xfrm>
            <a:prstGeom prst="rect">
              <a:avLst/>
            </a:prstGeom>
            <a:noFill/>
          </p:spPr>
          <p:txBody>
            <a:bodyPr wrap="square" rtlCol="0">
              <a:spAutoFit/>
            </a:bodyPr>
            <a:lstStyle/>
            <a:p>
              <a:pPr algn="ctr"/>
              <a:r>
                <a:rPr lang="en-GB" sz="3600" dirty="0">
                  <a:solidFill>
                    <a:schemeClr val="bg1"/>
                  </a:solidFill>
                </a:rPr>
                <a:t>root word</a:t>
              </a:r>
            </a:p>
          </p:txBody>
        </p:sp>
        <p:cxnSp>
          <p:nvCxnSpPr>
            <p:cNvPr id="15" name="Straight Arrow Connector 14">
              <a:extLst>
                <a:ext uri="{FF2B5EF4-FFF2-40B4-BE49-F238E27FC236}">
                  <a16:creationId xmlns:a16="http://schemas.microsoft.com/office/drawing/2014/main" id="{1E2DB22A-07AA-2B2F-37D5-CB97EA0CF5B9}"/>
                </a:ext>
              </a:extLst>
            </p:cNvPr>
            <p:cNvCxnSpPr>
              <a:cxnSpLocks/>
              <a:stCxn id="13" idx="1"/>
            </p:cNvCxnSpPr>
            <p:nvPr/>
          </p:nvCxnSpPr>
          <p:spPr>
            <a:xfrm flipH="1" flipV="1">
              <a:off x="8495137" y="4331192"/>
              <a:ext cx="1799549" cy="42133"/>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577C188B-EEF9-A415-F387-17971485C4FD}"/>
              </a:ext>
            </a:extLst>
          </p:cNvPr>
          <p:cNvSpPr txBox="1"/>
          <p:nvPr/>
        </p:nvSpPr>
        <p:spPr>
          <a:xfrm>
            <a:off x="3708596" y="5546217"/>
            <a:ext cx="6045005" cy="707886"/>
          </a:xfrm>
          <a:prstGeom prst="rect">
            <a:avLst/>
          </a:prstGeom>
          <a:noFill/>
        </p:spPr>
        <p:txBody>
          <a:bodyPr wrap="square" rtlCol="0">
            <a:spAutoFit/>
          </a:bodyPr>
          <a:lstStyle/>
          <a:p>
            <a:pPr algn="ctr"/>
            <a:r>
              <a:rPr lang="en-GB" sz="4000" dirty="0">
                <a:solidFill>
                  <a:schemeClr val="bg1"/>
                </a:solidFill>
              </a:rPr>
              <a:t>dis + agree = disagree</a:t>
            </a:r>
          </a:p>
        </p:txBody>
      </p:sp>
    </p:spTree>
    <p:extLst>
      <p:ext uri="{BB962C8B-B14F-4D97-AF65-F5344CB8AC3E}">
        <p14:creationId xmlns:p14="http://schemas.microsoft.com/office/powerpoint/2010/main" val="173820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333E-6 1.11022E-16 L 0.15312 -0.00162 " pathEditMode="relative" rAng="0" ptsTypes="AA">
                                      <p:cBhvr>
                                        <p:cTn id="6" dur="2000" fill="hold"/>
                                        <p:tgtEl>
                                          <p:spTgt spid="20"/>
                                        </p:tgtEl>
                                        <p:attrNameLst>
                                          <p:attrName>ppt_x</p:attrName>
                                          <p:attrName>ppt_y</p:attrName>
                                        </p:attrNameLst>
                                      </p:cBhvr>
                                      <p:rCtr x="7656" y="-93"/>
                                    </p:animMotion>
                                  </p:childTnLst>
                                </p:cTn>
                              </p:par>
                              <p:par>
                                <p:cTn id="7" presetID="42" presetClass="path" presetSubtype="0" accel="50000" decel="50000" fill="hold" nodeType="withEffect">
                                  <p:stCondLst>
                                    <p:cond delay="0"/>
                                  </p:stCondLst>
                                  <p:childTnLst>
                                    <p:animMotion origin="layout" path="M -4.79167E-6 1.11022E-16 L -0.19101 -0.00347 " pathEditMode="relative" rAng="0" ptsTypes="AA">
                                      <p:cBhvr>
                                        <p:cTn id="8" dur="2000" fill="hold"/>
                                        <p:tgtEl>
                                          <p:spTgt spid="19"/>
                                        </p:tgtEl>
                                        <p:attrNameLst>
                                          <p:attrName>ppt_x</p:attrName>
                                          <p:attrName>ppt_y</p:attrName>
                                        </p:attrNameLst>
                                      </p:cBhvr>
                                      <p:rCtr x="-9557" y="-185"/>
                                    </p:animMotion>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C3D127A-FDBD-BB43-AC85-7F11A7C672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589103" y="449922"/>
            <a:ext cx="9072979" cy="863974"/>
          </a:xfrm>
          <a:prstGeom prst="roundRect">
            <a:avLst/>
          </a:prstGeom>
          <a:solidFill>
            <a:schemeClr val="accent2"/>
          </a:solidFill>
          <a:effectLst>
            <a:outerShdw blurRad="50800" dist="38100" dir="5400000" algn="t" rotWithShape="0">
              <a:prstClr val="black">
                <a:alpha val="40000"/>
              </a:prstClr>
            </a:outerShdw>
          </a:effectLst>
        </p:spPr>
        <p:txBody>
          <a:bodyPr anchor="ctr">
            <a:normAutofit fontScale="85000" lnSpcReduction="10000"/>
          </a:bodyPr>
          <a:lstStyle/>
          <a:p>
            <a:pPr marL="0" indent="0" algn="ctr">
              <a:buNone/>
            </a:pPr>
            <a:r>
              <a:rPr lang="en-GB" sz="4400" dirty="0">
                <a:solidFill>
                  <a:schemeClr val="bg1"/>
                </a:solidFill>
              </a:rPr>
              <a:t>We have already looked at the prefixes:</a:t>
            </a: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1666042" y="5325799"/>
            <a:ext cx="8859916"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Do you remember what they mean?  </a:t>
            </a:r>
          </a:p>
        </p:txBody>
      </p:sp>
      <p:sp>
        <p:nvSpPr>
          <p:cNvPr id="5" name="Title 1">
            <a:extLst>
              <a:ext uri="{FF2B5EF4-FFF2-40B4-BE49-F238E27FC236}">
                <a16:creationId xmlns:a16="http://schemas.microsoft.com/office/drawing/2014/main" id="{B9AEC70B-470A-FD8F-35A9-CCE9F5E6B6EA}"/>
              </a:ext>
            </a:extLst>
          </p:cNvPr>
          <p:cNvSpPr txBox="1">
            <a:spLocks/>
          </p:cNvSpPr>
          <p:nvPr/>
        </p:nvSpPr>
        <p:spPr>
          <a:xfrm>
            <a:off x="3121981" y="1678036"/>
            <a:ext cx="6084162" cy="3283623"/>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in- </a:t>
            </a:r>
            <a:r>
              <a:rPr lang="en-GB" sz="2200" dirty="0">
                <a:solidFill>
                  <a:schemeClr val="bg1"/>
                </a:solidFill>
                <a:latin typeface="Andika" panose="02000000000000000000" pitchFamily="2" charset="0"/>
                <a:ea typeface="Andika" panose="02000000000000000000" pitchFamily="2" charset="0"/>
                <a:cs typeface="Andika" panose="02000000000000000000" pitchFamily="2" charset="0"/>
              </a:rPr>
              <a:t>(for example incorrect)</a:t>
            </a:r>
          </a:p>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im- </a:t>
            </a:r>
            <a:r>
              <a:rPr lang="en-GB" sz="2200" dirty="0">
                <a:solidFill>
                  <a:schemeClr val="bg1"/>
                </a:solidFill>
                <a:latin typeface="Andika" panose="02000000000000000000" pitchFamily="2" charset="0"/>
                <a:ea typeface="Andika" panose="02000000000000000000" pitchFamily="2" charset="0"/>
                <a:cs typeface="Andika" panose="02000000000000000000" pitchFamily="2" charset="0"/>
              </a:rPr>
              <a:t>(for example immature)</a:t>
            </a:r>
          </a:p>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il- </a:t>
            </a:r>
            <a:r>
              <a:rPr lang="en-GB" sz="2200" dirty="0">
                <a:solidFill>
                  <a:schemeClr val="bg1"/>
                </a:solidFill>
                <a:latin typeface="Andika" panose="02000000000000000000" pitchFamily="2" charset="0"/>
                <a:ea typeface="Andika" panose="02000000000000000000" pitchFamily="2" charset="0"/>
                <a:cs typeface="Andika" panose="02000000000000000000" pitchFamily="2" charset="0"/>
              </a:rPr>
              <a:t>(for example illegal)</a:t>
            </a:r>
          </a:p>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ir- </a:t>
            </a:r>
            <a:r>
              <a:rPr lang="en-GB" sz="2200" dirty="0">
                <a:solidFill>
                  <a:schemeClr val="bg1"/>
                </a:solidFill>
                <a:latin typeface="Andika" panose="02000000000000000000" pitchFamily="2" charset="0"/>
                <a:ea typeface="Andika" panose="02000000000000000000" pitchFamily="2" charset="0"/>
                <a:cs typeface="Andika" panose="02000000000000000000" pitchFamily="2" charset="0"/>
              </a:rPr>
              <a:t>(for example irregular)</a:t>
            </a:r>
          </a:p>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sub- </a:t>
            </a:r>
            <a:r>
              <a:rPr lang="en-GB" sz="2200" dirty="0">
                <a:solidFill>
                  <a:schemeClr val="bg1"/>
                </a:solidFill>
                <a:latin typeface="Andika" panose="02000000000000000000" pitchFamily="2" charset="0"/>
                <a:ea typeface="Andika" panose="02000000000000000000" pitchFamily="2" charset="0"/>
                <a:cs typeface="Andika" panose="02000000000000000000" pitchFamily="2" charset="0"/>
              </a:rPr>
              <a:t>(for example superhero)</a:t>
            </a:r>
          </a:p>
          <a:p>
            <a:pPr marL="571500" indent="-571500">
              <a:buFont typeface="Arial" panose="020B0604020202020204" pitchFamily="34" charset="0"/>
              <a:buChar char="•"/>
            </a:pP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super- </a:t>
            </a:r>
            <a:r>
              <a:rPr lang="en-GB" sz="2200" dirty="0">
                <a:solidFill>
                  <a:schemeClr val="bg1"/>
                </a:solidFill>
                <a:latin typeface="Andika" panose="02000000000000000000" pitchFamily="2" charset="0"/>
                <a:ea typeface="Andika" panose="02000000000000000000" pitchFamily="2" charset="0"/>
                <a:cs typeface="Andika" panose="02000000000000000000" pitchFamily="2" charset="0"/>
              </a:rPr>
              <a:t>(for example submarine)</a:t>
            </a:r>
            <a:endParaRPr lang="en-GB" sz="36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Tree>
    <p:extLst>
      <p:ext uri="{BB962C8B-B14F-4D97-AF65-F5344CB8AC3E}">
        <p14:creationId xmlns:p14="http://schemas.microsoft.com/office/powerpoint/2010/main" val="405568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C3D127A-FDBD-BB43-AC85-7F11A7C672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589103" y="449922"/>
            <a:ext cx="9072979" cy="863974"/>
          </a:xfrm>
          <a:prstGeom prst="roundRect">
            <a:avLst/>
          </a:prstGeom>
          <a:solidFill>
            <a:schemeClr val="accent2"/>
          </a:solidFill>
          <a:effectLst>
            <a:outerShdw blurRad="50800" dist="38100" dir="5400000" algn="t" rotWithShape="0">
              <a:prstClr val="black">
                <a:alpha val="40000"/>
              </a:prstClr>
            </a:outerShdw>
          </a:effectLst>
        </p:spPr>
        <p:txBody>
          <a:bodyPr anchor="ctr">
            <a:normAutofit fontScale="77500" lnSpcReduction="20000"/>
          </a:bodyPr>
          <a:lstStyle/>
          <a:p>
            <a:pPr marL="0" indent="0" algn="ctr">
              <a:buNone/>
            </a:pPr>
            <a:r>
              <a:rPr lang="en-GB" sz="4400" dirty="0">
                <a:solidFill>
                  <a:schemeClr val="bg1"/>
                </a:solidFill>
              </a:rPr>
              <a:t>Do you remember what the prefixes mean?</a:t>
            </a:r>
          </a:p>
        </p:txBody>
      </p:sp>
      <p:sp>
        <p:nvSpPr>
          <p:cNvPr id="7" name="Content Placeholder 2">
            <a:extLst>
              <a:ext uri="{FF2B5EF4-FFF2-40B4-BE49-F238E27FC236}">
                <a16:creationId xmlns:a16="http://schemas.microsoft.com/office/drawing/2014/main" id="{3A229428-2D53-8470-80BE-4DF00DE500DF}"/>
              </a:ext>
            </a:extLst>
          </p:cNvPr>
          <p:cNvSpPr txBox="1">
            <a:spLocks/>
          </p:cNvSpPr>
          <p:nvPr/>
        </p:nvSpPr>
        <p:spPr>
          <a:xfrm>
            <a:off x="275771" y="1840018"/>
            <a:ext cx="11669486" cy="2979079"/>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571500"/>
            <a:r>
              <a:rPr lang="en-GB" sz="4400" dirty="0">
                <a:solidFill>
                  <a:schemeClr val="bg1"/>
                </a:solidFill>
                <a:latin typeface="Andika"/>
                <a:ea typeface="Andika"/>
                <a:cs typeface="Andika"/>
              </a:rPr>
              <a:t>in-, im-, il- and ir- all mean not.</a:t>
            </a:r>
            <a:endParaRPr lang="en-US" dirty="0">
              <a:solidFill>
                <a:schemeClr val="bg1"/>
              </a:solidFill>
              <a:ea typeface="Andika"/>
              <a:cs typeface="Andika"/>
            </a:endParaRPr>
          </a:p>
          <a:p>
            <a:pPr marL="571500" indent="-571500"/>
            <a:r>
              <a:rPr lang="en-GB" sz="4400" dirty="0">
                <a:solidFill>
                  <a:schemeClr val="bg1"/>
                </a:solidFill>
                <a:latin typeface="Andika"/>
                <a:ea typeface="Andika"/>
                <a:cs typeface="Andika"/>
              </a:rPr>
              <a:t>sub- means under.</a:t>
            </a:r>
            <a:endParaRPr lang="en-GB" sz="4400" dirty="0">
              <a:solidFill>
                <a:schemeClr val="bg1"/>
              </a:solidFill>
              <a:latin typeface="Andika" panose="02000000000000000000" pitchFamily="2" charset="0"/>
              <a:ea typeface="Andika" panose="02000000000000000000" pitchFamily="2" charset="0"/>
              <a:cs typeface="Andika" panose="02000000000000000000" pitchFamily="2" charset="0"/>
            </a:endParaRPr>
          </a:p>
          <a:p>
            <a:pPr marL="571500" indent="-571500"/>
            <a:r>
              <a:rPr lang="en-GB" sz="4400" dirty="0">
                <a:solidFill>
                  <a:schemeClr val="bg1"/>
                </a:solidFill>
                <a:latin typeface="Andika"/>
                <a:ea typeface="Andika"/>
                <a:cs typeface="Andika"/>
              </a:rPr>
              <a:t>super- means beyond.</a:t>
            </a:r>
          </a:p>
        </p:txBody>
      </p:sp>
    </p:spTree>
    <p:extLst>
      <p:ext uri="{BB962C8B-B14F-4D97-AF65-F5344CB8AC3E}">
        <p14:creationId xmlns:p14="http://schemas.microsoft.com/office/powerpoint/2010/main" val="143920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1362</Words>
  <Application>Microsoft Office PowerPoint</Application>
  <PresentationFormat>Widescreen</PresentationFormat>
  <Paragraphs>147</Paragraphs>
  <Slides>24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Andika</vt:lpstr>
      <vt:lpstr>Office Theme</vt:lpstr>
      <vt:lpstr> How to Use this PowerPoint</vt:lpstr>
      <vt:lpstr>Scrambler has been scrambling!!!</vt:lpstr>
      <vt:lpstr>PowerPoint Presentation</vt:lpstr>
      <vt:lpstr>PowerPoint Presentation</vt:lpstr>
      <vt:lpstr>The prefix inter-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59</cp:revision>
  <dcterms:created xsi:type="dcterms:W3CDTF">2022-05-31T09:42:07Z</dcterms:created>
  <dcterms:modified xsi:type="dcterms:W3CDTF">2025-12-08T17:05:21Z</dcterms:modified>
</cp:coreProperties>
</file>