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6"/>
  </p:notesMasterIdLst>
  <p:sldIdLst>
    <p:sldId id="390" r:id="rId2"/>
    <p:sldId id="391" r:id="rId3"/>
    <p:sldId id="274" r:id="rId4"/>
    <p:sldId id="298" r:id="rId5"/>
    <p:sldId id="312" r:id="rId6"/>
    <p:sldId id="384" r:id="rId7"/>
    <p:sldId id="310" r:id="rId8"/>
    <p:sldId id="385" r:id="rId9"/>
    <p:sldId id="395" r:id="rId10"/>
    <p:sldId id="397" r:id="rId11"/>
    <p:sldId id="294" r:id="rId12"/>
    <p:sldId id="398" r:id="rId13"/>
    <p:sldId id="327" r:id="rId14"/>
    <p:sldId id="399" r:id="rId15"/>
    <p:sldId id="329" r:id="rId16"/>
    <p:sldId id="330" r:id="rId17"/>
    <p:sldId id="331" r:id="rId18"/>
    <p:sldId id="400" r:id="rId19"/>
    <p:sldId id="401" r:id="rId20"/>
    <p:sldId id="402" r:id="rId21"/>
    <p:sldId id="403" r:id="rId22"/>
    <p:sldId id="281" r:id="rId23"/>
    <p:sldId id="314" r:id="rId24"/>
    <p:sldId id="404" r:id="rId25"/>
    <p:sldId id="405" r:id="rId26"/>
    <p:sldId id="406" r:id="rId27"/>
    <p:sldId id="407" r:id="rId28"/>
    <p:sldId id="408" r:id="rId29"/>
    <p:sldId id="409" r:id="rId30"/>
    <p:sldId id="315" r:id="rId31"/>
    <p:sldId id="410" r:id="rId32"/>
    <p:sldId id="283" r:id="rId33"/>
    <p:sldId id="316" r:id="rId34"/>
    <p:sldId id="302" r:id="rId35"/>
    <p:sldId id="317" r:id="rId36"/>
    <p:sldId id="303" r:id="rId37"/>
    <p:sldId id="318" r:id="rId38"/>
    <p:sldId id="319" r:id="rId39"/>
    <p:sldId id="286" r:id="rId40"/>
    <p:sldId id="320" r:id="rId41"/>
    <p:sldId id="322" r:id="rId42"/>
    <p:sldId id="332" r:id="rId43"/>
    <p:sldId id="367" r:id="rId44"/>
    <p:sldId id="366" r:id="rId45"/>
    <p:sldId id="256" r:id="rId46"/>
    <p:sldId id="370" r:id="rId47"/>
    <p:sldId id="371" r:id="rId48"/>
    <p:sldId id="372" r:id="rId49"/>
    <p:sldId id="373" r:id="rId50"/>
    <p:sldId id="374" r:id="rId51"/>
    <p:sldId id="375" r:id="rId52"/>
    <p:sldId id="365" r:id="rId53"/>
    <p:sldId id="363" r:id="rId54"/>
    <p:sldId id="270" r:id="rId55"/>
  </p:sldIdLst>
  <p:sldSz cx="12192000" cy="6858000"/>
  <p:notesSz cx="6858000" cy="9144000"/>
  <p:embeddedFontLst>
    <p:embeddedFont>
      <p:font typeface="Andika" panose="02000000000000000000" pitchFamily="2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E6DF5E-E773-43E2-ABB9-C3F49B573A55}" v="2" dt="2025-12-08T17:08:41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8:43.313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07:49.792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49.792" v="0"/>
          <ac:spMkLst>
            <pc:docMk/>
            <pc:sldMk cId="0" sldId="270"/>
            <ac:spMk id="2" creationId="{5B2C0785-6321-1C5C-F0AC-E9E88820C3AB}"/>
          </ac:spMkLst>
        </pc:spChg>
      </pc:sldChg>
      <pc:sldChg chg="del">
        <pc:chgData name="Glen Jones" userId="e846aaca-4b24-4b13-b0d0-f2308e16b284" providerId="ADAL" clId="{ED47ACC3-9597-4D89-A1DC-43CF280EF274}" dt="2025-12-08T17:08:43.313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8:41.962" v="1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834ABA8-74BC-7D74-F367-91368D234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“ic”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“ically”.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129713" y="2790288"/>
            <a:ext cx="20086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comic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129712" y="3865408"/>
            <a:ext cx="5296980" cy="767669"/>
            <a:chOff x="2051748" y="2710007"/>
            <a:chExt cx="529698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051748" y="2710007"/>
              <a:ext cx="200861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dramatic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F5489FB-9CE6-B865-9571-F3DCDF510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33262" y="1643556"/>
            <a:ext cx="10872664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1C4967-D214-19A4-A931-546D21D034C3}"/>
              </a:ext>
            </a:extLst>
          </p:cNvPr>
          <p:cNvSpPr txBox="1">
            <a:spLocks/>
          </p:cNvSpPr>
          <p:nvPr/>
        </p:nvSpPr>
        <p:spPr>
          <a:xfrm>
            <a:off x="616962" y="2924803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623F46-6FC3-6794-5C0B-4A87D0162953}"/>
              </a:ext>
            </a:extLst>
          </p:cNvPr>
          <p:cNvSpPr txBox="1">
            <a:spLocks/>
          </p:cNvSpPr>
          <p:nvPr/>
        </p:nvSpPr>
        <p:spPr>
          <a:xfrm>
            <a:off x="616962" y="4206050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4: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ically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502E03E-A6EE-A73D-DE13-A12766FCF0FE}"/>
              </a:ext>
            </a:extLst>
          </p:cNvPr>
          <p:cNvSpPr txBox="1">
            <a:spLocks/>
          </p:cNvSpPr>
          <p:nvPr/>
        </p:nvSpPr>
        <p:spPr>
          <a:xfrm>
            <a:off x="616962" y="36230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2D74B5F-58F4-DDF7-9577-91C757D7D767}"/>
              </a:ext>
            </a:extLst>
          </p:cNvPr>
          <p:cNvSpPr txBox="1">
            <a:spLocks/>
          </p:cNvSpPr>
          <p:nvPr/>
        </p:nvSpPr>
        <p:spPr>
          <a:xfrm>
            <a:off x="633262" y="548729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Exceptions: </a:t>
            </a:r>
          </a:p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very few exceptions: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truly, duly and wholly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84482B4-1D8A-B58E-79F5-8F4A20E19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90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BA4EFC5-98FF-ED0A-E2FF-A3095D3E8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sighed sadly.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A645F50-6298-9192-DC10-E76A716F96D7}"/>
              </a:ext>
            </a:extLst>
          </p:cNvPr>
          <p:cNvSpPr txBox="1">
            <a:spLocks/>
          </p:cNvSpPr>
          <p:nvPr/>
        </p:nvSpPr>
        <p:spPr>
          <a:xfrm>
            <a:off x="4444995" y="4565372"/>
            <a:ext cx="7013275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824523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7783EA-B4AE-7E63-7896-7A0FAA832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870988" y="2558407"/>
            <a:ext cx="6419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06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DDD34810-DD0F-1B08-DC4F-B5413EE8B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usually wear black socks.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995566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0CA2D8-BA94-0C36-4FE7-B3CE30AE1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54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4FB5F-6C64-AEC5-FD3D-A6E37B49F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finally finished speaking.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118" y="1888537"/>
            <a:ext cx="3734282" cy="48113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258916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796B8FA-0501-3B66-F744-1CB1375B5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5769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580965" y="2558407"/>
            <a:ext cx="67098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happy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44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3B4A5C8-F5D1-167A-ECEA-76B49142F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lived happily ever after.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260" y="2038336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1CFD6C-0A4E-4FCD-6655-723C625CCC32}"/>
              </a:ext>
            </a:extLst>
          </p:cNvPr>
          <p:cNvSpPr txBox="1">
            <a:spLocks/>
          </p:cNvSpPr>
          <p:nvPr/>
        </p:nvSpPr>
        <p:spPr>
          <a:xfrm>
            <a:off x="5226736" y="462660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9121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53CE589C-A7E3-BBA4-D6B3-499B19E65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2415" y="1429469"/>
            <a:ext cx="7091969" cy="52917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530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E389423-3E2E-31A0-8FDA-534603E0E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4482353" y="2558407"/>
            <a:ext cx="68084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angry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8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9B7B184-66AE-854F-371F-9CA13DD78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shouted angrily.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6B52FC-5C2C-13F0-4193-42B4763A3AA0}"/>
              </a:ext>
            </a:extLst>
          </p:cNvPr>
          <p:cNvSpPr txBox="1">
            <a:spLocks/>
          </p:cNvSpPr>
          <p:nvPr/>
        </p:nvSpPr>
        <p:spPr>
          <a:xfrm>
            <a:off x="5419220" y="478868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5542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925E488-A3AA-A8AB-F6FE-7B1D3A2F9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0682" y="2558407"/>
            <a:ext cx="74001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greedy + ly = ?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62" y="806824"/>
            <a:ext cx="4149285" cy="327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9DC53AC-2ADF-6BDC-722B-58CB82715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ate greedily.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72F6A4-C36D-6581-9D98-442D55B3A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24" y="1844381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509247" y="2558407"/>
            <a:ext cx="73420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602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0D0E35-480C-85F7-7B49-F13F09114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smiled humbly.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06" y="1907132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B82F79-60BB-7B41-94F6-9F9A4098C595}"/>
              </a:ext>
            </a:extLst>
          </p:cNvPr>
          <p:cNvSpPr txBox="1">
            <a:spLocks/>
          </p:cNvSpPr>
          <p:nvPr/>
        </p:nvSpPr>
        <p:spPr>
          <a:xfrm>
            <a:off x="5737725" y="4730503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le, this becomes ly.</a:t>
            </a:r>
          </a:p>
        </p:txBody>
      </p:sp>
    </p:spTree>
    <p:extLst>
      <p:ext uri="{BB962C8B-B14F-4D97-AF65-F5344CB8AC3E}">
        <p14:creationId xmlns:p14="http://schemas.microsoft.com/office/powerpoint/2010/main" val="831666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E4D9559-3312-DA92-B48D-97BC93AC2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870989" y="2558407"/>
            <a:ext cx="6980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84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6A7DD757-21F8-4D84-7F59-D0EBE80AB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was simply better at tennis.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160" y="17193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EB5FF5-EE85-26CA-7BB7-DC1C04344CEE}"/>
              </a:ext>
            </a:extLst>
          </p:cNvPr>
          <p:cNvSpPr txBox="1">
            <a:spLocks/>
          </p:cNvSpPr>
          <p:nvPr/>
        </p:nvSpPr>
        <p:spPr>
          <a:xfrm>
            <a:off x="5471879" y="4712574"/>
            <a:ext cx="5979223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le, this becomes ly.</a:t>
            </a:r>
          </a:p>
        </p:txBody>
      </p:sp>
    </p:spTree>
    <p:extLst>
      <p:ext uri="{BB962C8B-B14F-4D97-AF65-F5344CB8AC3E}">
        <p14:creationId xmlns:p14="http://schemas.microsoft.com/office/powerpoint/2010/main" val="3489889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C318E4D-19C1-AE50-F4E3-9ECE85140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4399" y="2558407"/>
            <a:ext cx="69745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26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076499-9151-6937-EDF6-2124FB7E2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stroked the dog gently.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0157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9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A0248B9-A018-BDB2-4D95-AE3341930B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Adverbs of manner.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9A15505-1B7B-5CCA-249C-F14123BB63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49A5080-55E4-D2DE-280E-F48D1FEF9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512647D-972F-F916-97BA-04AC9A6FA9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6 -4.44444E-6 L 0.13659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6 2.22222E-6 L -0.2313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E64AC3A-7E54-4C0D-24FE-192D61469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638502" y="2558407"/>
            <a:ext cx="71859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46852D40-AADB-B6E9-A954-72179ABB5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running frantically.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frant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82788-54FA-F1E4-FD32-B4DCE24E1772}"/>
              </a:ext>
            </a:extLst>
          </p:cNvPr>
          <p:cNvSpPr txBox="1">
            <a:spLocks/>
          </p:cNvSpPr>
          <p:nvPr/>
        </p:nvSpPr>
        <p:spPr>
          <a:xfrm>
            <a:off x="5141844" y="4537090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ic, this becomes ically.</a:t>
            </a:r>
          </a:p>
        </p:txBody>
      </p:sp>
    </p:spTree>
    <p:extLst>
      <p:ext uri="{BB962C8B-B14F-4D97-AF65-F5344CB8AC3E}">
        <p14:creationId xmlns:p14="http://schemas.microsoft.com/office/powerpoint/2010/main" val="1290596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FEB576-CB1F-82CE-06D0-4E8CAF563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816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3854824" y="2558407"/>
            <a:ext cx="83371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88081EC-42FD-50B0-761A-F6D9F6E56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fainted dramatically.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058" y="2036620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dramat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B21D07-AAE2-40F6-FB14-AF21073CA263}"/>
              </a:ext>
            </a:extLst>
          </p:cNvPr>
          <p:cNvSpPr txBox="1">
            <a:spLocks/>
          </p:cNvSpPr>
          <p:nvPr/>
        </p:nvSpPr>
        <p:spPr>
          <a:xfrm>
            <a:off x="5309947" y="4579026"/>
            <a:ext cx="6149008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ic, this becomes ically.</a:t>
            </a:r>
          </a:p>
        </p:txBody>
      </p: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7E9B829-F46F-DABD-308B-91F54D84C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3" y="2558407"/>
            <a:ext cx="66557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F824075-3AF7-6A5C-3EDC-27330BB5B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explained the problem basically.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267" y="2131883"/>
            <a:ext cx="4925919" cy="38838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89B6A4-296C-2AE8-4AFC-577E843B511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bas</a:t>
            </a:r>
            <a:r>
              <a:rPr lang="en-GB" sz="8000" dirty="0">
                <a:solidFill>
                  <a:srgbClr val="7030A0"/>
                </a:solidFill>
              </a:rPr>
              <a:t>ically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FFD1752-AC3C-D616-8292-DC140BB3F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tru</a:t>
            </a:r>
            <a:r>
              <a:rPr lang="en-GB" sz="8000" dirty="0">
                <a:solidFill>
                  <a:srgbClr val="7030A0"/>
                </a:solidFill>
              </a:rPr>
              <a:t>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AA90C2-5105-0F30-0269-B1F545086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truly your happiest day.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81AEDF-5D7F-A6EA-AB8B-40DF3F5806C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tru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159D58-7ABC-4880-7FF0-5C2934884AC0}"/>
              </a:ext>
            </a:extLst>
          </p:cNvPr>
          <p:cNvSpPr txBox="1">
            <a:spLocks/>
          </p:cNvSpPr>
          <p:nvPr/>
        </p:nvSpPr>
        <p:spPr>
          <a:xfrm>
            <a:off x="5141844" y="523375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F853551-5B75-9462-BE93-C7CE64C24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duly followed the rules.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690" y="1889204"/>
            <a:ext cx="3740723" cy="481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6E2474-4C0B-7EED-EFED-581C7F3948E2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du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703699-146E-5A7D-88A7-9546B69B2442}"/>
              </a:ext>
            </a:extLst>
          </p:cNvPr>
          <p:cNvSpPr txBox="1">
            <a:spLocks/>
          </p:cNvSpPr>
          <p:nvPr/>
        </p:nvSpPr>
        <p:spPr>
          <a:xfrm>
            <a:off x="5141844" y="530367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19626934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2AD0FB0-AA7F-CD93-EF38-EA1D3536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808" y="334389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3" y="2558407"/>
            <a:ext cx="67094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root word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root</a:t>
            </a:r>
            <a:r>
              <a:rPr lang="en-GB" sz="4400" dirty="0">
                <a:solidFill>
                  <a:schemeClr val="bg1"/>
                </a:solidFill>
              </a:rPr>
              <a:t> is a basic word with </a:t>
            </a: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no prefix or suffix </a:t>
            </a:r>
            <a:r>
              <a:rPr lang="en-GB" sz="4400" dirty="0">
                <a:solidFill>
                  <a:schemeClr val="bg1"/>
                </a:solidFill>
              </a:rPr>
              <a:t>added.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5010178" y="3509825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08" y="4576406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617214" y="4552027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85290" y="4552027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86905" y="5007006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614037" y="3478318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531441" y="3527412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91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87913C2-9309-9157-6510-69BAC772C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can wholly recommend this cake.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340703"/>
            <a:ext cx="5641541" cy="4448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B9CD6F-486E-C6B8-6EBF-71F5EA66A8A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who</a:t>
            </a:r>
            <a:r>
              <a:rPr lang="en-GB" sz="8000" dirty="0">
                <a:solidFill>
                  <a:srgbClr val="7030A0"/>
                </a:solidFill>
              </a:rPr>
              <a:t>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2C561-0FA7-0151-F64A-BFDE1F6618B9}"/>
              </a:ext>
            </a:extLst>
          </p:cNvPr>
          <p:cNvSpPr txBox="1">
            <a:spLocks/>
          </p:cNvSpPr>
          <p:nvPr/>
        </p:nvSpPr>
        <p:spPr>
          <a:xfrm>
            <a:off x="5442101" y="5215822"/>
            <a:ext cx="6149008" cy="43540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</a:t>
            </a:r>
          </a:p>
        </p:txBody>
      </p:sp>
    </p:spTree>
    <p:extLst>
      <p:ext uri="{BB962C8B-B14F-4D97-AF65-F5344CB8AC3E}">
        <p14:creationId xmlns:p14="http://schemas.microsoft.com/office/powerpoint/2010/main" val="24870946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4D6DB79-77B5-C137-F111-D0A83A431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What is an </a:t>
            </a:r>
            <a:r>
              <a:rPr lang="en-GB" sz="4800" u="sng" dirty="0">
                <a:solidFill>
                  <a:srgbClr val="FFFF00"/>
                </a:solidFill>
              </a:rPr>
              <a:t>adverb</a:t>
            </a:r>
            <a:r>
              <a:rPr lang="en-GB" sz="48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1929911"/>
            <a:ext cx="10351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 </a:t>
            </a:r>
            <a:r>
              <a:rPr lang="en-GB" sz="3600" u="sng" dirty="0">
                <a:solidFill>
                  <a:srgbClr val="FFFF00"/>
                </a:solidFill>
              </a:rPr>
              <a:t>adverb</a:t>
            </a:r>
            <a:r>
              <a:rPr lang="en-GB" sz="3600" dirty="0">
                <a:solidFill>
                  <a:schemeClr val="bg1"/>
                </a:solidFill>
              </a:rPr>
              <a:t> describes the </a:t>
            </a:r>
            <a:r>
              <a:rPr lang="en-GB" sz="3600" u="sng" dirty="0">
                <a:solidFill>
                  <a:srgbClr val="FFFF00"/>
                </a:solidFill>
              </a:rPr>
              <a:t>verb</a:t>
            </a:r>
            <a:r>
              <a:rPr lang="en-GB" sz="3600" dirty="0">
                <a:solidFill>
                  <a:schemeClr val="bg1"/>
                </a:solidFill>
              </a:rPr>
              <a:t> (or how something is done).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Examples of adverbs: badly, well, loudly.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36B74-D50A-4E6C-12B5-2F9B761C1EB1}"/>
              </a:ext>
            </a:extLst>
          </p:cNvPr>
          <p:cNvSpPr txBox="1"/>
          <p:nvPr/>
        </p:nvSpPr>
        <p:spPr>
          <a:xfrm>
            <a:off x="933382" y="4646457"/>
            <a:ext cx="10964092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Because these </a:t>
            </a:r>
            <a:r>
              <a:rPr lang="en-GB" sz="3600" u="sng" dirty="0">
                <a:solidFill>
                  <a:srgbClr val="FFFF00"/>
                </a:solidFill>
              </a:rPr>
              <a:t>adverbs</a:t>
            </a:r>
            <a:r>
              <a:rPr lang="en-GB" sz="3600" dirty="0">
                <a:solidFill>
                  <a:schemeClr val="bg1"/>
                </a:solidFill>
              </a:rPr>
              <a:t> describe </a:t>
            </a:r>
            <a:r>
              <a:rPr lang="en-GB" sz="3600" u="sng" dirty="0">
                <a:solidFill>
                  <a:srgbClr val="FFFF00"/>
                </a:solidFill>
              </a:rPr>
              <a:t>how</a:t>
            </a:r>
            <a:r>
              <a:rPr lang="en-GB" sz="3600" dirty="0">
                <a:solidFill>
                  <a:schemeClr val="bg1"/>
                </a:solidFill>
              </a:rPr>
              <a:t> or the </a:t>
            </a:r>
            <a:r>
              <a:rPr lang="en-GB" sz="3600" u="sng" dirty="0">
                <a:solidFill>
                  <a:srgbClr val="FFFF00"/>
                </a:solidFill>
              </a:rPr>
              <a:t>manner</a:t>
            </a:r>
            <a:r>
              <a:rPr lang="en-GB" sz="3600" dirty="0">
                <a:solidFill>
                  <a:srgbClr val="FFFF00"/>
                </a:solidFill>
              </a:rPr>
              <a:t> </a:t>
            </a:r>
            <a:r>
              <a:rPr lang="en-GB" sz="3600" dirty="0">
                <a:solidFill>
                  <a:schemeClr val="bg1"/>
                </a:solidFill>
              </a:rPr>
              <a:t>in which something was done, they are </a:t>
            </a:r>
            <a:r>
              <a:rPr lang="en-GB" sz="3600" u="sng" dirty="0">
                <a:solidFill>
                  <a:srgbClr val="FFFF00"/>
                </a:solidFill>
              </a:rPr>
              <a:t>adverbs of manner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AEB1B55B-95D5-321F-30E2-451E13762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781562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18204" y="1229428"/>
            <a:ext cx="7864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Examples of adverbs of manner: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AD30A-FF78-6979-5A07-BE0F33330B7F}"/>
              </a:ext>
            </a:extLst>
          </p:cNvPr>
          <p:cNvSpPr txBox="1"/>
          <p:nvPr/>
        </p:nvSpPr>
        <p:spPr>
          <a:xfrm>
            <a:off x="2478896" y="235800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0FDF1-6B26-DA65-B455-23521C5CD918}"/>
              </a:ext>
            </a:extLst>
          </p:cNvPr>
          <p:cNvSpPr txBox="1"/>
          <p:nvPr/>
        </p:nvSpPr>
        <p:spPr>
          <a:xfrm>
            <a:off x="5435456" y="235800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funnily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C687F2-018C-BB5E-3DB8-6A6624DD4367}"/>
              </a:ext>
            </a:extLst>
          </p:cNvPr>
          <p:cNvSpPr txBox="1"/>
          <p:nvPr/>
        </p:nvSpPr>
        <p:spPr>
          <a:xfrm>
            <a:off x="8392016" y="2352724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silently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949071-C254-C865-BF42-460BEC872A27}"/>
              </a:ext>
            </a:extLst>
          </p:cNvPr>
          <p:cNvSpPr txBox="1"/>
          <p:nvPr/>
        </p:nvSpPr>
        <p:spPr>
          <a:xfrm>
            <a:off x="2478896" y="315667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shyly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81EF1C-39C6-8A1B-271E-8A62A773CEC6}"/>
              </a:ext>
            </a:extLst>
          </p:cNvPr>
          <p:cNvSpPr txBox="1"/>
          <p:nvPr/>
        </p:nvSpPr>
        <p:spPr>
          <a:xfrm>
            <a:off x="5435456" y="315667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badly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69F7E-5CC9-ECB5-B6C4-1739555C1F1D}"/>
              </a:ext>
            </a:extLst>
          </p:cNvPr>
          <p:cNvSpPr txBox="1"/>
          <p:nvPr/>
        </p:nvSpPr>
        <p:spPr>
          <a:xfrm>
            <a:off x="8392016" y="3151397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68AA91-7919-F9AE-9E7E-1B74BD2D6F9C}"/>
              </a:ext>
            </a:extLst>
          </p:cNvPr>
          <p:cNvSpPr txBox="1"/>
          <p:nvPr/>
        </p:nvSpPr>
        <p:spPr>
          <a:xfrm>
            <a:off x="2478895" y="3955349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loudly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D9015B-E0BC-3014-951A-D47EEA24051E}"/>
              </a:ext>
            </a:extLst>
          </p:cNvPr>
          <p:cNvSpPr txBox="1"/>
          <p:nvPr/>
        </p:nvSpPr>
        <p:spPr>
          <a:xfrm>
            <a:off x="5435455" y="395264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cruelly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27EC1C-C954-F3EB-B6C7-74366D13D404}"/>
              </a:ext>
            </a:extLst>
          </p:cNvPr>
          <p:cNvSpPr txBox="1"/>
          <p:nvPr/>
        </p:nvSpPr>
        <p:spPr>
          <a:xfrm>
            <a:off x="8392016" y="395264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noisily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71CA87-60E0-177A-3B63-3933132E93A2}"/>
              </a:ext>
            </a:extLst>
          </p:cNvPr>
          <p:cNvSpPr txBox="1"/>
          <p:nvPr/>
        </p:nvSpPr>
        <p:spPr>
          <a:xfrm>
            <a:off x="2661639" y="5267554"/>
            <a:ext cx="7864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anymore? </a:t>
            </a:r>
          </a:p>
        </p:txBody>
      </p:sp>
    </p:spTree>
    <p:extLst>
      <p:ext uri="{BB962C8B-B14F-4D97-AF65-F5344CB8AC3E}">
        <p14:creationId xmlns:p14="http://schemas.microsoft.com/office/powerpoint/2010/main" val="63682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851647" y="1228256"/>
            <a:ext cx="10273553" cy="4200704"/>
          </a:xfrm>
          <a:prstGeom prst="roundRect">
            <a:avLst>
              <a:gd name="adj" fmla="val 10355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adverbs of manner can be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positive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such as quietly, well and happily.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These words tell you something has been done creating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positive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mood in your writing.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Here are a few more examples: generously, healthily, calmly, diligently, easily, delightfully, tenderly, triumphantly…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032826" y="222874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Change the Mood.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69E75D-80E4-17AB-8425-29FA22B7904E}"/>
              </a:ext>
            </a:extLst>
          </p:cNvPr>
          <p:cNvSpPr txBox="1"/>
          <p:nvPr/>
        </p:nvSpPr>
        <p:spPr>
          <a:xfrm>
            <a:off x="851648" y="5751540"/>
            <a:ext cx="10273552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</a:rPr>
              <a:t>positive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adverbs?</a:t>
            </a:r>
          </a:p>
        </p:txBody>
      </p:sp>
    </p:spTree>
    <p:extLst>
      <p:ext uri="{BB962C8B-B14F-4D97-AF65-F5344CB8AC3E}">
        <p14:creationId xmlns:p14="http://schemas.microsoft.com/office/powerpoint/2010/main" val="6148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851647" y="1228256"/>
            <a:ext cx="10273553" cy="3744813"/>
          </a:xfrm>
          <a:prstGeom prst="roundRect">
            <a:avLst>
              <a:gd name="adj" fmla="val 10355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adverbs of manner can be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negative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such as grumpily, cruelly, shyly, angrily, noisily and badly.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These words tell you something has been done creating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negative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mood in your writing.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Here are a few more examples: desperately, viciously, mockingly, obnoxiously, fiercely, recklessly…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032826" y="222874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Change the Mood.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69E75D-80E4-17AB-8425-29FA22B7904E}"/>
              </a:ext>
            </a:extLst>
          </p:cNvPr>
          <p:cNvSpPr txBox="1"/>
          <p:nvPr/>
        </p:nvSpPr>
        <p:spPr>
          <a:xfrm>
            <a:off x="851648" y="5751540"/>
            <a:ext cx="10273552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</a:rPr>
              <a:t>negative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adverbs?</a:t>
            </a:r>
          </a:p>
        </p:txBody>
      </p:sp>
    </p:spTree>
    <p:extLst>
      <p:ext uri="{BB962C8B-B14F-4D97-AF65-F5344CB8AC3E}">
        <p14:creationId xmlns:p14="http://schemas.microsoft.com/office/powerpoint/2010/main" val="112771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851647" y="1228256"/>
            <a:ext cx="10273553" cy="4200704"/>
          </a:xfrm>
          <a:prstGeom prst="roundRect">
            <a:avLst>
              <a:gd name="adj" fmla="val 10355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adverbs of manner can be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neutral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(neither negative nor positive in their meaning) such as funnily and loudly.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These words simply tell you how something is done without creating a particularly positive or negative mood in your writing.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Here are a few more examples: seriously, slowly, vastly, closely, busily, rarely…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032826" y="222874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Change the Mood.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69E75D-80E4-17AB-8425-29FA22B7904E}"/>
              </a:ext>
            </a:extLst>
          </p:cNvPr>
          <p:cNvSpPr txBox="1"/>
          <p:nvPr/>
        </p:nvSpPr>
        <p:spPr>
          <a:xfrm>
            <a:off x="851648" y="5751540"/>
            <a:ext cx="10273552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</a:rPr>
              <a:t>neutral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adverbs?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positive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 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The magician smiled cruelly at his new visitor.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guiltily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enthusiastically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busily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The magician smiled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enthusiastically</a:t>
            </a:r>
            <a:r>
              <a:rPr lang="en-GB" sz="3200" dirty="0">
                <a:latin typeface="Andika" panose="02000000000000000000" pitchFamily="2" charset="0"/>
              </a:rPr>
              <a:t> at his new visitor.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27401" y="1576750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The magician smiled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cruelly</a:t>
            </a:r>
            <a:r>
              <a:rPr lang="en-GB" sz="3200" dirty="0">
                <a:latin typeface="Andika" panose="02000000000000000000" pitchFamily="2" charset="0"/>
              </a:rPr>
              <a:t> at his new visitor.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positive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 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reluctantly prepared the food for our midnight feast.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lazily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carelessly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eagerly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eagerly</a:t>
            </a:r>
            <a:r>
              <a:rPr lang="en-GB" sz="3200" dirty="0">
                <a:latin typeface="Andika" panose="02000000000000000000" pitchFamily="2" charset="0"/>
              </a:rPr>
              <a:t> prepared the food for our midnight feast.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27401" y="1554156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reluctantly</a:t>
            </a:r>
            <a:r>
              <a:rPr lang="en-GB" sz="3200" dirty="0">
                <a:latin typeface="Andika" panose="02000000000000000000" pitchFamily="2" charset="0"/>
              </a:rPr>
              <a:t> prepared the food for our midnight feast.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48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negative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 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moved boldly towards the door.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daintily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wearily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briskly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moved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wearily</a:t>
            </a:r>
            <a:r>
              <a:rPr lang="en-GB" sz="3200" dirty="0">
                <a:latin typeface="Andika" panose="02000000000000000000" pitchFamily="2" charset="0"/>
              </a:rPr>
              <a:t> towards the door.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03098" y="1554156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moved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boldly</a:t>
            </a:r>
            <a:r>
              <a:rPr lang="en-GB" sz="3200" dirty="0">
                <a:latin typeface="Andika" panose="02000000000000000000" pitchFamily="2" charset="0"/>
              </a:rPr>
              <a:t> towards the door.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4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negative</a:t>
            </a:r>
            <a:r>
              <a:rPr lang="en-GB" alt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“That will be one gold coin, please.” I replied knowingly.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honestly 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deceivingly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promptly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“That will be one gold coin, please.” I replied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deceivingly</a:t>
            </a:r>
            <a:r>
              <a:rPr lang="en-GB" sz="3200" dirty="0"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51703" y="156829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“That will be one gold coin, please.” I replied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knowingly</a:t>
            </a:r>
            <a:r>
              <a:rPr lang="en-GB" sz="3200" dirty="0"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19" y="373264"/>
            <a:ext cx="10891629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841152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841152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neutral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 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ran triumphantly home.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victoriously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woefully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speedily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ran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speedily</a:t>
            </a:r>
            <a:r>
              <a:rPr lang="en-GB" sz="3200" dirty="0">
                <a:latin typeface="Andika" panose="02000000000000000000" pitchFamily="2" charset="0"/>
              </a:rPr>
              <a:t> home.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27400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Emile ran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triumphantly</a:t>
            </a:r>
            <a:r>
              <a:rPr lang="en-GB" sz="3200" dirty="0">
                <a:latin typeface="Andika" panose="02000000000000000000" pitchFamily="2" charset="0"/>
              </a:rPr>
              <a:t> home.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7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03" y="2663167"/>
            <a:ext cx="11088592" cy="139784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Can you change the adverb for a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neutral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 adverb of manner?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1571437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looked frantically out to sea.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858440" y="651040"/>
            <a:ext cx="8475119" cy="62826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word is the adverb?</a:t>
            </a:r>
          </a:p>
        </p:txBody>
      </p:sp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4492760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searchingly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8344038" y="4417102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merrily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641484" y="4365154"/>
            <a:ext cx="3206478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bitterly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254321" y="5338928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looked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searchingly</a:t>
            </a:r>
            <a:r>
              <a:rPr lang="en-GB" sz="3200" dirty="0">
                <a:latin typeface="Andika" panose="02000000000000000000" pitchFamily="2" charset="0"/>
              </a:rPr>
              <a:t> out to sea.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E22FFFD-0D66-855C-CFA6-F1AFE46FFFFA}"/>
              </a:ext>
            </a:extLst>
          </p:cNvPr>
          <p:cNvSpPr/>
          <p:nvPr/>
        </p:nvSpPr>
        <p:spPr>
          <a:xfrm>
            <a:off x="503098" y="1538901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 looked </a:t>
            </a:r>
            <a:r>
              <a:rPr lang="en-GB" sz="3200" b="1" u="sng" dirty="0">
                <a:solidFill>
                  <a:srgbClr val="FFFF00"/>
                </a:solidFill>
                <a:latin typeface="Andika" panose="02000000000000000000" pitchFamily="2" charset="0"/>
              </a:rPr>
              <a:t>frantically</a:t>
            </a:r>
            <a:r>
              <a:rPr lang="en-GB" sz="3200" dirty="0">
                <a:latin typeface="Andika" panose="02000000000000000000" pitchFamily="2" charset="0"/>
              </a:rPr>
              <a:t> out to sea.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778" y="-136328"/>
            <a:ext cx="2367113" cy="220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0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6" grpId="0" animBg="1"/>
      <p:bldP spid="7" grpId="0" animBg="1"/>
      <p:bldP spid="11" grpId="0" animBg="1"/>
      <p:bldP spid="12" grpId="0" animBg="1"/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encountered a group of mischievous beings who were playing a strangly captivating game.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85552" y="4046203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realised that, noisly or quetly, in moments both happy and challenging, their bond remained unbreakable.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8157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encountered a group of mischievous beings who were playing a strang</a:t>
            </a:r>
            <a:r>
              <a:rPr lang="en-GB" sz="3600" u="sng" dirty="0">
                <a:solidFill>
                  <a:srgbClr val="FF0000"/>
                </a:solidFill>
              </a:rPr>
              <a:t>ely</a:t>
            </a:r>
            <a:r>
              <a:rPr lang="en-GB" sz="3600" dirty="0">
                <a:solidFill>
                  <a:schemeClr val="bg1"/>
                </a:solidFill>
              </a:rPr>
              <a:t> captivating game.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43259" y="4046203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realised that, nois</a:t>
            </a:r>
            <a:r>
              <a:rPr lang="en-GB" sz="3600" u="sng" dirty="0">
                <a:solidFill>
                  <a:srgbClr val="FF0000"/>
                </a:solidFill>
              </a:rPr>
              <a:t>ily</a:t>
            </a:r>
            <a:r>
              <a:rPr lang="en-GB" sz="3600" dirty="0">
                <a:solidFill>
                  <a:schemeClr val="bg1"/>
                </a:solidFill>
              </a:rPr>
              <a:t> or qu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etly, in moments both happy and challenging, their bond remained unbreakable.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96686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DD2E02A-6143-0C77-B86E-42D2EC680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B3C244-8325-BA0B-6D69-6277B94D1B86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5FCC8B4-DD13-48AE-945E-1734F44A45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angrily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badly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cruelly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funnily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grumpily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happily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loudly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noisily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quietly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silently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shyly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well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25B76A-9262-035F-8D0E-DE1D83D0F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5B2C0785-6321-1C5C-F0AC-E9E88820C3A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“l”s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Often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84AF6C8D-1597-7A78-8865-897F9FA98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remove the “</a:t>
            </a:r>
            <a:r>
              <a:rPr lang="en-US" sz="3400" b="1" u="sng" dirty="0">
                <a:solidFill>
                  <a:schemeClr val="bg1"/>
                </a:solidFill>
              </a:rPr>
              <a:t>e</a:t>
            </a:r>
            <a:r>
              <a:rPr lang="en-US" sz="34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possible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noble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Application>Microsoft Office PowerPoint</Application>
  <PresentationFormat>Widescreen</PresentationFormat>
  <Paragraphs>272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7" baseType="lpstr">
      <vt:lpstr>Arial</vt:lpstr>
      <vt:lpstr>Andika</vt:lpstr>
      <vt:lpstr>Office Theme</vt:lpstr>
      <vt:lpstr> How to Use this PowerPoint</vt:lpstr>
      <vt:lpstr>Scrambler has been scrambling!!!</vt:lpstr>
      <vt:lpstr>Adverbs of manner.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change the adverb for a positive adverb of manner?</vt:lpstr>
      <vt:lpstr>Can you change the adverb for a positive adverb of manner?</vt:lpstr>
      <vt:lpstr>Can you change the adverb for a negative adverb of manner?</vt:lpstr>
      <vt:lpstr>Can you change the adverb for a negative adverb of manner?</vt:lpstr>
      <vt:lpstr>Can you change the adverb for a neutral adverb of manner?</vt:lpstr>
      <vt:lpstr>Can you change the adverb for a neutral adverb of manner?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2025-12-08T17:08:44Z</dcterms:modified>
</cp:coreProperties>
</file>