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392" r:id="rId3"/>
    <p:sldId id="274" r:id="rId4"/>
    <p:sldId id="298" r:id="rId5"/>
    <p:sldId id="312" r:id="rId6"/>
    <p:sldId id="384" r:id="rId7"/>
    <p:sldId id="310" r:id="rId8"/>
    <p:sldId id="385" r:id="rId9"/>
    <p:sldId id="395" r:id="rId10"/>
    <p:sldId id="397" r:id="rId11"/>
    <p:sldId id="294" r:id="rId12"/>
    <p:sldId id="308" r:id="rId13"/>
    <p:sldId id="322" r:id="rId14"/>
    <p:sldId id="332" r:id="rId15"/>
    <p:sldId id="365" r:id="rId16"/>
    <p:sldId id="361" r:id="rId17"/>
    <p:sldId id="398" r:id="rId18"/>
    <p:sldId id="363" r:id="rId19"/>
    <p:sldId id="2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F1BE85-B4B7-4231-8B71-DC7138000E1B}" v="2" dt="2025-12-08T17:08:27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8:28.925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07:35.545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35.545" v="0"/>
          <ac:spMkLst>
            <pc:docMk/>
            <pc:sldMk cId="0" sldId="270"/>
            <ac:spMk id="2" creationId="{9457DB4F-CE00-DD7A-F0FC-F4DD0B50A862}"/>
          </ac:spMkLst>
        </pc:spChg>
      </pc:sldChg>
      <pc:sldChg chg="del">
        <pc:chgData name="Glen Jones" userId="e846aaca-4b24-4b13-b0d0-f2308e16b284" providerId="ADAL" clId="{ED47ACC3-9597-4D89-A1DC-43CF280EF274}" dt="2025-12-08T17:08:28.925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8:27.743" v="1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834ABA8-74BC-7D74-F367-91368D234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“ic”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“ically”.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129713" y="2790288"/>
            <a:ext cx="20086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comic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274167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dramatically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129712" y="3865408"/>
            <a:ext cx="5296980" cy="767669"/>
            <a:chOff x="2051748" y="2710007"/>
            <a:chExt cx="529698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051748" y="2710007"/>
              <a:ext cx="200861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dramatic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4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F5489FB-9CE6-B865-9571-F3DCDF510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33262" y="1643556"/>
            <a:ext cx="10872664" cy="99244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2: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D1C4967-D214-19A4-A931-546D21D034C3}"/>
              </a:ext>
            </a:extLst>
          </p:cNvPr>
          <p:cNvSpPr txBox="1">
            <a:spLocks/>
          </p:cNvSpPr>
          <p:nvPr/>
        </p:nvSpPr>
        <p:spPr>
          <a:xfrm>
            <a:off x="616962" y="2924803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3: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le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623F46-6FC3-6794-5C0B-4A87D0162953}"/>
              </a:ext>
            </a:extLst>
          </p:cNvPr>
          <p:cNvSpPr txBox="1">
            <a:spLocks/>
          </p:cNvSpPr>
          <p:nvPr/>
        </p:nvSpPr>
        <p:spPr>
          <a:xfrm>
            <a:off x="616962" y="4206050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4: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the root word ends in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this becomes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ically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502E03E-A6EE-A73D-DE13-A12766FCF0FE}"/>
              </a:ext>
            </a:extLst>
          </p:cNvPr>
          <p:cNvSpPr txBox="1">
            <a:spLocks/>
          </p:cNvSpPr>
          <p:nvPr/>
        </p:nvSpPr>
        <p:spPr>
          <a:xfrm>
            <a:off x="616962" y="36230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Rule 1: </a:t>
            </a:r>
          </a:p>
          <a:p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When adding 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, most root words are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unchanged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2D74B5F-58F4-DDF7-9577-91C757D7D767}"/>
              </a:ext>
            </a:extLst>
          </p:cNvPr>
          <p:cNvSpPr txBox="1">
            <a:spLocks/>
          </p:cNvSpPr>
          <p:nvPr/>
        </p:nvSpPr>
        <p:spPr>
          <a:xfrm>
            <a:off x="633262" y="5487299"/>
            <a:ext cx="10890676" cy="99244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Exceptions: </a:t>
            </a:r>
          </a:p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 are very few exceptions: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truly, duly and wholly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817" y="330345"/>
            <a:ext cx="11210365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165191" y="1370660"/>
            <a:ext cx="1762125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9587" y="135594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8952493" y="135189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8952493" y="255378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7694238" y="176017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5556161" y="138474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6406126" y="137066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3629586" y="253970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5556161" y="255378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6406126" y="253970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7694238" y="294475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312817">
            <a:off x="2853939" y="1638689"/>
            <a:ext cx="1249400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1180102" y="2530260"/>
            <a:ext cx="176212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>
            <a:off x="2863276" y="2886466"/>
            <a:ext cx="1264352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8952493" y="371694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3629586" y="3702863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5556161" y="3716944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6406126" y="3702863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7694238" y="4107913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165191" y="3716944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>
            <a:off x="2720893" y="4056690"/>
            <a:ext cx="1389921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F0F9AF9-CC75-AB58-269F-2D66726541CF}"/>
              </a:ext>
            </a:extLst>
          </p:cNvPr>
          <p:cNvSpPr txBox="1">
            <a:spLocks/>
          </p:cNvSpPr>
          <p:nvPr/>
        </p:nvSpPr>
        <p:spPr>
          <a:xfrm>
            <a:off x="8952493" y="4796018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probably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267A55-49D0-8513-9651-99FC9A6A50D3}"/>
              </a:ext>
            </a:extLst>
          </p:cNvPr>
          <p:cNvSpPr txBox="1">
            <a:spLocks/>
          </p:cNvSpPr>
          <p:nvPr/>
        </p:nvSpPr>
        <p:spPr>
          <a:xfrm>
            <a:off x="3629586" y="4781937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probable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A4CF33-33E2-B61C-0B91-D60D6D314D82}"/>
              </a:ext>
            </a:extLst>
          </p:cNvPr>
          <p:cNvSpPr txBox="1">
            <a:spLocks/>
          </p:cNvSpPr>
          <p:nvPr/>
        </p:nvSpPr>
        <p:spPr>
          <a:xfrm>
            <a:off x="5556161" y="4796018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B50FF6-3F6D-A499-11BC-C4D9E46A0861}"/>
              </a:ext>
            </a:extLst>
          </p:cNvPr>
          <p:cNvSpPr txBox="1">
            <a:spLocks/>
          </p:cNvSpPr>
          <p:nvPr/>
        </p:nvSpPr>
        <p:spPr>
          <a:xfrm>
            <a:off x="6406126" y="4781937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3BD70F2-0D8B-3BBA-F6AC-4042E8822AD8}"/>
              </a:ext>
            </a:extLst>
          </p:cNvPr>
          <p:cNvCxnSpPr>
            <a:cxnSpLocks/>
          </p:cNvCxnSpPr>
          <p:nvPr/>
        </p:nvCxnSpPr>
        <p:spPr>
          <a:xfrm>
            <a:off x="7694238" y="5186987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85590AC-0492-7288-BA21-02EF87F7D384}"/>
              </a:ext>
            </a:extLst>
          </p:cNvPr>
          <p:cNvSpPr txBox="1"/>
          <p:nvPr/>
        </p:nvSpPr>
        <p:spPr>
          <a:xfrm>
            <a:off x="1165191" y="4796018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“le”.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5BB88334-2871-CBB8-AECA-66B3606EFA35}"/>
              </a:ext>
            </a:extLst>
          </p:cNvPr>
          <p:cNvSpPr/>
          <p:nvPr/>
        </p:nvSpPr>
        <p:spPr>
          <a:xfrm>
            <a:off x="2720894" y="5135764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EB960F-14B8-AFBE-BBA2-D97D1D2CB2B4}"/>
              </a:ext>
            </a:extLst>
          </p:cNvPr>
          <p:cNvSpPr txBox="1">
            <a:spLocks/>
          </p:cNvSpPr>
          <p:nvPr/>
        </p:nvSpPr>
        <p:spPr>
          <a:xfrm>
            <a:off x="8952493" y="587340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comically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9EC9104-964B-886D-CE6D-F6467354475E}"/>
              </a:ext>
            </a:extLst>
          </p:cNvPr>
          <p:cNvSpPr txBox="1">
            <a:spLocks/>
          </p:cNvSpPr>
          <p:nvPr/>
        </p:nvSpPr>
        <p:spPr>
          <a:xfrm>
            <a:off x="3629586" y="5859320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comic</a:t>
            </a:r>
            <a:endParaRPr lang="en-US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B0A7FD7-6761-35DC-87C1-9B6A9550F0E0}"/>
              </a:ext>
            </a:extLst>
          </p:cNvPr>
          <p:cNvSpPr txBox="1">
            <a:spLocks/>
          </p:cNvSpPr>
          <p:nvPr/>
        </p:nvSpPr>
        <p:spPr>
          <a:xfrm>
            <a:off x="5556161" y="5873401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DCF25A7-B98B-6AE8-7734-2198BE48F14F}"/>
              </a:ext>
            </a:extLst>
          </p:cNvPr>
          <p:cNvSpPr txBox="1">
            <a:spLocks/>
          </p:cNvSpPr>
          <p:nvPr/>
        </p:nvSpPr>
        <p:spPr>
          <a:xfrm>
            <a:off x="6406126" y="5859320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C947146-7E2C-74AF-0E75-B774F263D4E0}"/>
              </a:ext>
            </a:extLst>
          </p:cNvPr>
          <p:cNvCxnSpPr>
            <a:cxnSpLocks/>
          </p:cNvCxnSpPr>
          <p:nvPr/>
        </p:nvCxnSpPr>
        <p:spPr>
          <a:xfrm>
            <a:off x="7694238" y="626437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6680067-42D3-8157-308C-8B976EAB81C1}"/>
              </a:ext>
            </a:extLst>
          </p:cNvPr>
          <p:cNvSpPr txBox="1"/>
          <p:nvPr/>
        </p:nvSpPr>
        <p:spPr>
          <a:xfrm>
            <a:off x="1165191" y="5873401"/>
            <a:ext cx="1747214" cy="78319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ndika" panose="02000000000000000000" pitchFamily="2" charset="0"/>
              </a:rPr>
              <a:t>Ends in an “ic”.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C4C76FF-2589-C2F8-66A5-A2DD38FF16B4}"/>
              </a:ext>
            </a:extLst>
          </p:cNvPr>
          <p:cNvSpPr/>
          <p:nvPr/>
        </p:nvSpPr>
        <p:spPr>
          <a:xfrm>
            <a:off x="2720894" y="6213147"/>
            <a:ext cx="1008426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F95A528-41B4-257A-4B0F-44BFEDF2D9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9522" y="15516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1042166"/>
            <a:ext cx="10351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 </a:t>
            </a:r>
            <a:r>
              <a:rPr lang="en-GB" sz="3600" u="sng" dirty="0">
                <a:solidFill>
                  <a:srgbClr val="FFFF00"/>
                </a:solidFill>
              </a:rPr>
              <a:t>adverb</a:t>
            </a:r>
            <a:r>
              <a:rPr lang="en-GB" sz="3600" dirty="0">
                <a:solidFill>
                  <a:schemeClr val="bg1"/>
                </a:solidFill>
              </a:rPr>
              <a:t> describes the </a:t>
            </a:r>
            <a:r>
              <a:rPr lang="en-GB" sz="3600" u="sng" dirty="0">
                <a:solidFill>
                  <a:srgbClr val="FFFF00"/>
                </a:solidFill>
              </a:rPr>
              <a:t>verb</a:t>
            </a:r>
            <a:r>
              <a:rPr lang="en-GB" sz="3600" dirty="0">
                <a:solidFill>
                  <a:schemeClr val="bg1"/>
                </a:solidFill>
              </a:rPr>
              <a:t> (or how something is done).</a:t>
            </a:r>
          </a:p>
          <a:p>
            <a:pPr algn="ctr"/>
            <a:endParaRPr lang="en-GB" sz="3600" dirty="0">
              <a:solidFill>
                <a:schemeClr val="bg1"/>
              </a:solidFill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Examples of adverbs: again, after, lately.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36B74-D50A-4E6C-12B5-2F9B761C1EB1}"/>
              </a:ext>
            </a:extLst>
          </p:cNvPr>
          <p:cNvSpPr txBox="1"/>
          <p:nvPr/>
        </p:nvSpPr>
        <p:spPr>
          <a:xfrm>
            <a:off x="933382" y="4396113"/>
            <a:ext cx="10964092" cy="15081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Because these </a:t>
            </a:r>
            <a:r>
              <a:rPr lang="en-GB" sz="3600" u="sng" dirty="0">
                <a:solidFill>
                  <a:srgbClr val="FFFF00"/>
                </a:solidFill>
              </a:rPr>
              <a:t>adverbs</a:t>
            </a:r>
            <a:r>
              <a:rPr lang="en-GB" sz="3600" dirty="0">
                <a:solidFill>
                  <a:schemeClr val="bg1"/>
                </a:solidFill>
              </a:rPr>
              <a:t> describe </a:t>
            </a:r>
            <a:r>
              <a:rPr lang="en-GB" sz="3600" u="sng" dirty="0">
                <a:solidFill>
                  <a:srgbClr val="FFFF00"/>
                </a:solidFill>
              </a:rPr>
              <a:t>when</a:t>
            </a:r>
            <a:r>
              <a:rPr lang="en-GB" sz="3600" dirty="0">
                <a:solidFill>
                  <a:schemeClr val="bg1"/>
                </a:solidFill>
              </a:rPr>
              <a:t> something was done, they are </a:t>
            </a:r>
            <a:r>
              <a:rPr lang="en-GB" sz="3600" u="sng" dirty="0">
                <a:solidFill>
                  <a:srgbClr val="FFFF00"/>
                </a:solidFill>
              </a:rPr>
              <a:t>adverbs of time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iagram&#10;&#10;Description automatically generated">
            <a:extLst>
              <a:ext uri="{FF2B5EF4-FFF2-40B4-BE49-F238E27FC236}">
                <a16:creationId xmlns:a16="http://schemas.microsoft.com/office/drawing/2014/main" id="{1B0045C0-5DB1-19D2-670E-162EAE42A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781562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8434" y="918880"/>
            <a:ext cx="845602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make </a:t>
            </a:r>
            <a:r>
              <a:rPr lang="en-GB" sz="3600" u="sng" dirty="0">
                <a:solidFill>
                  <a:schemeClr val="bg1"/>
                </a:solidFill>
              </a:rPr>
              <a:t>two sentences</a:t>
            </a:r>
            <a:r>
              <a:rPr lang="en-GB" sz="3600" dirty="0">
                <a:solidFill>
                  <a:schemeClr val="bg1"/>
                </a:solidFill>
              </a:rPr>
              <a:t> each using </a:t>
            </a:r>
            <a:r>
              <a:rPr lang="en-GB" sz="3600" u="sng" dirty="0">
                <a:solidFill>
                  <a:schemeClr val="bg1"/>
                </a:solidFill>
              </a:rPr>
              <a:t>two</a:t>
            </a:r>
            <a:r>
              <a:rPr lang="en-GB" sz="3600" dirty="0">
                <a:solidFill>
                  <a:schemeClr val="bg1"/>
                </a:solidFill>
              </a:rPr>
              <a:t> of these </a:t>
            </a:r>
            <a:r>
              <a:rPr lang="en-GB" sz="3600" u="sng" dirty="0">
                <a:solidFill>
                  <a:srgbClr val="FFFF00"/>
                </a:solidFill>
              </a:rPr>
              <a:t>adverbs of time</a:t>
            </a:r>
            <a:r>
              <a:rPr lang="en-GB" sz="36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AD30A-FF78-6979-5A07-BE0F33330B7F}"/>
              </a:ext>
            </a:extLst>
          </p:cNvPr>
          <p:cNvSpPr txBox="1"/>
          <p:nvPr/>
        </p:nvSpPr>
        <p:spPr>
          <a:xfrm>
            <a:off x="2420982" y="2661880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after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0FDF1-6B26-DA65-B455-23521C5CD918}"/>
              </a:ext>
            </a:extLst>
          </p:cNvPr>
          <p:cNvSpPr txBox="1"/>
          <p:nvPr/>
        </p:nvSpPr>
        <p:spPr>
          <a:xfrm>
            <a:off x="5377542" y="2661880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again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C687F2-018C-BB5E-3DB8-6A6624DD4367}"/>
              </a:ext>
            </a:extLst>
          </p:cNvPr>
          <p:cNvSpPr txBox="1"/>
          <p:nvPr/>
        </p:nvSpPr>
        <p:spPr>
          <a:xfrm>
            <a:off x="8334102" y="2656601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before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949071-C254-C865-BF42-460BEC872A27}"/>
              </a:ext>
            </a:extLst>
          </p:cNvPr>
          <p:cNvSpPr txBox="1"/>
          <p:nvPr/>
        </p:nvSpPr>
        <p:spPr>
          <a:xfrm>
            <a:off x="2420982" y="346055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early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81EF1C-39C6-8A1B-271E-8A62A773CEC6}"/>
              </a:ext>
            </a:extLst>
          </p:cNvPr>
          <p:cNvSpPr txBox="1"/>
          <p:nvPr/>
        </p:nvSpPr>
        <p:spPr>
          <a:xfrm>
            <a:off x="5377542" y="346055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lately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69F7E-5CC9-ECB5-B6C4-1739555C1F1D}"/>
              </a:ext>
            </a:extLst>
          </p:cNvPr>
          <p:cNvSpPr txBox="1"/>
          <p:nvPr/>
        </p:nvSpPr>
        <p:spPr>
          <a:xfrm>
            <a:off x="8334102" y="3455274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now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68AA91-7919-F9AE-9E7E-1B74BD2D6F9C}"/>
              </a:ext>
            </a:extLst>
          </p:cNvPr>
          <p:cNvSpPr txBox="1"/>
          <p:nvPr/>
        </p:nvSpPr>
        <p:spPr>
          <a:xfrm>
            <a:off x="2420981" y="4259226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D9015B-E0BC-3014-951A-D47EEA24051E}"/>
              </a:ext>
            </a:extLst>
          </p:cNvPr>
          <p:cNvSpPr txBox="1"/>
          <p:nvPr/>
        </p:nvSpPr>
        <p:spPr>
          <a:xfrm>
            <a:off x="5377541" y="425652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recently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27EC1C-C954-F3EB-B6C7-74366D13D404}"/>
              </a:ext>
            </a:extLst>
          </p:cNvPr>
          <p:cNvSpPr txBox="1"/>
          <p:nvPr/>
        </p:nvSpPr>
        <p:spPr>
          <a:xfrm>
            <a:off x="8334102" y="4256523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C170D6-A70C-4C2B-2586-5BCA847ABB82}"/>
              </a:ext>
            </a:extLst>
          </p:cNvPr>
          <p:cNvSpPr txBox="1"/>
          <p:nvPr/>
        </p:nvSpPr>
        <p:spPr>
          <a:xfrm>
            <a:off x="2420981" y="5068542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6782AE-C456-095A-3A4B-B449AFD955FA}"/>
              </a:ext>
            </a:extLst>
          </p:cNvPr>
          <p:cNvSpPr txBox="1"/>
          <p:nvPr/>
        </p:nvSpPr>
        <p:spPr>
          <a:xfrm>
            <a:off x="5377541" y="5065839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tomorrow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E0E42A-A634-C579-CC50-9ACD617BC897}"/>
              </a:ext>
            </a:extLst>
          </p:cNvPr>
          <p:cNvSpPr txBox="1"/>
          <p:nvPr/>
        </p:nvSpPr>
        <p:spPr>
          <a:xfrm>
            <a:off x="8334102" y="5065839"/>
            <a:ext cx="193330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yesterday</a:t>
            </a:r>
          </a:p>
        </p:txBody>
      </p:sp>
    </p:spTree>
    <p:extLst>
      <p:ext uri="{BB962C8B-B14F-4D97-AF65-F5344CB8AC3E}">
        <p14:creationId xmlns:p14="http://schemas.microsoft.com/office/powerpoint/2010/main" val="63682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48022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 duo continued their cosmic journey, Emile reflected on the adventures they'd had befor.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19051" y="448616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seemed like yesturday when they discovered the mystical Nebula Crystals.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19052" y="247906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the duo continued their cosmic journey, Emile reflected on the adventures they'd had befor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32906" y="448500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seemed like yest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rday when they discovered the mystical Nebula Crystals.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70" y="286974"/>
            <a:ext cx="10059614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7500" lnSpcReduction="20000"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adverbs of time! </a:t>
            </a:r>
          </a:p>
          <a:p>
            <a:pPr marL="0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oson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ntefo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alyetl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dtoya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171673" y="2075620"/>
            <a:ext cx="2705658" cy="469915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after 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again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before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early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lately</a:t>
            </a:r>
          </a:p>
          <a:p>
            <a:pPr marL="714375" indent="-714375"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now</a:t>
            </a:r>
          </a:p>
          <a:p>
            <a:pPr marL="714375" indent="-714375"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often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recently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soon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today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044" y="18349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3638938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670" y="253288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soon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often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lately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today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766" y="107904"/>
            <a:ext cx="2190564" cy="21881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47D6F1-E746-BA55-EA56-D51791DBB131}"/>
              </a:ext>
            </a:extLst>
          </p:cNvPr>
          <p:cNvSpPr txBox="1"/>
          <p:nvPr/>
        </p:nvSpPr>
        <p:spPr>
          <a:xfrm>
            <a:off x="9075521" y="1992242"/>
            <a:ext cx="2844987" cy="46565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after 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again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before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early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5.	lately</a:t>
            </a:r>
          </a:p>
          <a:p>
            <a:pPr marL="714375" indent="-714375"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now</a:t>
            </a:r>
          </a:p>
          <a:p>
            <a:pPr marL="714375" indent="-714375">
              <a:spcBef>
                <a:spcPct val="0"/>
              </a:spcBef>
              <a:buAutoNum type="arabicPeriod" startAt="6"/>
            </a:pP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often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recently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9.	soon</a:t>
            </a:r>
          </a:p>
          <a:p>
            <a:pPr marL="714375" indent="-714375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10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</a:t>
            </a:r>
            <a:r>
              <a:rPr lang="en-GB" altLang="en-US" sz="2800" dirty="0">
                <a:solidFill>
                  <a:srgbClr val="FF0000"/>
                </a:solidFill>
                <a:latin typeface="+mn-lt"/>
              </a:rPr>
              <a:t>today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83541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714C031-A03A-3386-E9D8-B32E028F2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A2E7DC1-53ED-F972-B834-E9B73531AEB6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5C9BE2A8-EC03-2EAC-DAAE-C1E45449A8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after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again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before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early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lately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now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often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recently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soon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today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tomorrow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yesterday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7A402C-5659-4C7F-3026-BF9AE90CF8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457DB4F-CE00-DD7A-F0FC-F4DD0B50A86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in a parking garage&#10;&#10;AI-generated content may be incorrect.">
            <a:extLst>
              <a:ext uri="{FF2B5EF4-FFF2-40B4-BE49-F238E27FC236}">
                <a16:creationId xmlns:a16="http://schemas.microsoft.com/office/drawing/2014/main" id="{40D05371-48E2-99C1-771E-7A92B2584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0527" y="1698625"/>
            <a:ext cx="8530945" cy="4794250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5159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BF2085-6E01-93EE-C272-C6EE414208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Adverbs of time.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295B213-AECA-8F36-2734-9C8636D146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99987F8-6A8A-144D-91CF-B76848BBB8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4D863DF-42EC-7D59-0EA2-394A8E6F49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2 -4.44444E-6 L 0.13789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258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2 2.22222E-6 L -0.23138 -0.05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45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F63C1719-5FB4-5A09-19EF-47DABEA1A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24427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a </a:t>
            </a:r>
            <a:r>
              <a:rPr lang="en-GB" sz="4400" b="1" u="sng" dirty="0">
                <a:solidFill>
                  <a:schemeClr val="bg1"/>
                </a:solidFill>
              </a:rPr>
              <a:t>root word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b="1" u="sng" dirty="0">
                <a:solidFill>
                  <a:schemeClr val="bg1"/>
                </a:solidFill>
              </a:rPr>
              <a:t>root</a:t>
            </a:r>
            <a:r>
              <a:rPr lang="en-GB" sz="4400" dirty="0">
                <a:solidFill>
                  <a:schemeClr val="bg1"/>
                </a:solidFill>
              </a:rPr>
              <a:t> is a basic word with </a:t>
            </a: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no prefix or suffix </a:t>
            </a:r>
            <a:r>
              <a:rPr lang="en-GB" sz="4400" dirty="0">
                <a:solidFill>
                  <a:schemeClr val="bg1"/>
                </a:solidFill>
              </a:rPr>
              <a:t>added.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930" y="-347722"/>
            <a:ext cx="3344348" cy="31202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4CAA57-D6C6-5152-3EB3-DCE926CF70E7}"/>
              </a:ext>
            </a:extLst>
          </p:cNvPr>
          <p:cNvSpPr txBox="1"/>
          <p:nvPr/>
        </p:nvSpPr>
        <p:spPr>
          <a:xfrm>
            <a:off x="5010178" y="3509825"/>
            <a:ext cx="2380649" cy="715089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root word</a:t>
            </a:r>
          </a:p>
        </p:txBody>
      </p:sp>
      <p:pic>
        <p:nvPicPr>
          <p:cNvPr id="19" name="Picture 18" descr="A picture containing text, clock, vector graphics, sign&#10;&#10;Description automatically generated">
            <a:extLst>
              <a:ext uri="{FF2B5EF4-FFF2-40B4-BE49-F238E27FC236}">
                <a16:creationId xmlns:a16="http://schemas.microsoft.com/office/drawing/2014/main" id="{A7059170-66EA-3E32-1B68-394F99295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8208" y="4576406"/>
            <a:ext cx="1722039" cy="1880828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47E5B96-B213-9014-81EE-3786D4231FFD}"/>
              </a:ext>
            </a:extLst>
          </p:cNvPr>
          <p:cNvGrpSpPr/>
          <p:nvPr/>
        </p:nvGrpSpPr>
        <p:grpSpPr>
          <a:xfrm>
            <a:off x="1617214" y="4552027"/>
            <a:ext cx="1651247" cy="1862737"/>
            <a:chOff x="1617214" y="4552027"/>
            <a:chExt cx="1651247" cy="1862737"/>
          </a:xfrm>
        </p:grpSpPr>
        <p:pic>
          <p:nvPicPr>
            <p:cNvPr id="17" name="Picture 16" descr="Icon&#10;&#10;Description automatically generated">
              <a:extLst>
                <a:ext uri="{FF2B5EF4-FFF2-40B4-BE49-F238E27FC236}">
                  <a16:creationId xmlns:a16="http://schemas.microsoft.com/office/drawing/2014/main" id="{488E48C3-5135-48DB-53F6-68036AF1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214" y="4552027"/>
              <a:ext cx="1651247" cy="1862737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FE4EE63-A69F-41A9-8DB5-3D0506934684}"/>
                </a:ext>
              </a:extLst>
            </p:cNvPr>
            <p:cNvSpPr txBox="1"/>
            <p:nvPr/>
          </p:nvSpPr>
          <p:spPr>
            <a:xfrm>
              <a:off x="1651248" y="4961741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51B035-4D57-0233-7822-66A583768EC9}"/>
              </a:ext>
            </a:extLst>
          </p:cNvPr>
          <p:cNvGrpSpPr/>
          <p:nvPr/>
        </p:nvGrpSpPr>
        <p:grpSpPr>
          <a:xfrm>
            <a:off x="9785290" y="4552027"/>
            <a:ext cx="1338430" cy="1914085"/>
            <a:chOff x="9785290" y="4552027"/>
            <a:chExt cx="1338430" cy="1914085"/>
          </a:xfrm>
        </p:grpSpPr>
        <p:pic>
          <p:nvPicPr>
            <p:cNvPr id="21" name="Picture 20" descr="Logo, icon&#10;&#10;Description automatically generated">
              <a:extLst>
                <a:ext uri="{FF2B5EF4-FFF2-40B4-BE49-F238E27FC236}">
                  <a16:creationId xmlns:a16="http://schemas.microsoft.com/office/drawing/2014/main" id="{AC03D4FB-DD99-2429-3944-F29D47B3F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290" y="4552027"/>
              <a:ext cx="1268887" cy="1914085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94422CD-DAD3-6197-BB11-5513CE2EF7F1}"/>
                </a:ext>
              </a:extLst>
            </p:cNvPr>
            <p:cNvSpPr txBox="1"/>
            <p:nvPr/>
          </p:nvSpPr>
          <p:spPr>
            <a:xfrm>
              <a:off x="9854833" y="5007006"/>
              <a:ext cx="12688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ly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AB2A686-9A88-F800-C971-D57010312B81}"/>
              </a:ext>
            </a:extLst>
          </p:cNvPr>
          <p:cNvSpPr txBox="1"/>
          <p:nvPr/>
        </p:nvSpPr>
        <p:spPr>
          <a:xfrm>
            <a:off x="5086905" y="5007006"/>
            <a:ext cx="2303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legal</a:t>
            </a:r>
            <a:endParaRPr lang="en-GB" dirty="0">
              <a:solidFill>
                <a:schemeClr val="bg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721C744-9632-2B27-C697-A9F98C92F064}"/>
              </a:ext>
            </a:extLst>
          </p:cNvPr>
          <p:cNvGrpSpPr/>
          <p:nvPr/>
        </p:nvGrpSpPr>
        <p:grpSpPr>
          <a:xfrm>
            <a:off x="614037" y="3478318"/>
            <a:ext cx="3363159" cy="1315624"/>
            <a:chOff x="614037" y="3478318"/>
            <a:chExt cx="3363159" cy="13156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BA8FF1-CFD2-C7DF-00F9-67E6E6B6214D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solidFill>
              <a:srgbClr val="C0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E8F43352-CB96-546A-455B-C1550F1E4264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16F2645C-90AD-5460-3022-83425AC915A9}"/>
              </a:ext>
            </a:extLst>
          </p:cNvPr>
          <p:cNvGrpSpPr/>
          <p:nvPr/>
        </p:nvGrpSpPr>
        <p:grpSpPr>
          <a:xfrm>
            <a:off x="8531441" y="3527412"/>
            <a:ext cx="3413170" cy="1204386"/>
            <a:chOff x="8531441" y="3527412"/>
            <a:chExt cx="3413170" cy="120438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00B1293-5FC9-70C8-8B9B-70C613108EF9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EF80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1F7208AA-48F3-3A02-5DD1-D698DFF86E1D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EF802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917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96296E-6 L 0.20599 0.0055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7.40741E-7 L -0.24635 -0.0006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19" y="373264"/>
            <a:ext cx="10891629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841152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841152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“l”s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538708" y="3157550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861614" y="315349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603359" y="3561776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465282" y="3186343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315247" y="3172262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861614" y="4188201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538707" y="4232670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789599" y="957663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Often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84AF6C8D-1597-7A78-8865-897F9FA98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Usually, 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“le”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remove the “</a:t>
            </a:r>
            <a:r>
              <a:rPr lang="en-US" sz="3400" b="1" u="sng" dirty="0">
                <a:solidFill>
                  <a:schemeClr val="bg1"/>
                </a:solidFill>
              </a:rPr>
              <a:t>e</a:t>
            </a:r>
            <a:r>
              <a:rPr lang="en-US" sz="3400" dirty="0">
                <a:solidFill>
                  <a:schemeClr val="bg1"/>
                </a:solidFill>
              </a:rPr>
              <a:t>”.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possible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possibly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nobly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noble</a:t>
              </a: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429" y="4146081"/>
            <a:ext cx="2008615" cy="258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8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</Words>
  <Application>Microsoft Office PowerPoint</Application>
  <PresentationFormat>Widescreen</PresentationFormat>
  <Paragraphs>209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Scrambler has been scrambling!!!</vt:lpstr>
      <vt:lpstr>Adverbs of time.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turn these words into adverbs?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2025-12-08T17:08:30Z</dcterms:modified>
</cp:coreProperties>
</file>