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3"/>
  </p:notesMasterIdLst>
  <p:sldIdLst>
    <p:sldId id="401" r:id="rId2"/>
    <p:sldId id="400" r:id="rId3"/>
    <p:sldId id="274" r:id="rId4"/>
    <p:sldId id="298" r:id="rId5"/>
    <p:sldId id="312" r:id="rId6"/>
    <p:sldId id="384" r:id="rId7"/>
    <p:sldId id="310" r:id="rId8"/>
    <p:sldId id="385" r:id="rId9"/>
    <p:sldId id="395" r:id="rId10"/>
    <p:sldId id="397" r:id="rId11"/>
    <p:sldId id="294" r:id="rId12"/>
    <p:sldId id="390" r:id="rId13"/>
    <p:sldId id="322" r:id="rId14"/>
    <p:sldId id="333" r:id="rId15"/>
    <p:sldId id="399" r:id="rId16"/>
    <p:sldId id="332" r:id="rId17"/>
    <p:sldId id="365" r:id="rId18"/>
    <p:sldId id="361" r:id="rId19"/>
    <p:sldId id="398" r:id="rId20"/>
    <p:sldId id="363" r:id="rId21"/>
    <p:sldId id="270" r:id="rId22"/>
  </p:sldIdLst>
  <p:sldSz cx="12192000" cy="6858000"/>
  <p:notesSz cx="6858000" cy="9144000"/>
  <p:embeddedFontLst>
    <p:embeddedFont>
      <p:font typeface="Andika" panose="02000000000000000000" pitchFamily="2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C406079-BCB5-4277-844E-28E64EE8ABCD}" v="2" dt="2025-12-08T17:08:18.5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08:19.819" v="2" actId="47"/>
      <pc:docMkLst>
        <pc:docMk/>
      </pc:docMkLst>
      <pc:sldChg chg="addSp modSp modAnim">
        <pc:chgData name="Glen Jones" userId="e846aaca-4b24-4b13-b0d0-f2308e16b284" providerId="ADAL" clId="{ED47ACC3-9597-4D89-A1DC-43CF280EF274}" dt="2025-12-08T17:07:40.480" v="0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7:07:40.480" v="0"/>
          <ac:spMkLst>
            <pc:docMk/>
            <pc:sldMk cId="0" sldId="270"/>
            <ac:spMk id="2" creationId="{8CA5BECF-1A82-3CD4-701B-5F427DDC7007}"/>
          </ac:spMkLst>
        </pc:spChg>
      </pc:sldChg>
      <pc:sldChg chg="del">
        <pc:chgData name="Glen Jones" userId="e846aaca-4b24-4b13-b0d0-f2308e16b284" providerId="ADAL" clId="{ED47ACC3-9597-4D89-A1DC-43CF280EF274}" dt="2025-12-08T17:08:19.819" v="2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08:18.492" v="1"/>
        <pc:sldMkLst>
          <pc:docMk/>
          <pc:sldMk cId="461087981" sldId="40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834ABA8-74BC-7D74-F367-91368D2340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0D3AA5F-6B76-AE3D-8B81-EBAFEBE7B9DE}"/>
              </a:ext>
            </a:extLst>
          </p:cNvPr>
          <p:cNvSpPr txBox="1">
            <a:spLocks/>
          </p:cNvSpPr>
          <p:nvPr/>
        </p:nvSpPr>
        <p:spPr>
          <a:xfrm>
            <a:off x="8991599" y="3429000"/>
            <a:ext cx="2399368" cy="9604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66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B51FF8-34D6-09AF-E819-71D166C3A6E5}"/>
              </a:ext>
            </a:extLst>
          </p:cNvPr>
          <p:cNvSpPr txBox="1">
            <a:spLocks/>
          </p:cNvSpPr>
          <p:nvPr/>
        </p:nvSpPr>
        <p:spPr>
          <a:xfrm>
            <a:off x="1648291" y="512337"/>
            <a:ext cx="8937812" cy="159436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When the word ends </a:t>
            </a:r>
            <a:r>
              <a:rPr lang="en-US" sz="3400" b="1" u="sng" dirty="0">
                <a:solidFill>
                  <a:schemeClr val="bg1"/>
                </a:solidFill>
              </a:rPr>
              <a:t>in “ic”</a:t>
            </a:r>
            <a:r>
              <a:rPr lang="en-US" sz="3400" dirty="0">
                <a:solidFill>
                  <a:schemeClr val="bg1"/>
                </a:solidFill>
              </a:rPr>
              <a:t>, </a:t>
            </a:r>
          </a:p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it becomes “ically”.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19FA24E-75FF-17EC-56B2-FC18E6293EAF}"/>
              </a:ext>
            </a:extLst>
          </p:cNvPr>
          <p:cNvSpPr txBox="1">
            <a:spLocks/>
          </p:cNvSpPr>
          <p:nvPr/>
        </p:nvSpPr>
        <p:spPr>
          <a:xfrm>
            <a:off x="2129713" y="2790288"/>
            <a:ext cx="2008616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comic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E75BBF1-AD51-5DEB-5DF6-160D2B26A3BB}"/>
              </a:ext>
            </a:extLst>
          </p:cNvPr>
          <p:cNvSpPr txBox="1">
            <a:spLocks/>
          </p:cNvSpPr>
          <p:nvPr/>
        </p:nvSpPr>
        <p:spPr>
          <a:xfrm>
            <a:off x="7699109" y="2786235"/>
            <a:ext cx="2741676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comically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538A992-856C-393E-7AA6-C5615DBA3431}"/>
              </a:ext>
            </a:extLst>
          </p:cNvPr>
          <p:cNvCxnSpPr>
            <a:cxnSpLocks/>
          </p:cNvCxnSpPr>
          <p:nvPr/>
        </p:nvCxnSpPr>
        <p:spPr>
          <a:xfrm>
            <a:off x="6440854" y="3194514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C41470C-EE37-43C4-1153-015488C14E6F}"/>
              </a:ext>
            </a:extLst>
          </p:cNvPr>
          <p:cNvSpPr txBox="1">
            <a:spLocks/>
          </p:cNvSpPr>
          <p:nvPr/>
        </p:nvSpPr>
        <p:spPr>
          <a:xfrm>
            <a:off x="4302777" y="2819081"/>
            <a:ext cx="685516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8E5C056-2D44-E60C-754F-E6A6CC6A4F2B}"/>
              </a:ext>
            </a:extLst>
          </p:cNvPr>
          <p:cNvSpPr txBox="1">
            <a:spLocks/>
          </p:cNvSpPr>
          <p:nvPr/>
        </p:nvSpPr>
        <p:spPr>
          <a:xfrm>
            <a:off x="5152742" y="2805000"/>
            <a:ext cx="943258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635C45C5-47F5-B963-107C-5F14310C71E7}"/>
              </a:ext>
            </a:extLst>
          </p:cNvPr>
          <p:cNvSpPr txBox="1">
            <a:spLocks/>
          </p:cNvSpPr>
          <p:nvPr/>
        </p:nvSpPr>
        <p:spPr>
          <a:xfrm>
            <a:off x="7699109" y="3820939"/>
            <a:ext cx="2741676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dramatically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FE0CAAC-9570-1DF7-057A-AD19ACBC1A8F}"/>
              </a:ext>
            </a:extLst>
          </p:cNvPr>
          <p:cNvGrpSpPr/>
          <p:nvPr/>
        </p:nvGrpSpPr>
        <p:grpSpPr>
          <a:xfrm>
            <a:off x="2129712" y="3865408"/>
            <a:ext cx="5296980" cy="767669"/>
            <a:chOff x="2051748" y="2710007"/>
            <a:chExt cx="5296980" cy="767669"/>
          </a:xfrm>
          <a:solidFill>
            <a:srgbClr val="00B050"/>
          </a:solidFill>
        </p:grpSpPr>
        <p:sp>
          <p:nvSpPr>
            <p:cNvPr id="20" name="Content Placeholder 2">
              <a:extLst>
                <a:ext uri="{FF2B5EF4-FFF2-40B4-BE49-F238E27FC236}">
                  <a16:creationId xmlns:a16="http://schemas.microsoft.com/office/drawing/2014/main" id="{24F093E5-2449-592A-A7D5-19FE7DF4CEE4}"/>
                </a:ext>
              </a:extLst>
            </p:cNvPr>
            <p:cNvSpPr txBox="1">
              <a:spLocks/>
            </p:cNvSpPr>
            <p:nvPr/>
          </p:nvSpPr>
          <p:spPr>
            <a:xfrm>
              <a:off x="2051748" y="2710007"/>
              <a:ext cx="2008615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  <a:latin typeface="Andika" panose="02000000000000000000" pitchFamily="2" charset="0"/>
                </a:rPr>
                <a:t>dramatic</a:t>
              </a:r>
            </a:p>
          </p:txBody>
        </p:sp>
        <p:sp>
          <p:nvSpPr>
            <p:cNvPr id="21" name="Content Placeholder 2">
              <a:extLst>
                <a:ext uri="{FF2B5EF4-FFF2-40B4-BE49-F238E27FC236}">
                  <a16:creationId xmlns:a16="http://schemas.microsoft.com/office/drawing/2014/main" id="{8B6A8732-272B-3A9A-1ABB-21436192707E}"/>
                </a:ext>
              </a:extLst>
            </p:cNvPr>
            <p:cNvSpPr txBox="1">
              <a:spLocks/>
            </p:cNvSpPr>
            <p:nvPr/>
          </p:nvSpPr>
          <p:spPr>
            <a:xfrm>
              <a:off x="4224813" y="2724088"/>
              <a:ext cx="685516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</a:rPr>
                <a:t>+</a:t>
              </a:r>
              <a:endParaRPr lang="en-US" sz="30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Content Placeholder 2">
              <a:extLst>
                <a:ext uri="{FF2B5EF4-FFF2-40B4-BE49-F238E27FC236}">
                  <a16:creationId xmlns:a16="http://schemas.microsoft.com/office/drawing/2014/main" id="{F5D5029D-C647-D953-4081-7C9D6CB0F583}"/>
                </a:ext>
              </a:extLst>
            </p:cNvPr>
            <p:cNvSpPr txBox="1">
              <a:spLocks/>
            </p:cNvSpPr>
            <p:nvPr/>
          </p:nvSpPr>
          <p:spPr>
            <a:xfrm>
              <a:off x="5074778" y="2710007"/>
              <a:ext cx="943258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b="1" dirty="0">
                  <a:solidFill>
                    <a:schemeClr val="bg1"/>
                  </a:solidFill>
                </a:rPr>
                <a:t>ly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A51445E2-B371-ED44-87D7-21B9574F2A06}"/>
                </a:ext>
              </a:extLst>
            </p:cNvPr>
            <p:cNvCxnSpPr>
              <a:cxnSpLocks/>
            </p:cNvCxnSpPr>
            <p:nvPr/>
          </p:nvCxnSpPr>
          <p:spPr>
            <a:xfrm>
              <a:off x="6362890" y="3115057"/>
              <a:ext cx="985838" cy="0"/>
            </a:xfrm>
            <a:prstGeom prst="straightConnector1">
              <a:avLst/>
            </a:prstGeom>
            <a:grpFill/>
            <a:ln w="635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Picture 2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429" y="4146081"/>
            <a:ext cx="2008615" cy="2587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345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F5489FB-9CE6-B865-9571-F3DCDF5108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633262" y="1643556"/>
            <a:ext cx="10872664" cy="99244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Rule 2: </a:t>
            </a:r>
          </a:p>
          <a:p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When the root word ends in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, this becomes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ily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D1C4967-D214-19A4-A931-546D21D034C3}"/>
              </a:ext>
            </a:extLst>
          </p:cNvPr>
          <p:cNvSpPr txBox="1">
            <a:spLocks/>
          </p:cNvSpPr>
          <p:nvPr/>
        </p:nvSpPr>
        <p:spPr>
          <a:xfrm>
            <a:off x="616962" y="2924803"/>
            <a:ext cx="10890676" cy="99244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Rule 3: </a:t>
            </a:r>
          </a:p>
          <a:p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When the root word ends in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le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, this becomes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E623F46-6FC3-6794-5C0B-4A87D0162953}"/>
              </a:ext>
            </a:extLst>
          </p:cNvPr>
          <p:cNvSpPr txBox="1">
            <a:spLocks/>
          </p:cNvSpPr>
          <p:nvPr/>
        </p:nvSpPr>
        <p:spPr>
          <a:xfrm>
            <a:off x="616962" y="4206050"/>
            <a:ext cx="10890676" cy="99244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Rule 4: </a:t>
            </a:r>
          </a:p>
          <a:p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When the root word ends in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ic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, this becomes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ically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502E03E-A6EE-A73D-DE13-A12766FCF0FE}"/>
              </a:ext>
            </a:extLst>
          </p:cNvPr>
          <p:cNvSpPr txBox="1">
            <a:spLocks/>
          </p:cNvSpPr>
          <p:nvPr/>
        </p:nvSpPr>
        <p:spPr>
          <a:xfrm>
            <a:off x="616962" y="362309"/>
            <a:ext cx="10890676" cy="99244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Rule 1: </a:t>
            </a:r>
          </a:p>
          <a:p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When adding -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, most root words are </a:t>
            </a:r>
            <a:r>
              <a:rPr lang="en-GB" b="1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unchanged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. 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2D74B5F-58F4-DDF7-9577-91C757D7D767}"/>
              </a:ext>
            </a:extLst>
          </p:cNvPr>
          <p:cNvSpPr txBox="1">
            <a:spLocks/>
          </p:cNvSpPr>
          <p:nvPr/>
        </p:nvSpPr>
        <p:spPr>
          <a:xfrm>
            <a:off x="633262" y="5487299"/>
            <a:ext cx="10890676" cy="99244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Exceptions: </a:t>
            </a:r>
          </a:p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There are very few exceptions: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truly, duly and wholly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DAAF9120-89EE-64AB-505E-BC02CDA3F7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18BFB3-244E-B356-A75C-21923CAB1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817" y="256396"/>
            <a:ext cx="11210365" cy="939557"/>
          </a:xfrm>
          <a:prstGeom prst="roundRect">
            <a:avLst/>
          </a:prstGeom>
          <a:solidFill>
            <a:srgbClr val="002060"/>
          </a:solidFill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Can you turn these words into </a:t>
            </a:r>
            <a:r>
              <a:rPr lang="en-US" b="1" u="sng" dirty="0">
                <a:solidFill>
                  <a:schemeClr val="bg1"/>
                </a:solidFill>
              </a:rPr>
              <a:t>adverbs</a:t>
            </a:r>
            <a:r>
              <a:rPr lang="en-US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AB1E10-7F67-B368-C487-21B635EB2335}"/>
              </a:ext>
            </a:extLst>
          </p:cNvPr>
          <p:cNvSpPr txBox="1"/>
          <p:nvPr/>
        </p:nvSpPr>
        <p:spPr>
          <a:xfrm>
            <a:off x="1057614" y="1464957"/>
            <a:ext cx="1762125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 consonant.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3502A38-307A-B57C-756B-273BA79F90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22010" y="1450245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anchor="ctr">
            <a:normAutofit fontScale="925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3000" dirty="0">
                <a:solidFill>
                  <a:schemeClr val="bg1"/>
                </a:solidFill>
              </a:rPr>
              <a:t>quick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0D14500B-5A7A-ECFE-B75F-2E62AB7B5ABF}"/>
              </a:ext>
            </a:extLst>
          </p:cNvPr>
          <p:cNvSpPr txBox="1">
            <a:spLocks/>
          </p:cNvSpPr>
          <p:nvPr/>
        </p:nvSpPr>
        <p:spPr>
          <a:xfrm>
            <a:off x="8844916" y="1446192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quickly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B528C2F-C503-F86E-4E13-CCA38F89CC0A}"/>
              </a:ext>
            </a:extLst>
          </p:cNvPr>
          <p:cNvSpPr txBox="1">
            <a:spLocks/>
          </p:cNvSpPr>
          <p:nvPr/>
        </p:nvSpPr>
        <p:spPr>
          <a:xfrm>
            <a:off x="8844916" y="2648078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lonely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2D8E665-C43B-5FD5-E93B-98B266CC91CA}"/>
              </a:ext>
            </a:extLst>
          </p:cNvPr>
          <p:cNvCxnSpPr>
            <a:cxnSpLocks/>
          </p:cNvCxnSpPr>
          <p:nvPr/>
        </p:nvCxnSpPr>
        <p:spPr>
          <a:xfrm>
            <a:off x="7586661" y="1854471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4F852BF3-7653-B0A8-408C-128996120517}"/>
              </a:ext>
            </a:extLst>
          </p:cNvPr>
          <p:cNvSpPr txBox="1">
            <a:spLocks/>
          </p:cNvSpPr>
          <p:nvPr/>
        </p:nvSpPr>
        <p:spPr>
          <a:xfrm>
            <a:off x="5448584" y="1479038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70EDC9AD-5A4A-806E-506A-F22340047863}"/>
              </a:ext>
            </a:extLst>
          </p:cNvPr>
          <p:cNvSpPr txBox="1">
            <a:spLocks/>
          </p:cNvSpPr>
          <p:nvPr/>
        </p:nvSpPr>
        <p:spPr>
          <a:xfrm>
            <a:off x="6298549" y="1464957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38F52330-21BA-BB09-49D3-2DFE948406C9}"/>
              </a:ext>
            </a:extLst>
          </p:cNvPr>
          <p:cNvSpPr txBox="1">
            <a:spLocks/>
          </p:cNvSpPr>
          <p:nvPr/>
        </p:nvSpPr>
        <p:spPr>
          <a:xfrm>
            <a:off x="3522009" y="2633997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lone</a:t>
            </a:r>
            <a:endParaRPr lang="en-US" sz="30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5C60734B-90AF-E3D4-4821-2F77D898EFC3}"/>
              </a:ext>
            </a:extLst>
          </p:cNvPr>
          <p:cNvSpPr txBox="1">
            <a:spLocks/>
          </p:cNvSpPr>
          <p:nvPr/>
        </p:nvSpPr>
        <p:spPr>
          <a:xfrm>
            <a:off x="5448584" y="2648078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F97A2C1C-D861-41CD-BF17-9E4C1EBACCAA}"/>
              </a:ext>
            </a:extLst>
          </p:cNvPr>
          <p:cNvSpPr txBox="1">
            <a:spLocks/>
          </p:cNvSpPr>
          <p:nvPr/>
        </p:nvSpPr>
        <p:spPr>
          <a:xfrm>
            <a:off x="6298549" y="2633997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31FBCC7-62BE-8694-42A4-6D4A5962C1B5}"/>
              </a:ext>
            </a:extLst>
          </p:cNvPr>
          <p:cNvCxnSpPr>
            <a:cxnSpLocks/>
          </p:cNvCxnSpPr>
          <p:nvPr/>
        </p:nvCxnSpPr>
        <p:spPr>
          <a:xfrm>
            <a:off x="7586661" y="3039047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52DE81E2-6113-5835-113E-13DC47608B98}"/>
              </a:ext>
            </a:extLst>
          </p:cNvPr>
          <p:cNvSpPr/>
          <p:nvPr/>
        </p:nvSpPr>
        <p:spPr>
          <a:xfrm rot="312817">
            <a:off x="2746215" y="1726210"/>
            <a:ext cx="1100730" cy="231433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F9E0477-653D-8817-329D-69C92879535E}"/>
              </a:ext>
            </a:extLst>
          </p:cNvPr>
          <p:cNvSpPr txBox="1"/>
          <p:nvPr/>
        </p:nvSpPr>
        <p:spPr>
          <a:xfrm>
            <a:off x="1072525" y="2624557"/>
            <a:ext cx="1762124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an “e”.</a:t>
            </a: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54655A15-16DC-0634-6D2E-D62D43026EFD}"/>
              </a:ext>
            </a:extLst>
          </p:cNvPr>
          <p:cNvSpPr/>
          <p:nvPr/>
        </p:nvSpPr>
        <p:spPr>
          <a:xfrm>
            <a:off x="2755699" y="2980763"/>
            <a:ext cx="1089776" cy="199016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E2905C47-A1C9-21E3-B2CD-D2F8E9AB550B}"/>
              </a:ext>
            </a:extLst>
          </p:cNvPr>
          <p:cNvSpPr txBox="1">
            <a:spLocks/>
          </p:cNvSpPr>
          <p:nvPr/>
        </p:nvSpPr>
        <p:spPr>
          <a:xfrm>
            <a:off x="8844916" y="3811241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sleepily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B89EF37E-8AE0-1F2E-4CA2-B343C7F8D82E}"/>
              </a:ext>
            </a:extLst>
          </p:cNvPr>
          <p:cNvSpPr txBox="1">
            <a:spLocks/>
          </p:cNvSpPr>
          <p:nvPr/>
        </p:nvSpPr>
        <p:spPr>
          <a:xfrm>
            <a:off x="3522009" y="3797160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sleepy</a:t>
            </a:r>
            <a:endParaRPr lang="en-US" sz="30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870C009B-357A-D252-C6D8-F36B829475EF}"/>
              </a:ext>
            </a:extLst>
          </p:cNvPr>
          <p:cNvSpPr txBox="1">
            <a:spLocks/>
          </p:cNvSpPr>
          <p:nvPr/>
        </p:nvSpPr>
        <p:spPr>
          <a:xfrm>
            <a:off x="5448584" y="3811241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8745D988-C094-EB29-8F14-377DE80448DE}"/>
              </a:ext>
            </a:extLst>
          </p:cNvPr>
          <p:cNvSpPr txBox="1">
            <a:spLocks/>
          </p:cNvSpPr>
          <p:nvPr/>
        </p:nvSpPr>
        <p:spPr>
          <a:xfrm>
            <a:off x="6298549" y="3797160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F3C584DD-0409-EE1B-F2A0-3578659AF486}"/>
              </a:ext>
            </a:extLst>
          </p:cNvPr>
          <p:cNvCxnSpPr>
            <a:cxnSpLocks/>
          </p:cNvCxnSpPr>
          <p:nvPr/>
        </p:nvCxnSpPr>
        <p:spPr>
          <a:xfrm>
            <a:off x="7586661" y="4202210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C6891B81-D154-8B04-DC4C-D17DAD8B1E66}"/>
              </a:ext>
            </a:extLst>
          </p:cNvPr>
          <p:cNvSpPr txBox="1"/>
          <p:nvPr/>
        </p:nvSpPr>
        <p:spPr>
          <a:xfrm>
            <a:off x="1057614" y="3811241"/>
            <a:ext cx="1747214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an “y”.</a:t>
            </a:r>
          </a:p>
        </p:txBody>
      </p:sp>
      <p:sp>
        <p:nvSpPr>
          <p:cNvPr id="41" name="Arrow: Right 40">
            <a:extLst>
              <a:ext uri="{FF2B5EF4-FFF2-40B4-BE49-F238E27FC236}">
                <a16:creationId xmlns:a16="http://schemas.microsoft.com/office/drawing/2014/main" id="{0D755393-BFC9-9B26-AE60-C22E2E197EA8}"/>
              </a:ext>
            </a:extLst>
          </p:cNvPr>
          <p:cNvSpPr/>
          <p:nvPr/>
        </p:nvSpPr>
        <p:spPr>
          <a:xfrm>
            <a:off x="2613316" y="4150987"/>
            <a:ext cx="1124967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F0F9AF9-CC75-AB58-269F-2D66726541CF}"/>
              </a:ext>
            </a:extLst>
          </p:cNvPr>
          <p:cNvSpPr txBox="1">
            <a:spLocks/>
          </p:cNvSpPr>
          <p:nvPr/>
        </p:nvSpPr>
        <p:spPr>
          <a:xfrm>
            <a:off x="8844916" y="4890315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nobly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8267A55-49D0-8513-9651-99FC9A6A50D3}"/>
              </a:ext>
            </a:extLst>
          </p:cNvPr>
          <p:cNvSpPr txBox="1">
            <a:spLocks/>
          </p:cNvSpPr>
          <p:nvPr/>
        </p:nvSpPr>
        <p:spPr>
          <a:xfrm>
            <a:off x="3522009" y="4876234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  <a:latin typeface="Andika" panose="02000000000000000000" pitchFamily="2" charset="0"/>
              </a:rPr>
              <a:t>noble</a:t>
            </a:r>
            <a:endParaRPr lang="en-US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3A4CF33-33E2-B61C-0B91-D60D6D314D82}"/>
              </a:ext>
            </a:extLst>
          </p:cNvPr>
          <p:cNvSpPr txBox="1">
            <a:spLocks/>
          </p:cNvSpPr>
          <p:nvPr/>
        </p:nvSpPr>
        <p:spPr>
          <a:xfrm>
            <a:off x="5448584" y="4890315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B50FF6-3F6D-A499-11BC-C4D9E46A0861}"/>
              </a:ext>
            </a:extLst>
          </p:cNvPr>
          <p:cNvSpPr txBox="1">
            <a:spLocks/>
          </p:cNvSpPr>
          <p:nvPr/>
        </p:nvSpPr>
        <p:spPr>
          <a:xfrm>
            <a:off x="6298549" y="4876234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3BD70F2-0D8B-3BBA-F6AC-4042E8822AD8}"/>
              </a:ext>
            </a:extLst>
          </p:cNvPr>
          <p:cNvCxnSpPr>
            <a:cxnSpLocks/>
          </p:cNvCxnSpPr>
          <p:nvPr/>
        </p:nvCxnSpPr>
        <p:spPr>
          <a:xfrm>
            <a:off x="7586661" y="5281284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B85590AC-0492-7288-BA21-02EF87F7D384}"/>
              </a:ext>
            </a:extLst>
          </p:cNvPr>
          <p:cNvSpPr txBox="1"/>
          <p:nvPr/>
        </p:nvSpPr>
        <p:spPr>
          <a:xfrm>
            <a:off x="1057614" y="4890315"/>
            <a:ext cx="1747214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an “le”.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5BB88334-2871-CBB8-AECA-66B3606EFA35}"/>
              </a:ext>
            </a:extLst>
          </p:cNvPr>
          <p:cNvSpPr/>
          <p:nvPr/>
        </p:nvSpPr>
        <p:spPr>
          <a:xfrm>
            <a:off x="2613317" y="5230061"/>
            <a:ext cx="1008426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AA9B42F-B2AD-9653-CB8F-0CCED99C0B6B}"/>
              </a:ext>
            </a:extLst>
          </p:cNvPr>
          <p:cNvSpPr txBox="1">
            <a:spLocks/>
          </p:cNvSpPr>
          <p:nvPr/>
        </p:nvSpPr>
        <p:spPr>
          <a:xfrm>
            <a:off x="8844916" y="5920171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basically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E08D6BE9-42D4-010B-D724-44494438A136}"/>
              </a:ext>
            </a:extLst>
          </p:cNvPr>
          <p:cNvSpPr txBox="1">
            <a:spLocks/>
          </p:cNvSpPr>
          <p:nvPr/>
        </p:nvSpPr>
        <p:spPr>
          <a:xfrm>
            <a:off x="3522009" y="5906090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  <a:latin typeface="Andika" panose="02000000000000000000" pitchFamily="2" charset="0"/>
              </a:rPr>
              <a:t>basic</a:t>
            </a:r>
            <a:endParaRPr lang="en-US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DFD2239-C799-A417-87C3-B827891FAF05}"/>
              </a:ext>
            </a:extLst>
          </p:cNvPr>
          <p:cNvSpPr txBox="1">
            <a:spLocks/>
          </p:cNvSpPr>
          <p:nvPr/>
        </p:nvSpPr>
        <p:spPr>
          <a:xfrm>
            <a:off x="5448584" y="5920171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1CE55C27-C914-C63F-D403-97D06ED9722E}"/>
              </a:ext>
            </a:extLst>
          </p:cNvPr>
          <p:cNvSpPr txBox="1">
            <a:spLocks/>
          </p:cNvSpPr>
          <p:nvPr/>
        </p:nvSpPr>
        <p:spPr>
          <a:xfrm>
            <a:off x="6298549" y="5906090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2083152-ED42-62C9-AC00-E63EDC43B728}"/>
              </a:ext>
            </a:extLst>
          </p:cNvPr>
          <p:cNvCxnSpPr>
            <a:cxnSpLocks/>
          </p:cNvCxnSpPr>
          <p:nvPr/>
        </p:nvCxnSpPr>
        <p:spPr>
          <a:xfrm>
            <a:off x="7586661" y="6311140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0F3AFEB4-3240-C736-6AE3-B7986F5A1798}"/>
              </a:ext>
            </a:extLst>
          </p:cNvPr>
          <p:cNvSpPr txBox="1"/>
          <p:nvPr/>
        </p:nvSpPr>
        <p:spPr>
          <a:xfrm>
            <a:off x="1057614" y="5920171"/>
            <a:ext cx="1747214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an “ic”.</a:t>
            </a:r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37CEE2EB-7BD3-28C1-1D59-188B0DA69B0F}"/>
              </a:ext>
            </a:extLst>
          </p:cNvPr>
          <p:cNvSpPr/>
          <p:nvPr/>
        </p:nvSpPr>
        <p:spPr>
          <a:xfrm>
            <a:off x="2613317" y="6259917"/>
            <a:ext cx="1008426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509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20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40" grpId="0" animBg="1"/>
      <p:bldP spid="41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BDD7C2-3E1C-FF30-37D4-5DB0201463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06027"/>
            <a:ext cx="11338560" cy="60341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79967" y="379959"/>
            <a:ext cx="2771022" cy="258532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CD767FA-7DC7-3F90-5972-4685519EECAD}"/>
              </a:ext>
            </a:extLst>
          </p:cNvPr>
          <p:cNvSpPr txBox="1"/>
          <p:nvPr/>
        </p:nvSpPr>
        <p:spPr>
          <a:xfrm>
            <a:off x="1105989" y="1283581"/>
            <a:ext cx="1035136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An </a:t>
            </a:r>
            <a:r>
              <a:rPr lang="en-GB" sz="3600" u="sng" dirty="0">
                <a:solidFill>
                  <a:srgbClr val="FFFF00"/>
                </a:solidFill>
              </a:rPr>
              <a:t>adverb</a:t>
            </a:r>
            <a:r>
              <a:rPr lang="en-GB" sz="3600" dirty="0">
                <a:solidFill>
                  <a:schemeClr val="bg1"/>
                </a:solidFill>
              </a:rPr>
              <a:t> describes the </a:t>
            </a:r>
            <a:r>
              <a:rPr lang="en-GB" sz="3600" u="sng" dirty="0">
                <a:solidFill>
                  <a:srgbClr val="FFFF00"/>
                </a:solidFill>
              </a:rPr>
              <a:t>verb</a:t>
            </a:r>
            <a:r>
              <a:rPr lang="en-GB" sz="3600" dirty="0">
                <a:solidFill>
                  <a:schemeClr val="bg1"/>
                </a:solidFill>
              </a:rPr>
              <a:t> (or how something is done).</a:t>
            </a:r>
          </a:p>
          <a:p>
            <a:pPr algn="ctr"/>
            <a:endParaRPr lang="en-GB" sz="3600" dirty="0">
              <a:solidFill>
                <a:schemeClr val="bg1"/>
              </a:solidFill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</a:rPr>
              <a:t>Examples of adverbs: above, forwards, close by.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8436B74-D50A-4E6C-12B5-2F9B761C1EB1}"/>
              </a:ext>
            </a:extLst>
          </p:cNvPr>
          <p:cNvSpPr txBox="1"/>
          <p:nvPr/>
        </p:nvSpPr>
        <p:spPr>
          <a:xfrm>
            <a:off x="805544" y="4436054"/>
            <a:ext cx="10964092" cy="15081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Because these </a:t>
            </a:r>
            <a:r>
              <a:rPr lang="en-GB" sz="3600" u="sng" dirty="0">
                <a:solidFill>
                  <a:srgbClr val="FFFF00"/>
                </a:solidFill>
              </a:rPr>
              <a:t>adverbs</a:t>
            </a:r>
            <a:r>
              <a:rPr lang="en-GB" sz="3600" dirty="0">
                <a:solidFill>
                  <a:schemeClr val="bg1"/>
                </a:solidFill>
              </a:rPr>
              <a:t> describe </a:t>
            </a:r>
            <a:r>
              <a:rPr lang="en-GB" sz="3600" u="sng" dirty="0">
                <a:solidFill>
                  <a:srgbClr val="FFFF00"/>
                </a:solidFill>
              </a:rPr>
              <a:t>where</a:t>
            </a:r>
            <a:r>
              <a:rPr lang="en-GB" sz="3600" dirty="0">
                <a:solidFill>
                  <a:schemeClr val="bg1"/>
                </a:solidFill>
              </a:rPr>
              <a:t> something was done, they are </a:t>
            </a:r>
            <a:r>
              <a:rPr lang="en-GB" sz="3600" u="sng" dirty="0">
                <a:solidFill>
                  <a:srgbClr val="FFFF00"/>
                </a:solidFill>
              </a:rPr>
              <a:t>adverbs of place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54642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BF8AC641-5A53-CCAC-6860-7D696D78CD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06027"/>
            <a:ext cx="11338560" cy="5633516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1105989" y="918880"/>
            <a:ext cx="106070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Can you remember the other two types of adverbs we have already discussed? 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17295" y="2365430"/>
            <a:ext cx="2771022" cy="258532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CD767FA-7DC7-3F90-5972-4685519EECAD}"/>
              </a:ext>
            </a:extLst>
          </p:cNvPr>
          <p:cNvSpPr txBox="1"/>
          <p:nvPr/>
        </p:nvSpPr>
        <p:spPr>
          <a:xfrm>
            <a:off x="2181497" y="2563608"/>
            <a:ext cx="9322526" cy="175432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600" u="sng" dirty="0">
                <a:solidFill>
                  <a:srgbClr val="FFFF00"/>
                </a:solidFill>
              </a:rPr>
              <a:t>1 - Adverbs of time</a:t>
            </a:r>
            <a:r>
              <a:rPr lang="en-GB" sz="3600" dirty="0">
                <a:solidFill>
                  <a:schemeClr val="bg1"/>
                </a:solidFill>
              </a:rPr>
              <a:t>: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</a:rPr>
              <a:t>Examples: again, after, lately, and yesterday.</a:t>
            </a:r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94C052-FE25-C566-AB4F-5094FB6B14CB}"/>
              </a:ext>
            </a:extLst>
          </p:cNvPr>
          <p:cNvSpPr txBox="1"/>
          <p:nvPr/>
        </p:nvSpPr>
        <p:spPr>
          <a:xfrm>
            <a:off x="2181497" y="4240240"/>
            <a:ext cx="9322526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600" u="sng" dirty="0">
                <a:solidFill>
                  <a:srgbClr val="FFFF00"/>
                </a:solidFill>
              </a:rPr>
              <a:t>2 - Adverbs of manner</a:t>
            </a:r>
            <a:r>
              <a:rPr lang="en-GB" sz="3600" dirty="0">
                <a:solidFill>
                  <a:schemeClr val="bg1"/>
                </a:solidFill>
              </a:rPr>
              <a:t>: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</a:rPr>
              <a:t>Examples: angrily, badly, well, and shyly.</a:t>
            </a:r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514517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5486" y="267369"/>
            <a:ext cx="7393576" cy="11127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1900" dirty="0">
                <a:solidFill>
                  <a:schemeClr val="bg1"/>
                </a:solidFill>
              </a:rPr>
              <a:t>Click the words to reveal the answer.</a:t>
            </a:r>
            <a:r>
              <a:rPr lang="en-GB" dirty="0">
                <a:solidFill>
                  <a:schemeClr val="bg1"/>
                </a:solidFill>
              </a:rPr>
              <a:t>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9394165" y="1578008"/>
            <a:ext cx="2573555" cy="86862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Adverb of Place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F280AED-23D9-E0FA-6812-6C7FD8EA56DE}"/>
              </a:ext>
            </a:extLst>
          </p:cNvPr>
          <p:cNvSpPr txBox="1">
            <a:spLocks/>
          </p:cNvSpPr>
          <p:nvPr/>
        </p:nvSpPr>
        <p:spPr>
          <a:xfrm>
            <a:off x="6596330" y="1590765"/>
            <a:ext cx="2573555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Adverb of Time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13597" y="2726368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badly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54911" y="3475807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forwards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105365" y="3475806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often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32078" y="5003713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happily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32079" y="4254274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early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13596" y="5753152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above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153278" y="2717120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after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FCC45A5-7D7C-DB24-6F1F-79C48C413DC3}"/>
              </a:ext>
            </a:extLst>
          </p:cNvPr>
          <p:cNvCxnSpPr>
            <a:cxnSpLocks/>
          </p:cNvCxnSpPr>
          <p:nvPr/>
        </p:nvCxnSpPr>
        <p:spPr>
          <a:xfrm>
            <a:off x="6449002" y="2562551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9302604" y="2554456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F1C7D732-2FBE-9855-0E39-8EC65887C22D}"/>
              </a:ext>
            </a:extLst>
          </p:cNvPr>
          <p:cNvSpPr txBox="1">
            <a:spLocks/>
          </p:cNvSpPr>
          <p:nvPr/>
        </p:nvSpPr>
        <p:spPr>
          <a:xfrm>
            <a:off x="3847298" y="1608376"/>
            <a:ext cx="2573555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Adverb of Manner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F33AAC3-458D-203B-1CAA-22963E7CF23A}"/>
              </a:ext>
            </a:extLst>
          </p:cNvPr>
          <p:cNvSpPr txBox="1">
            <a:spLocks/>
          </p:cNvSpPr>
          <p:nvPr/>
        </p:nvSpPr>
        <p:spPr>
          <a:xfrm>
            <a:off x="2076714" y="5029825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silently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3CF8B7D-9D35-9E29-7B95-2FDA3262C534}"/>
              </a:ext>
            </a:extLst>
          </p:cNvPr>
          <p:cNvSpPr txBox="1">
            <a:spLocks/>
          </p:cNvSpPr>
          <p:nvPr/>
        </p:nvSpPr>
        <p:spPr>
          <a:xfrm>
            <a:off x="2076715" y="4280386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angrily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DAF6996-A935-1D7B-61D9-48C343E196C8}"/>
              </a:ext>
            </a:extLst>
          </p:cNvPr>
          <p:cNvSpPr txBox="1">
            <a:spLocks/>
          </p:cNvSpPr>
          <p:nvPr/>
        </p:nvSpPr>
        <p:spPr>
          <a:xfrm>
            <a:off x="2058232" y="5779264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recently</a:t>
            </a:r>
          </a:p>
        </p:txBody>
      </p:sp>
    </p:spTree>
    <p:extLst>
      <p:ext uri="{BB962C8B-B14F-4D97-AF65-F5344CB8AC3E}">
        <p14:creationId xmlns:p14="http://schemas.microsoft.com/office/powerpoint/2010/main" val="1486775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649 -0.08588 L 0.4039 0.1136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513" y="9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56159 -0.2263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8" y="-1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2.22222E-6 L 0.32956 -0.2226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-11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263 -0.00393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1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-2.59259E-6 L 0.78386 -0.1210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411" y="-6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48148E-6 L 0.79193 -0.35301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96" y="-17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4.44444E-6 L 0.40717 0.1106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52" y="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1 0.00047 L 0.18217 0.0090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36" y="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2.96296E-6 L 0.1806 0.01042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23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22222E-6 L 0.41172 -0.1173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86" y="-5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17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Shape, background pattern&#10;&#10;Description automatically generated">
            <a:extLst>
              <a:ext uri="{FF2B5EF4-FFF2-40B4-BE49-F238E27FC236}">
                <a16:creationId xmlns:a16="http://schemas.microsoft.com/office/drawing/2014/main" id="{65963EA1-59B6-622D-3C3C-802E10AFB8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06027"/>
            <a:ext cx="11338560" cy="578156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168434" y="918880"/>
            <a:ext cx="8456023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Can you make a sentence using </a:t>
            </a:r>
            <a:r>
              <a:rPr lang="en-GB" sz="3600" u="sng" dirty="0">
                <a:solidFill>
                  <a:schemeClr val="bg1"/>
                </a:solidFill>
              </a:rPr>
              <a:t>three</a:t>
            </a:r>
            <a:r>
              <a:rPr lang="en-GB" sz="3600" dirty="0">
                <a:solidFill>
                  <a:schemeClr val="bg1"/>
                </a:solidFill>
              </a:rPr>
              <a:t> of these </a:t>
            </a:r>
            <a:r>
              <a:rPr lang="en-GB" sz="3600" u="sng" dirty="0">
                <a:solidFill>
                  <a:srgbClr val="FFFF00"/>
                </a:solidFill>
              </a:rPr>
              <a:t>adverbs of place</a:t>
            </a:r>
            <a:r>
              <a:rPr lang="en-GB" sz="3600" dirty="0">
                <a:solidFill>
                  <a:schemeClr val="bg1"/>
                </a:solidFill>
              </a:rPr>
              <a:t>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37250"/>
            <a:ext cx="2771022" cy="258532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15AD30A-FF78-6979-5A07-BE0F33330B7F}"/>
              </a:ext>
            </a:extLst>
          </p:cNvPr>
          <p:cNvSpPr txBox="1"/>
          <p:nvPr/>
        </p:nvSpPr>
        <p:spPr>
          <a:xfrm>
            <a:off x="2420982" y="2661880"/>
            <a:ext cx="193330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above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B0FDF1-6B26-DA65-B455-23521C5CD918}"/>
              </a:ext>
            </a:extLst>
          </p:cNvPr>
          <p:cNvSpPr txBox="1"/>
          <p:nvPr/>
        </p:nvSpPr>
        <p:spPr>
          <a:xfrm>
            <a:off x="5377542" y="2661880"/>
            <a:ext cx="193330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below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C687F2-018C-BB5E-3DB8-6A6624DD4367}"/>
              </a:ext>
            </a:extLst>
          </p:cNvPr>
          <p:cNvSpPr txBox="1"/>
          <p:nvPr/>
        </p:nvSpPr>
        <p:spPr>
          <a:xfrm>
            <a:off x="8334102" y="2656601"/>
            <a:ext cx="193330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up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5949071-C254-C865-BF42-460BEC872A27}"/>
              </a:ext>
            </a:extLst>
          </p:cNvPr>
          <p:cNvSpPr txBox="1"/>
          <p:nvPr/>
        </p:nvSpPr>
        <p:spPr>
          <a:xfrm>
            <a:off x="2420982" y="3460553"/>
            <a:ext cx="193330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down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B81EF1C-39C6-8A1B-271E-8A62A773CEC6}"/>
              </a:ext>
            </a:extLst>
          </p:cNvPr>
          <p:cNvSpPr txBox="1"/>
          <p:nvPr/>
        </p:nvSpPr>
        <p:spPr>
          <a:xfrm>
            <a:off x="5377542" y="3460553"/>
            <a:ext cx="193330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around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1569F7E-5CC9-ECB5-B6C4-1739555C1F1D}"/>
              </a:ext>
            </a:extLst>
          </p:cNvPr>
          <p:cNvSpPr txBox="1"/>
          <p:nvPr/>
        </p:nvSpPr>
        <p:spPr>
          <a:xfrm>
            <a:off x="8334102" y="3455274"/>
            <a:ext cx="193330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nearby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068AA91-7919-F9AE-9E7E-1B74BD2D6F9C}"/>
              </a:ext>
            </a:extLst>
          </p:cNvPr>
          <p:cNvSpPr txBox="1"/>
          <p:nvPr/>
        </p:nvSpPr>
        <p:spPr>
          <a:xfrm>
            <a:off x="2420981" y="4259226"/>
            <a:ext cx="193330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close by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1D9015B-E0BC-3014-951A-D47EEA24051E}"/>
              </a:ext>
            </a:extLst>
          </p:cNvPr>
          <p:cNvSpPr txBox="1"/>
          <p:nvPr/>
        </p:nvSpPr>
        <p:spPr>
          <a:xfrm>
            <a:off x="5377541" y="4256523"/>
            <a:ext cx="193330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far away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927EC1C-C954-F3EB-B6C7-74366D13D404}"/>
              </a:ext>
            </a:extLst>
          </p:cNvPr>
          <p:cNvSpPr txBox="1"/>
          <p:nvPr/>
        </p:nvSpPr>
        <p:spPr>
          <a:xfrm>
            <a:off x="8334102" y="4256523"/>
            <a:ext cx="193330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on top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6C170D6-A70C-4C2B-2586-5BCA847ABB82}"/>
              </a:ext>
            </a:extLst>
          </p:cNvPr>
          <p:cNvSpPr txBox="1"/>
          <p:nvPr/>
        </p:nvSpPr>
        <p:spPr>
          <a:xfrm>
            <a:off x="2420981" y="5068542"/>
            <a:ext cx="193330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forwards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36782AE-C456-095A-3A4B-B449AFD955FA}"/>
              </a:ext>
            </a:extLst>
          </p:cNvPr>
          <p:cNvSpPr txBox="1"/>
          <p:nvPr/>
        </p:nvSpPr>
        <p:spPr>
          <a:xfrm>
            <a:off x="5377541" y="5065839"/>
            <a:ext cx="193330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backwards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EE0E42A-A634-C579-CC50-9ACD617BC897}"/>
              </a:ext>
            </a:extLst>
          </p:cNvPr>
          <p:cNvSpPr txBox="1"/>
          <p:nvPr/>
        </p:nvSpPr>
        <p:spPr>
          <a:xfrm>
            <a:off x="8334102" y="5065839"/>
            <a:ext cx="193330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everywhere</a:t>
            </a:r>
          </a:p>
        </p:txBody>
      </p:sp>
    </p:spTree>
    <p:extLst>
      <p:ext uri="{BB962C8B-B14F-4D97-AF65-F5344CB8AC3E}">
        <p14:creationId xmlns:p14="http://schemas.microsoft.com/office/powerpoint/2010/main" val="6368240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8841" y="2130337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duo loved exploring new galaxies and had landed on a peculiar planet with floating islands abuve and mysterious caverns belowe.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23205" y="4343071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couldn't contain his excitement as they zipped arond, going forwords, backwords, and every which way.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23205" y="2128601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duo loved exploring new galaxies and had landed on a peculiar planet with floating islands ab</a:t>
            </a:r>
            <a:r>
              <a:rPr lang="en-GB" sz="3600" u="sng" dirty="0">
                <a:solidFill>
                  <a:srgbClr val="FF0000"/>
                </a:solidFill>
              </a:rPr>
              <a:t>o</a:t>
            </a:r>
            <a:r>
              <a:rPr lang="en-GB" sz="3600" dirty="0">
                <a:solidFill>
                  <a:schemeClr val="bg1"/>
                </a:solidFill>
              </a:rPr>
              <a:t>ve and mysterious caverns </a:t>
            </a:r>
            <a:r>
              <a:rPr lang="en-GB" sz="3600" u="sng" dirty="0">
                <a:solidFill>
                  <a:srgbClr val="FF0000"/>
                </a:solidFill>
              </a:rPr>
              <a:t>below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23205" y="4350485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couldn't contain his excitement as they zipped aro</a:t>
            </a:r>
            <a:r>
              <a:rPr lang="en-GB" sz="3600" u="sng" dirty="0">
                <a:solidFill>
                  <a:srgbClr val="FF0000"/>
                </a:solidFill>
              </a:rPr>
              <a:t>u</a:t>
            </a:r>
            <a:r>
              <a:rPr lang="en-GB" sz="3600" dirty="0">
                <a:solidFill>
                  <a:schemeClr val="bg1"/>
                </a:solidFill>
              </a:rPr>
              <a:t>nd, going forw</a:t>
            </a:r>
            <a:r>
              <a:rPr lang="en-GB" sz="3600" u="sng" dirty="0">
                <a:solidFill>
                  <a:srgbClr val="FF0000"/>
                </a:solidFill>
              </a:rPr>
              <a:t>a</a:t>
            </a:r>
            <a:r>
              <a:rPr lang="en-GB" sz="3600" dirty="0">
                <a:solidFill>
                  <a:schemeClr val="bg1"/>
                </a:solidFill>
              </a:rPr>
              <a:t>rds, backw</a:t>
            </a:r>
            <a:r>
              <a:rPr lang="en-GB" sz="3600" u="sng" dirty="0">
                <a:solidFill>
                  <a:srgbClr val="FF0000"/>
                </a:solidFill>
              </a:rPr>
              <a:t>a</a:t>
            </a:r>
            <a:r>
              <a:rPr lang="en-GB" sz="3600" dirty="0">
                <a:solidFill>
                  <a:schemeClr val="bg1"/>
                </a:solidFill>
              </a:rPr>
              <a:t>rds, and every which way.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3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803A0A27-80D6-15EA-06AA-894E4D6C4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669" y="286974"/>
            <a:ext cx="10469871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77500" lnSpcReduction="20000"/>
          </a:bodyPr>
          <a:lstStyle/>
          <a:p>
            <a:pPr marL="0" indent="0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scrambled some </a:t>
            </a:r>
            <a:r>
              <a:rPr lang="en-GB" sz="4400" b="1" u="sng" dirty="0">
                <a:solidFill>
                  <a:schemeClr val="bg1"/>
                </a:solidFill>
              </a:rPr>
              <a:t>adverbs of PLACE</a:t>
            </a:r>
            <a:r>
              <a:rPr lang="en-GB" sz="4400" dirty="0">
                <a:solidFill>
                  <a:schemeClr val="bg1"/>
                </a:solidFill>
              </a:rPr>
              <a:t>! </a:t>
            </a:r>
          </a:p>
          <a:p>
            <a:pPr marL="0" indent="0">
              <a:buNone/>
            </a:pPr>
            <a:r>
              <a:rPr lang="en-GB" sz="4400" dirty="0">
                <a:solidFill>
                  <a:schemeClr val="bg1"/>
                </a:solidFill>
              </a:rPr>
              <a:t>Which four words has he scrambled?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kabc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wdno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rbayne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bvoae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171672" y="2075620"/>
            <a:ext cx="2832951" cy="4396085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defTabSz="627063"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	above</a:t>
            </a:r>
          </a:p>
          <a:p>
            <a:pPr defTabSz="627063"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below</a:t>
            </a:r>
          </a:p>
          <a:p>
            <a:pPr defTabSz="627063"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up</a:t>
            </a:r>
          </a:p>
          <a:p>
            <a:pPr defTabSz="627063"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down</a:t>
            </a:r>
          </a:p>
          <a:p>
            <a:pPr defTabSz="627063"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around</a:t>
            </a:r>
          </a:p>
          <a:p>
            <a:pPr indent="627063" defTabSz="627063">
              <a:spcBef>
                <a:spcPct val="0"/>
              </a:spcBef>
              <a:buAutoNum type="arabicPeriod" startAt="6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nearby</a:t>
            </a:r>
          </a:p>
          <a:p>
            <a:pPr indent="627063" defTabSz="627063">
              <a:spcBef>
                <a:spcPct val="0"/>
              </a:spcBef>
              <a:buAutoNum type="arabicPeriod" startAt="6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back</a:t>
            </a:r>
          </a:p>
          <a:p>
            <a:pPr indent="627063" defTabSz="627063">
              <a:spcBef>
                <a:spcPct val="0"/>
              </a:spcBef>
              <a:buAutoNum type="arabicPeriod" startAt="6"/>
            </a:pPr>
            <a:r>
              <a:rPr lang="en-GB" altLang="en-US" sz="2400" dirty="0"/>
              <a:t>f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orwards</a:t>
            </a:r>
            <a:endParaRPr lang="en-GB" altLang="en-US" sz="2400" dirty="0"/>
          </a:p>
          <a:p>
            <a:pPr indent="627063" defTabSz="627063">
              <a:spcBef>
                <a:spcPct val="0"/>
              </a:spcBef>
              <a:buAutoNum type="arabicPeriod" startAt="6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backwards</a:t>
            </a:r>
          </a:p>
          <a:p>
            <a:pPr indent="627063" defTabSz="627063">
              <a:spcBef>
                <a:spcPct val="0"/>
              </a:spcBef>
              <a:buAutoNum type="arabicPeriod" startAt="6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everywhere</a:t>
            </a:r>
          </a:p>
          <a:p>
            <a:pPr marL="714375" indent="-714375"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502" y="306655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3638938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67404F3-D2BD-6013-22ED-C8451D21C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670" y="253288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back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down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nearby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above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0D4F87-6D37-C310-D782-D6B0C68B76AB}"/>
              </a:ext>
            </a:extLst>
          </p:cNvPr>
          <p:cNvSpPr txBox="1"/>
          <p:nvPr/>
        </p:nvSpPr>
        <p:spPr>
          <a:xfrm>
            <a:off x="9171672" y="2075620"/>
            <a:ext cx="2832951" cy="4396085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defTabSz="627063"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	</a:t>
            </a:r>
            <a:r>
              <a:rPr lang="en-GB" altLang="en-US" sz="2400" dirty="0">
                <a:solidFill>
                  <a:srgbClr val="FF0000"/>
                </a:solidFill>
                <a:latin typeface="+mn-lt"/>
              </a:rPr>
              <a:t>above</a:t>
            </a:r>
          </a:p>
          <a:p>
            <a:pPr defTabSz="627063"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below</a:t>
            </a:r>
          </a:p>
          <a:p>
            <a:pPr defTabSz="627063"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up</a:t>
            </a:r>
          </a:p>
          <a:p>
            <a:pPr defTabSz="627063"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</a:t>
            </a:r>
            <a:r>
              <a:rPr lang="en-GB" altLang="en-US" sz="2400" dirty="0">
                <a:solidFill>
                  <a:srgbClr val="FF0000"/>
                </a:solidFill>
                <a:latin typeface="+mn-lt"/>
              </a:rPr>
              <a:t>down</a:t>
            </a:r>
          </a:p>
          <a:p>
            <a:pPr defTabSz="627063"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around</a:t>
            </a:r>
          </a:p>
          <a:p>
            <a:pPr indent="627063" defTabSz="627063">
              <a:spcBef>
                <a:spcPct val="0"/>
              </a:spcBef>
              <a:buAutoNum type="arabicPeriod" startAt="6"/>
            </a:pPr>
            <a:r>
              <a:rPr lang="en-GB" altLang="en-US" sz="2400" dirty="0">
                <a:solidFill>
                  <a:srgbClr val="FF0000"/>
                </a:solidFill>
                <a:latin typeface="+mn-lt"/>
              </a:rPr>
              <a:t>nearby</a:t>
            </a:r>
          </a:p>
          <a:p>
            <a:pPr indent="627063" defTabSz="627063">
              <a:spcBef>
                <a:spcPct val="0"/>
              </a:spcBef>
              <a:buAutoNum type="arabicPeriod" startAt="6"/>
            </a:pPr>
            <a:r>
              <a:rPr lang="en-GB" altLang="en-US" sz="2400" dirty="0">
                <a:solidFill>
                  <a:srgbClr val="FF0000"/>
                </a:solidFill>
                <a:latin typeface="+mn-lt"/>
              </a:rPr>
              <a:t>back</a:t>
            </a:r>
          </a:p>
          <a:p>
            <a:pPr indent="627063" defTabSz="627063">
              <a:spcBef>
                <a:spcPct val="0"/>
              </a:spcBef>
              <a:buAutoNum type="arabicPeriod" startAt="6"/>
            </a:pPr>
            <a:r>
              <a:rPr lang="en-GB" altLang="en-US" sz="2400" dirty="0"/>
              <a:t>f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orwards</a:t>
            </a:r>
            <a:endParaRPr lang="en-GB" altLang="en-US" sz="2400" dirty="0"/>
          </a:p>
          <a:p>
            <a:pPr indent="627063" defTabSz="627063">
              <a:spcBef>
                <a:spcPct val="0"/>
              </a:spcBef>
              <a:buAutoNum type="arabicPeriod" startAt="6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backwards</a:t>
            </a:r>
          </a:p>
          <a:p>
            <a:pPr indent="627063" defTabSz="627063">
              <a:spcBef>
                <a:spcPct val="0"/>
              </a:spcBef>
              <a:buAutoNum type="arabicPeriod" startAt="6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everywhere</a:t>
            </a:r>
          </a:p>
          <a:p>
            <a:pPr marL="714375" indent="-714375"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AACD90D-085D-EE10-C6F1-3771B61262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6766" y="107904"/>
            <a:ext cx="2190564" cy="218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7450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sign on a shelf with bagels&#10;&#10;AI-generated content may be incorrect.">
            <a:extLst>
              <a:ext uri="{FF2B5EF4-FFF2-40B4-BE49-F238E27FC236}">
                <a16:creationId xmlns:a16="http://schemas.microsoft.com/office/drawing/2014/main" id="{721BAF23-7F4B-FC4F-1413-3804EC0AFB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2737" y="1846909"/>
            <a:ext cx="4381726" cy="4854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3863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36130108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SY4T1BW3L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SY4T1BW3P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SY4T1BW3S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SY4T1BW3F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SY4T1BW3A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SY4T1BW3Sa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SY4T1BW3Fe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072B2AE5-5CEA-D2C3-856A-6BFB894080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D42B0C1-81CE-C345-2647-90B6B9E101D8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B98104FE-FDE5-9323-AFBA-DE950A55618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5086" y="1862687"/>
            <a:ext cx="2313443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	above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below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up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down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around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nearby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5491" y="1862687"/>
            <a:ext cx="2816827" cy="2312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back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forwards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backwards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everywhere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61FF452-2F4B-5773-6B45-DD8190E332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8CA5BECF-1A82-3CD4-701B-5F427DDC7007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C1B761-0F8E-6253-9FED-D085A51E81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Adverbs of place.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FAB2CAF-E5A0-C9B9-FEA6-5406A476484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F83B8F4-6E43-1924-9B32-9ABB4A546B4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69F33575-59BD-9DC3-98F5-44FC3B46030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4766 0.5173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83" y="2585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2643 -0.0534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28" y="-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F63C1719-5FB4-5A09-19EF-47DABEA1AC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338560" cy="244279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is a </a:t>
            </a:r>
            <a:r>
              <a:rPr lang="en-GB" sz="4400" b="1" u="sng" dirty="0">
                <a:solidFill>
                  <a:schemeClr val="bg1"/>
                </a:solidFill>
              </a:rPr>
              <a:t>root word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 </a:t>
            </a:r>
            <a:r>
              <a:rPr lang="en-GB" sz="4400" b="1" u="sng" dirty="0">
                <a:solidFill>
                  <a:schemeClr val="bg1"/>
                </a:solidFill>
              </a:rPr>
              <a:t>root</a:t>
            </a:r>
            <a:r>
              <a:rPr lang="en-GB" sz="4400" dirty="0">
                <a:solidFill>
                  <a:schemeClr val="bg1"/>
                </a:solidFill>
              </a:rPr>
              <a:t> is a basic word with </a:t>
            </a:r>
          </a:p>
          <a:p>
            <a:pPr marL="0" indent="0" algn="ctr">
              <a:buNone/>
            </a:pPr>
            <a:r>
              <a:rPr lang="en-GB" sz="4400" b="1" u="sng" dirty="0">
                <a:solidFill>
                  <a:schemeClr val="bg1"/>
                </a:solidFill>
              </a:rPr>
              <a:t>no prefix or suffix </a:t>
            </a:r>
            <a:r>
              <a:rPr lang="en-GB" sz="4400" dirty="0">
                <a:solidFill>
                  <a:schemeClr val="bg1"/>
                </a:solidFill>
              </a:rPr>
              <a:t>added.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0930" y="-347722"/>
            <a:ext cx="3344348" cy="312022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D4CAA57-D6C6-5152-3EB3-DCE926CF70E7}"/>
              </a:ext>
            </a:extLst>
          </p:cNvPr>
          <p:cNvSpPr txBox="1"/>
          <p:nvPr/>
        </p:nvSpPr>
        <p:spPr>
          <a:xfrm>
            <a:off x="5010178" y="3509825"/>
            <a:ext cx="2380649" cy="715089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root word</a:t>
            </a:r>
          </a:p>
        </p:txBody>
      </p:sp>
      <p:pic>
        <p:nvPicPr>
          <p:cNvPr id="19" name="Picture 18" descr="A picture containing text, clock, vector graphics, sign&#10;&#10;Description automatically generated">
            <a:extLst>
              <a:ext uri="{FF2B5EF4-FFF2-40B4-BE49-F238E27FC236}">
                <a16:creationId xmlns:a16="http://schemas.microsoft.com/office/drawing/2014/main" id="{A7059170-66EA-3E32-1B68-394F992959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8208" y="4576406"/>
            <a:ext cx="1722039" cy="1880828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F47E5B96-B213-9014-81EE-3786D4231FFD}"/>
              </a:ext>
            </a:extLst>
          </p:cNvPr>
          <p:cNvGrpSpPr/>
          <p:nvPr/>
        </p:nvGrpSpPr>
        <p:grpSpPr>
          <a:xfrm>
            <a:off x="1617214" y="4552027"/>
            <a:ext cx="1651247" cy="1862737"/>
            <a:chOff x="1617214" y="4552027"/>
            <a:chExt cx="1651247" cy="1862737"/>
          </a:xfrm>
        </p:grpSpPr>
        <p:pic>
          <p:nvPicPr>
            <p:cNvPr id="17" name="Picture 16" descr="Icon&#10;&#10;Description automatically generated">
              <a:extLst>
                <a:ext uri="{FF2B5EF4-FFF2-40B4-BE49-F238E27FC236}">
                  <a16:creationId xmlns:a16="http://schemas.microsoft.com/office/drawing/2014/main" id="{488E48C3-5135-48DB-53F6-68036AF18A7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7214" y="4552027"/>
              <a:ext cx="1651247" cy="1862737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FE4EE63-A69F-41A9-8DB5-3D0506934684}"/>
                </a:ext>
              </a:extLst>
            </p:cNvPr>
            <p:cNvSpPr txBox="1"/>
            <p:nvPr/>
          </p:nvSpPr>
          <p:spPr>
            <a:xfrm>
              <a:off x="1651248" y="4961741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il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C51B035-4D57-0233-7822-66A583768EC9}"/>
              </a:ext>
            </a:extLst>
          </p:cNvPr>
          <p:cNvGrpSpPr/>
          <p:nvPr/>
        </p:nvGrpSpPr>
        <p:grpSpPr>
          <a:xfrm>
            <a:off x="9785290" y="4552027"/>
            <a:ext cx="1338430" cy="1914085"/>
            <a:chOff x="9785290" y="4552027"/>
            <a:chExt cx="1338430" cy="1914085"/>
          </a:xfrm>
        </p:grpSpPr>
        <p:pic>
          <p:nvPicPr>
            <p:cNvPr id="21" name="Picture 20" descr="Logo, icon&#10;&#10;Description automatically generated">
              <a:extLst>
                <a:ext uri="{FF2B5EF4-FFF2-40B4-BE49-F238E27FC236}">
                  <a16:creationId xmlns:a16="http://schemas.microsoft.com/office/drawing/2014/main" id="{AC03D4FB-DD99-2429-3944-F29D47B3F55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5290" y="4552027"/>
              <a:ext cx="1268887" cy="1914085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94422CD-DAD3-6197-BB11-5513CE2EF7F1}"/>
                </a:ext>
              </a:extLst>
            </p:cNvPr>
            <p:cNvSpPr txBox="1"/>
            <p:nvPr/>
          </p:nvSpPr>
          <p:spPr>
            <a:xfrm>
              <a:off x="9854833" y="5007006"/>
              <a:ext cx="126888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ly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0AB2A686-9A88-F800-C971-D57010312B81}"/>
              </a:ext>
            </a:extLst>
          </p:cNvPr>
          <p:cNvSpPr txBox="1"/>
          <p:nvPr/>
        </p:nvSpPr>
        <p:spPr>
          <a:xfrm>
            <a:off x="5086905" y="5007006"/>
            <a:ext cx="23039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chemeClr val="bg1"/>
                </a:solidFill>
              </a:rPr>
              <a:t>legal</a:t>
            </a:r>
            <a:endParaRPr lang="en-GB" dirty="0">
              <a:solidFill>
                <a:schemeClr val="bg1"/>
              </a:solidFill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721C744-9632-2B27-C697-A9F98C92F064}"/>
              </a:ext>
            </a:extLst>
          </p:cNvPr>
          <p:cNvGrpSpPr/>
          <p:nvPr/>
        </p:nvGrpSpPr>
        <p:grpSpPr>
          <a:xfrm>
            <a:off x="614037" y="3478318"/>
            <a:ext cx="3363159" cy="1315624"/>
            <a:chOff x="614037" y="3478318"/>
            <a:chExt cx="3363159" cy="131562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DBA8FF1-CFD2-C7DF-00F9-67E6E6B6214D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solidFill>
              <a:srgbClr val="C00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E8F43352-CB96-546A-455B-C1550F1E4264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16F2645C-90AD-5460-3022-83425AC915A9}"/>
              </a:ext>
            </a:extLst>
          </p:cNvPr>
          <p:cNvGrpSpPr/>
          <p:nvPr/>
        </p:nvGrpSpPr>
        <p:grpSpPr>
          <a:xfrm>
            <a:off x="8531441" y="3527412"/>
            <a:ext cx="3413170" cy="1204386"/>
            <a:chOff x="8531441" y="3527412"/>
            <a:chExt cx="3413170" cy="120438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00B1293-5FC9-70C8-8B9B-70C613108EF9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EF8023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1F7208AA-48F3-3A02-5DD1-D698DFF86E1D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EF802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59177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2.96296E-6 L 0.20599 0.00555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99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250"/>
                            </p:stCondLst>
                            <p:childTnLst>
                              <p:par>
                                <p:cTn id="2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7.40741E-7 L -0.24635 -0.00069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18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25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7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25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E116CF3-92BA-022D-895E-74FFAC4FE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685019" y="373264"/>
            <a:ext cx="10891629" cy="69789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A lot of words ending in the suffix -</a:t>
            </a:r>
            <a:r>
              <a:rPr lang="en-GB" sz="3600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 are </a:t>
            </a:r>
            <a:r>
              <a:rPr lang="en-GB" sz="3600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adverbs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735496" y="1214925"/>
            <a:ext cx="10841152" cy="751259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ln>
            <a:solidFill>
              <a:srgbClr val="EF802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Adverbs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describe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8F65089-DCE5-A939-7657-7C216F41B0DF}"/>
              </a:ext>
            </a:extLst>
          </p:cNvPr>
          <p:cNvSpPr txBox="1">
            <a:spLocks/>
          </p:cNvSpPr>
          <p:nvPr/>
        </p:nvSpPr>
        <p:spPr>
          <a:xfrm>
            <a:off x="735496" y="3219994"/>
            <a:ext cx="10841152" cy="1750422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girl sat sadly on the chair.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1F692DA-94BF-8CCC-B878-72F0199FE1AE}"/>
              </a:ext>
            </a:extLst>
          </p:cNvPr>
          <p:cNvSpPr txBox="1"/>
          <p:nvPr/>
        </p:nvSpPr>
        <p:spPr>
          <a:xfrm>
            <a:off x="2861419" y="2219824"/>
            <a:ext cx="1437188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verb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62C0ED-0845-01BE-0FB1-4732037B665A}"/>
              </a:ext>
            </a:extLst>
          </p:cNvPr>
          <p:cNvSpPr txBox="1"/>
          <p:nvPr/>
        </p:nvSpPr>
        <p:spPr>
          <a:xfrm>
            <a:off x="6534858" y="2239113"/>
            <a:ext cx="2717074" cy="851297"/>
          </a:xfrm>
          <a:prstGeom prst="round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adverb</a:t>
            </a:r>
            <a:endParaRPr lang="en-GB" dirty="0">
              <a:solidFill>
                <a:schemeClr val="bg1"/>
              </a:solidFill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905922B-0F29-5B27-C076-12E25E8CCDC9}"/>
              </a:ext>
            </a:extLst>
          </p:cNvPr>
          <p:cNvCxnSpPr>
            <a:cxnSpLocks/>
          </p:cNvCxnSpPr>
          <p:nvPr/>
        </p:nvCxnSpPr>
        <p:spPr>
          <a:xfrm>
            <a:off x="4105835" y="3156442"/>
            <a:ext cx="656357" cy="769441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639AEA6-1816-5A1C-D172-BB754AEEE710}"/>
              </a:ext>
            </a:extLst>
          </p:cNvPr>
          <p:cNvCxnSpPr>
            <a:cxnSpLocks/>
          </p:cNvCxnSpPr>
          <p:nvPr/>
        </p:nvCxnSpPr>
        <p:spPr>
          <a:xfrm flipH="1">
            <a:off x="5845096" y="3071121"/>
            <a:ext cx="687731" cy="854762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99FB57B-62F4-7AD6-83D4-5BE69901FFEE}"/>
              </a:ext>
            </a:extLst>
          </p:cNvPr>
          <p:cNvSpPr txBox="1"/>
          <p:nvPr/>
        </p:nvSpPr>
        <p:spPr>
          <a:xfrm>
            <a:off x="1026747" y="5556663"/>
            <a:ext cx="10138504" cy="715089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adverb (sadly) describes the verb (sat).</a:t>
            </a:r>
            <a:endParaRPr lang="en-GB" sz="1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926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2" grpId="0" animBg="1"/>
      <p:bldP spid="8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736C891-AC27-B71F-8C5F-786503B399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09" y="211988"/>
            <a:ext cx="11905488" cy="960439"/>
          </a:xfrm>
          <a:prstGeom prst="roundRect">
            <a:avLst/>
          </a:prstGeom>
          <a:solidFill>
            <a:srgbClr val="EF8023"/>
          </a:solidFill>
        </p:spPr>
        <p:txBody>
          <a:bodyPr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When the word ends </a:t>
            </a:r>
            <a:r>
              <a:rPr lang="en-US" sz="3400" b="1" u="sng" dirty="0">
                <a:solidFill>
                  <a:schemeClr val="bg1"/>
                </a:solidFill>
              </a:rPr>
              <a:t>in a consonant</a:t>
            </a:r>
            <a:r>
              <a:rPr lang="en-US" sz="3400" dirty="0">
                <a:solidFill>
                  <a:schemeClr val="bg1"/>
                </a:solidFill>
              </a:rPr>
              <a:t>, we can just add –ly.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96440FA-CA6B-D4FD-A071-11B91F5AB0D3}"/>
              </a:ext>
            </a:extLst>
          </p:cNvPr>
          <p:cNvSpPr txBox="1">
            <a:spLocks/>
          </p:cNvSpPr>
          <p:nvPr/>
        </p:nvSpPr>
        <p:spPr>
          <a:xfrm>
            <a:off x="7326065" y="3280161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sadly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0D3AA5F-6B76-AE3D-8B81-EBAFEBE7B9DE}"/>
              </a:ext>
            </a:extLst>
          </p:cNvPr>
          <p:cNvSpPr txBox="1">
            <a:spLocks/>
          </p:cNvSpPr>
          <p:nvPr/>
        </p:nvSpPr>
        <p:spPr>
          <a:xfrm>
            <a:off x="7326065" y="4314865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quickly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7A52E833-4707-4231-74FE-AB2D14D8D113}"/>
              </a:ext>
            </a:extLst>
          </p:cNvPr>
          <p:cNvCxnSpPr>
            <a:cxnSpLocks/>
          </p:cNvCxnSpPr>
          <p:nvPr/>
        </p:nvCxnSpPr>
        <p:spPr>
          <a:xfrm>
            <a:off x="6067810" y="3688440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49713" y="2192710"/>
            <a:ext cx="1138428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Consonants:  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EF51510-668A-F5A0-39DB-B1746BB4F564}"/>
              </a:ext>
            </a:extLst>
          </p:cNvPr>
          <p:cNvSpPr txBox="1">
            <a:spLocks/>
          </p:cNvSpPr>
          <p:nvPr/>
        </p:nvSpPr>
        <p:spPr>
          <a:xfrm>
            <a:off x="3929733" y="3313007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708733C-8094-20A7-0A47-BCF5C72757FD}"/>
              </a:ext>
            </a:extLst>
          </p:cNvPr>
          <p:cNvSpPr txBox="1">
            <a:spLocks/>
          </p:cNvSpPr>
          <p:nvPr/>
        </p:nvSpPr>
        <p:spPr>
          <a:xfrm>
            <a:off x="4779698" y="3298926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C647FEE-BAE8-A97F-D03D-9BCC1E9568E5}"/>
              </a:ext>
            </a:extLst>
          </p:cNvPr>
          <p:cNvGrpSpPr/>
          <p:nvPr/>
        </p:nvGrpSpPr>
        <p:grpSpPr>
          <a:xfrm>
            <a:off x="2003158" y="4359334"/>
            <a:ext cx="5050490" cy="767669"/>
            <a:chOff x="2298238" y="2710007"/>
            <a:chExt cx="5050490" cy="767669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07342D1E-FC1A-7DE7-C5EB-BC4A1E949589}"/>
                </a:ext>
              </a:extLst>
            </p:cNvPr>
            <p:cNvSpPr txBox="1">
              <a:spLocks/>
            </p:cNvSpPr>
            <p:nvPr/>
          </p:nvSpPr>
          <p:spPr>
            <a:xfrm>
              <a:off x="2298238" y="2710007"/>
              <a:ext cx="1762125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  <a:latin typeface="Andika" panose="02000000000000000000" pitchFamily="2" charset="0"/>
                </a:rPr>
                <a:t>quic</a:t>
              </a:r>
              <a:r>
                <a:rPr lang="en-US" sz="3000" b="1" dirty="0">
                  <a:solidFill>
                    <a:schemeClr val="bg1"/>
                  </a:solidFill>
                  <a:latin typeface="Andika" panose="02000000000000000000" pitchFamily="2" charset="0"/>
                </a:rPr>
                <a:t>k</a:t>
              </a:r>
            </a:p>
          </p:txBody>
        </p:sp>
        <p:sp>
          <p:nvSpPr>
            <p:cNvPr id="15" name="Content Placeholder 2">
              <a:extLst>
                <a:ext uri="{FF2B5EF4-FFF2-40B4-BE49-F238E27FC236}">
                  <a16:creationId xmlns:a16="http://schemas.microsoft.com/office/drawing/2014/main" id="{E766D8C8-FD17-0E39-BC4C-662442B1F099}"/>
                </a:ext>
              </a:extLst>
            </p:cNvPr>
            <p:cNvSpPr txBox="1">
              <a:spLocks/>
            </p:cNvSpPr>
            <p:nvPr/>
          </p:nvSpPr>
          <p:spPr>
            <a:xfrm>
              <a:off x="4224813" y="2724088"/>
              <a:ext cx="685516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</a:rPr>
                <a:t>+</a:t>
              </a:r>
              <a:endParaRPr lang="en-US" sz="30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Content Placeholder 2">
              <a:extLst>
                <a:ext uri="{FF2B5EF4-FFF2-40B4-BE49-F238E27FC236}">
                  <a16:creationId xmlns:a16="http://schemas.microsoft.com/office/drawing/2014/main" id="{16D71267-0614-C366-B674-3A91FF922818}"/>
                </a:ext>
              </a:extLst>
            </p:cNvPr>
            <p:cNvSpPr txBox="1">
              <a:spLocks/>
            </p:cNvSpPr>
            <p:nvPr/>
          </p:nvSpPr>
          <p:spPr>
            <a:xfrm>
              <a:off x="5074778" y="2710007"/>
              <a:ext cx="943258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b="1" dirty="0">
                  <a:solidFill>
                    <a:schemeClr val="bg1"/>
                  </a:solidFill>
                </a:rPr>
                <a:t>ly</a:t>
              </a:r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9E53DFFB-D056-6BD2-9910-31226A05FAEF}"/>
                </a:ext>
              </a:extLst>
            </p:cNvPr>
            <p:cNvCxnSpPr>
              <a:cxnSpLocks/>
            </p:cNvCxnSpPr>
            <p:nvPr/>
          </p:nvCxnSpPr>
          <p:spPr>
            <a:xfrm>
              <a:off x="6362890" y="3115057"/>
              <a:ext cx="985838" cy="0"/>
            </a:xfrm>
            <a:prstGeom prst="straightConnector1">
              <a:avLst/>
            </a:prstGeom>
            <a:ln w="635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60B5B621-C2BD-4F0B-DAC1-8A5AFA82093A}"/>
              </a:ext>
            </a:extLst>
          </p:cNvPr>
          <p:cNvSpPr txBox="1">
            <a:spLocks/>
          </p:cNvSpPr>
          <p:nvPr/>
        </p:nvSpPr>
        <p:spPr>
          <a:xfrm>
            <a:off x="7326065" y="5348512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actually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392F603-F20F-44A5-DACD-9BD1FA625787}"/>
              </a:ext>
            </a:extLst>
          </p:cNvPr>
          <p:cNvGrpSpPr/>
          <p:nvPr/>
        </p:nvGrpSpPr>
        <p:grpSpPr>
          <a:xfrm>
            <a:off x="2003158" y="5392981"/>
            <a:ext cx="5050490" cy="767669"/>
            <a:chOff x="2298238" y="2710007"/>
            <a:chExt cx="5050490" cy="767669"/>
          </a:xfrm>
        </p:grpSpPr>
        <p:sp>
          <p:nvSpPr>
            <p:cNvPr id="21" name="Content Placeholder 2">
              <a:extLst>
                <a:ext uri="{FF2B5EF4-FFF2-40B4-BE49-F238E27FC236}">
                  <a16:creationId xmlns:a16="http://schemas.microsoft.com/office/drawing/2014/main" id="{D91D2573-FF98-4D26-D992-3AB9C7740AD0}"/>
                </a:ext>
              </a:extLst>
            </p:cNvPr>
            <p:cNvSpPr txBox="1">
              <a:spLocks/>
            </p:cNvSpPr>
            <p:nvPr/>
          </p:nvSpPr>
          <p:spPr>
            <a:xfrm>
              <a:off x="2298238" y="2710007"/>
              <a:ext cx="1762125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  <a:latin typeface="Andika" panose="02000000000000000000" pitchFamily="2" charset="0"/>
                </a:rPr>
                <a:t>actual</a:t>
              </a:r>
              <a:endParaRPr lang="en-US" sz="3000" b="1" dirty="0">
                <a:solidFill>
                  <a:schemeClr val="bg1"/>
                </a:solidFill>
                <a:latin typeface="Andika" panose="02000000000000000000" pitchFamily="2" charset="0"/>
              </a:endParaRPr>
            </a:p>
          </p:txBody>
        </p:sp>
        <p:sp>
          <p:nvSpPr>
            <p:cNvPr id="22" name="Content Placeholder 2">
              <a:extLst>
                <a:ext uri="{FF2B5EF4-FFF2-40B4-BE49-F238E27FC236}">
                  <a16:creationId xmlns:a16="http://schemas.microsoft.com/office/drawing/2014/main" id="{2DE1363A-5A4D-0762-BF32-96AF25B06FB6}"/>
                </a:ext>
              </a:extLst>
            </p:cNvPr>
            <p:cNvSpPr txBox="1">
              <a:spLocks/>
            </p:cNvSpPr>
            <p:nvPr/>
          </p:nvSpPr>
          <p:spPr>
            <a:xfrm>
              <a:off x="4224813" y="2724088"/>
              <a:ext cx="685516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</a:rPr>
                <a:t>+</a:t>
              </a:r>
              <a:endParaRPr lang="en-US" sz="30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Content Placeholder 2">
              <a:extLst>
                <a:ext uri="{FF2B5EF4-FFF2-40B4-BE49-F238E27FC236}">
                  <a16:creationId xmlns:a16="http://schemas.microsoft.com/office/drawing/2014/main" id="{9E9EFE49-B4E6-ED1F-D0C1-EC4175D7109D}"/>
                </a:ext>
              </a:extLst>
            </p:cNvPr>
            <p:cNvSpPr txBox="1">
              <a:spLocks/>
            </p:cNvSpPr>
            <p:nvPr/>
          </p:nvSpPr>
          <p:spPr>
            <a:xfrm>
              <a:off x="5074778" y="2710007"/>
              <a:ext cx="943258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b="1" dirty="0">
                  <a:solidFill>
                    <a:schemeClr val="bg1"/>
                  </a:solidFill>
                </a:rPr>
                <a:t>ly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1F80C6A5-C6B5-1E38-D501-87A914BAF890}"/>
                </a:ext>
              </a:extLst>
            </p:cNvPr>
            <p:cNvCxnSpPr>
              <a:cxnSpLocks/>
            </p:cNvCxnSpPr>
            <p:nvPr/>
          </p:nvCxnSpPr>
          <p:spPr>
            <a:xfrm>
              <a:off x="6362890" y="3115057"/>
              <a:ext cx="985838" cy="0"/>
            </a:xfrm>
            <a:prstGeom prst="straightConnector1">
              <a:avLst/>
            </a:prstGeom>
            <a:ln w="635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DFAC93B1-4333-6802-36C6-CDC6596D95E1}"/>
              </a:ext>
            </a:extLst>
          </p:cNvPr>
          <p:cNvSpPr txBox="1"/>
          <p:nvPr/>
        </p:nvSpPr>
        <p:spPr>
          <a:xfrm>
            <a:off x="4779698" y="6418661"/>
            <a:ext cx="64197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Can you explain why there are </a:t>
            </a:r>
            <a:r>
              <a:rPr lang="en-GB" sz="2000" b="1" u="sng" dirty="0"/>
              <a:t>two</a:t>
            </a:r>
            <a:r>
              <a:rPr lang="en-GB" sz="2000" b="1" dirty="0"/>
              <a:t> </a:t>
            </a:r>
            <a:r>
              <a:rPr lang="en-GB" sz="2000" dirty="0"/>
              <a:t>“l”s in actually?</a:t>
            </a:r>
            <a:endParaRPr lang="en-GB" sz="1000" dirty="0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B711FBA7-C841-35B0-E1DB-A59DDBE7ED57}"/>
              </a:ext>
            </a:extLst>
          </p:cNvPr>
          <p:cNvSpPr txBox="1">
            <a:spLocks/>
          </p:cNvSpPr>
          <p:nvPr/>
        </p:nvSpPr>
        <p:spPr>
          <a:xfrm>
            <a:off x="7326777" y="5348512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actually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1292764A-69CF-449E-EFA1-2C2FBEADB7CD}"/>
              </a:ext>
            </a:extLst>
          </p:cNvPr>
          <p:cNvCxnSpPr>
            <a:cxnSpLocks/>
          </p:cNvCxnSpPr>
          <p:nvPr/>
        </p:nvCxnSpPr>
        <p:spPr>
          <a:xfrm flipV="1">
            <a:off x="8579616" y="5984072"/>
            <a:ext cx="0" cy="43458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197C299A-C07F-4190-5655-0F9B1C7DDAD7}"/>
              </a:ext>
            </a:extLst>
          </p:cNvPr>
          <p:cNvSpPr txBox="1">
            <a:spLocks/>
          </p:cNvSpPr>
          <p:nvPr/>
        </p:nvSpPr>
        <p:spPr>
          <a:xfrm>
            <a:off x="2003158" y="3311646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sad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349713" y="1324170"/>
            <a:ext cx="11384280" cy="64698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Who can remember some consonants?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1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3" grpId="0" animBg="1"/>
      <p:bldP spid="12" grpId="0" animBg="1"/>
      <p:bldP spid="14" grpId="0" animBg="1"/>
      <p:bldP spid="19" grpId="0" animBg="1"/>
      <p:bldP spid="25" grpId="0"/>
      <p:bldP spid="27" grpId="0" animBg="1"/>
      <p:bldP spid="31" grpId="0" animBg="1"/>
      <p:bldP spid="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76D2567-FCA0-8EB2-C191-21EF8EEA81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0D3AA5F-6B76-AE3D-8B81-EBAFEBE7B9DE}"/>
              </a:ext>
            </a:extLst>
          </p:cNvPr>
          <p:cNvSpPr txBox="1">
            <a:spLocks/>
          </p:cNvSpPr>
          <p:nvPr/>
        </p:nvSpPr>
        <p:spPr>
          <a:xfrm>
            <a:off x="8991599" y="3429000"/>
            <a:ext cx="2399368" cy="9604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66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B51FF8-34D6-09AF-E819-71D166C3A6E5}"/>
              </a:ext>
            </a:extLst>
          </p:cNvPr>
          <p:cNvSpPr txBox="1">
            <a:spLocks/>
          </p:cNvSpPr>
          <p:nvPr/>
        </p:nvSpPr>
        <p:spPr>
          <a:xfrm>
            <a:off x="1648291" y="512337"/>
            <a:ext cx="8937812" cy="1594368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3400" b="1" u="sng" dirty="0">
                <a:solidFill>
                  <a:schemeClr val="bg1"/>
                </a:solidFill>
              </a:rPr>
              <a:t>Often </a:t>
            </a:r>
            <a:r>
              <a:rPr lang="en-US" sz="3400" dirty="0">
                <a:solidFill>
                  <a:schemeClr val="bg1"/>
                </a:solidFill>
              </a:rPr>
              <a:t>when the word ends </a:t>
            </a:r>
            <a:r>
              <a:rPr lang="en-US" sz="3400" b="1" u="sng" dirty="0">
                <a:solidFill>
                  <a:schemeClr val="bg1"/>
                </a:solidFill>
              </a:rPr>
              <a:t>in an “e”</a:t>
            </a:r>
            <a:r>
              <a:rPr lang="en-US" sz="3400" dirty="0">
                <a:solidFill>
                  <a:schemeClr val="bg1"/>
                </a:solidFill>
              </a:rPr>
              <a:t>, </a:t>
            </a:r>
          </a:p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we can also just add –ly.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19FA24E-75FF-17EC-56B2-FC18E6293EAF}"/>
              </a:ext>
            </a:extLst>
          </p:cNvPr>
          <p:cNvSpPr txBox="1">
            <a:spLocks/>
          </p:cNvSpPr>
          <p:nvPr/>
        </p:nvSpPr>
        <p:spPr>
          <a:xfrm>
            <a:off x="2376203" y="2790288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brave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E75BBF1-AD51-5DEB-5DF6-160D2B26A3BB}"/>
              </a:ext>
            </a:extLst>
          </p:cNvPr>
          <p:cNvSpPr txBox="1">
            <a:spLocks/>
          </p:cNvSpPr>
          <p:nvPr/>
        </p:nvSpPr>
        <p:spPr>
          <a:xfrm>
            <a:off x="7699109" y="2786235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bravely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538A992-856C-393E-7AA6-C5615DBA3431}"/>
              </a:ext>
            </a:extLst>
          </p:cNvPr>
          <p:cNvCxnSpPr>
            <a:cxnSpLocks/>
          </p:cNvCxnSpPr>
          <p:nvPr/>
        </p:nvCxnSpPr>
        <p:spPr>
          <a:xfrm>
            <a:off x="6440854" y="3194514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C41470C-EE37-43C4-1153-015488C14E6F}"/>
              </a:ext>
            </a:extLst>
          </p:cNvPr>
          <p:cNvSpPr txBox="1">
            <a:spLocks/>
          </p:cNvSpPr>
          <p:nvPr/>
        </p:nvSpPr>
        <p:spPr>
          <a:xfrm>
            <a:off x="4302777" y="2819081"/>
            <a:ext cx="685516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8E5C056-2D44-E60C-754F-E6A6CC6A4F2B}"/>
              </a:ext>
            </a:extLst>
          </p:cNvPr>
          <p:cNvSpPr txBox="1">
            <a:spLocks/>
          </p:cNvSpPr>
          <p:nvPr/>
        </p:nvSpPr>
        <p:spPr>
          <a:xfrm>
            <a:off x="5152742" y="2805000"/>
            <a:ext cx="943258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635C45C5-47F5-B963-107C-5F14310C71E7}"/>
              </a:ext>
            </a:extLst>
          </p:cNvPr>
          <p:cNvSpPr txBox="1">
            <a:spLocks/>
          </p:cNvSpPr>
          <p:nvPr/>
        </p:nvSpPr>
        <p:spPr>
          <a:xfrm>
            <a:off x="7699109" y="3820939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lonely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FE0CAAC-9570-1DF7-057A-AD19ACBC1A8F}"/>
              </a:ext>
            </a:extLst>
          </p:cNvPr>
          <p:cNvGrpSpPr/>
          <p:nvPr/>
        </p:nvGrpSpPr>
        <p:grpSpPr>
          <a:xfrm>
            <a:off x="2376202" y="3865408"/>
            <a:ext cx="5050490" cy="767669"/>
            <a:chOff x="2298238" y="2710007"/>
            <a:chExt cx="5050490" cy="767669"/>
          </a:xfrm>
          <a:solidFill>
            <a:srgbClr val="00B050"/>
          </a:solidFill>
        </p:grpSpPr>
        <p:sp>
          <p:nvSpPr>
            <p:cNvPr id="20" name="Content Placeholder 2">
              <a:extLst>
                <a:ext uri="{FF2B5EF4-FFF2-40B4-BE49-F238E27FC236}">
                  <a16:creationId xmlns:a16="http://schemas.microsoft.com/office/drawing/2014/main" id="{24F093E5-2449-592A-A7D5-19FE7DF4CEE4}"/>
                </a:ext>
              </a:extLst>
            </p:cNvPr>
            <p:cNvSpPr txBox="1">
              <a:spLocks/>
            </p:cNvSpPr>
            <p:nvPr/>
          </p:nvSpPr>
          <p:spPr>
            <a:xfrm>
              <a:off x="2298238" y="2710007"/>
              <a:ext cx="1762125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  <a:latin typeface="Andika" panose="02000000000000000000" pitchFamily="2" charset="0"/>
                </a:rPr>
                <a:t>lone</a:t>
              </a:r>
              <a:endParaRPr lang="en-US" sz="3000" b="1" dirty="0">
                <a:solidFill>
                  <a:schemeClr val="bg1"/>
                </a:solidFill>
                <a:latin typeface="Andika" panose="02000000000000000000" pitchFamily="2" charset="0"/>
              </a:endParaRPr>
            </a:p>
          </p:txBody>
        </p:sp>
        <p:sp>
          <p:nvSpPr>
            <p:cNvPr id="21" name="Content Placeholder 2">
              <a:extLst>
                <a:ext uri="{FF2B5EF4-FFF2-40B4-BE49-F238E27FC236}">
                  <a16:creationId xmlns:a16="http://schemas.microsoft.com/office/drawing/2014/main" id="{8B6A8732-272B-3A9A-1ABB-21436192707E}"/>
                </a:ext>
              </a:extLst>
            </p:cNvPr>
            <p:cNvSpPr txBox="1">
              <a:spLocks/>
            </p:cNvSpPr>
            <p:nvPr/>
          </p:nvSpPr>
          <p:spPr>
            <a:xfrm>
              <a:off x="4224813" y="2724088"/>
              <a:ext cx="685516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</a:rPr>
                <a:t>+</a:t>
              </a:r>
              <a:endParaRPr lang="en-US" sz="30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Content Placeholder 2">
              <a:extLst>
                <a:ext uri="{FF2B5EF4-FFF2-40B4-BE49-F238E27FC236}">
                  <a16:creationId xmlns:a16="http://schemas.microsoft.com/office/drawing/2014/main" id="{F5D5029D-C647-D953-4081-7C9D6CB0F583}"/>
                </a:ext>
              </a:extLst>
            </p:cNvPr>
            <p:cNvSpPr txBox="1">
              <a:spLocks/>
            </p:cNvSpPr>
            <p:nvPr/>
          </p:nvSpPr>
          <p:spPr>
            <a:xfrm>
              <a:off x="5074778" y="2710007"/>
              <a:ext cx="943258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b="1" dirty="0">
                  <a:solidFill>
                    <a:schemeClr val="bg1"/>
                  </a:solidFill>
                </a:rPr>
                <a:t>ly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A51445E2-B371-ED44-87D7-21B9574F2A06}"/>
                </a:ext>
              </a:extLst>
            </p:cNvPr>
            <p:cNvCxnSpPr>
              <a:cxnSpLocks/>
            </p:cNvCxnSpPr>
            <p:nvPr/>
          </p:nvCxnSpPr>
          <p:spPr>
            <a:xfrm>
              <a:off x="6362890" y="3115057"/>
              <a:ext cx="985838" cy="0"/>
            </a:xfrm>
            <a:prstGeom prst="straightConnector1">
              <a:avLst/>
            </a:prstGeom>
            <a:grpFill/>
            <a:ln w="635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08164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6D876340-ABC7-C4E4-ACBA-131291C23D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EAF1113-5E7D-A609-E0EA-8734EDF2F037}"/>
              </a:ext>
            </a:extLst>
          </p:cNvPr>
          <p:cNvSpPr txBox="1">
            <a:spLocks/>
          </p:cNvSpPr>
          <p:nvPr/>
        </p:nvSpPr>
        <p:spPr>
          <a:xfrm>
            <a:off x="2538708" y="3157550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happy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D66EE40-0BBE-44B7-24F6-3E9B9DDB5898}"/>
              </a:ext>
            </a:extLst>
          </p:cNvPr>
          <p:cNvSpPr txBox="1">
            <a:spLocks/>
          </p:cNvSpPr>
          <p:nvPr/>
        </p:nvSpPr>
        <p:spPr>
          <a:xfrm>
            <a:off x="7861614" y="3153497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happily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B14FB90-C8F2-5A7F-01B8-9EF568FF4E02}"/>
              </a:ext>
            </a:extLst>
          </p:cNvPr>
          <p:cNvCxnSpPr>
            <a:cxnSpLocks/>
          </p:cNvCxnSpPr>
          <p:nvPr/>
        </p:nvCxnSpPr>
        <p:spPr>
          <a:xfrm>
            <a:off x="6603359" y="3561776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772E300-E7CB-2893-4561-4C864105BD08}"/>
              </a:ext>
            </a:extLst>
          </p:cNvPr>
          <p:cNvSpPr txBox="1">
            <a:spLocks/>
          </p:cNvSpPr>
          <p:nvPr/>
        </p:nvSpPr>
        <p:spPr>
          <a:xfrm>
            <a:off x="4465282" y="3186343"/>
            <a:ext cx="685516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3E04899-9023-B3EE-405E-3D7F717B0361}"/>
              </a:ext>
            </a:extLst>
          </p:cNvPr>
          <p:cNvSpPr txBox="1">
            <a:spLocks/>
          </p:cNvSpPr>
          <p:nvPr/>
        </p:nvSpPr>
        <p:spPr>
          <a:xfrm>
            <a:off x="5315247" y="3172262"/>
            <a:ext cx="943258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05E46D9-52BD-71F2-C71D-F27552CF68A5}"/>
              </a:ext>
            </a:extLst>
          </p:cNvPr>
          <p:cNvSpPr txBox="1">
            <a:spLocks/>
          </p:cNvSpPr>
          <p:nvPr/>
        </p:nvSpPr>
        <p:spPr>
          <a:xfrm>
            <a:off x="7861614" y="4188201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angrily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55F662C-82CE-53DE-7206-148F9E47968A}"/>
              </a:ext>
            </a:extLst>
          </p:cNvPr>
          <p:cNvGrpSpPr/>
          <p:nvPr/>
        </p:nvGrpSpPr>
        <p:grpSpPr>
          <a:xfrm>
            <a:off x="2538707" y="4232670"/>
            <a:ext cx="5050490" cy="767669"/>
            <a:chOff x="2298238" y="2710007"/>
            <a:chExt cx="5050490" cy="767669"/>
          </a:xfrm>
          <a:solidFill>
            <a:srgbClr val="00B050"/>
          </a:solidFill>
        </p:grpSpPr>
        <p:sp>
          <p:nvSpPr>
            <p:cNvPr id="15" name="Content Placeholder 2">
              <a:extLst>
                <a:ext uri="{FF2B5EF4-FFF2-40B4-BE49-F238E27FC236}">
                  <a16:creationId xmlns:a16="http://schemas.microsoft.com/office/drawing/2014/main" id="{D7953239-05CC-DFFD-3F25-48120329EA86}"/>
                </a:ext>
              </a:extLst>
            </p:cNvPr>
            <p:cNvSpPr txBox="1">
              <a:spLocks/>
            </p:cNvSpPr>
            <p:nvPr/>
          </p:nvSpPr>
          <p:spPr>
            <a:xfrm>
              <a:off x="2298238" y="2710007"/>
              <a:ext cx="1762125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  <a:latin typeface="Andika" panose="02000000000000000000" pitchFamily="2" charset="0"/>
                </a:rPr>
                <a:t>angry</a:t>
              </a:r>
              <a:endParaRPr lang="en-US" sz="3000" b="1" dirty="0">
                <a:solidFill>
                  <a:schemeClr val="bg1"/>
                </a:solidFill>
                <a:latin typeface="Andika" panose="02000000000000000000" pitchFamily="2" charset="0"/>
              </a:endParaRPr>
            </a:p>
          </p:txBody>
        </p:sp>
        <p:sp>
          <p:nvSpPr>
            <p:cNvPr id="16" name="Content Placeholder 2">
              <a:extLst>
                <a:ext uri="{FF2B5EF4-FFF2-40B4-BE49-F238E27FC236}">
                  <a16:creationId xmlns:a16="http://schemas.microsoft.com/office/drawing/2014/main" id="{220E454B-8361-2238-4E6C-65D96B3206FA}"/>
                </a:ext>
              </a:extLst>
            </p:cNvPr>
            <p:cNvSpPr txBox="1">
              <a:spLocks/>
            </p:cNvSpPr>
            <p:nvPr/>
          </p:nvSpPr>
          <p:spPr>
            <a:xfrm>
              <a:off x="4224813" y="2724088"/>
              <a:ext cx="685516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</a:rPr>
                <a:t>+</a:t>
              </a:r>
              <a:endParaRPr lang="en-US" sz="3000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Content Placeholder 2">
              <a:extLst>
                <a:ext uri="{FF2B5EF4-FFF2-40B4-BE49-F238E27FC236}">
                  <a16:creationId xmlns:a16="http://schemas.microsoft.com/office/drawing/2014/main" id="{66D494EE-99CA-C627-2AFF-927B79A3845B}"/>
                </a:ext>
              </a:extLst>
            </p:cNvPr>
            <p:cNvSpPr txBox="1">
              <a:spLocks/>
            </p:cNvSpPr>
            <p:nvPr/>
          </p:nvSpPr>
          <p:spPr>
            <a:xfrm>
              <a:off x="5074778" y="2710007"/>
              <a:ext cx="943258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b="1" dirty="0">
                  <a:solidFill>
                    <a:schemeClr val="bg1"/>
                  </a:solidFill>
                </a:rPr>
                <a:t>ly</a:t>
              </a: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A938DB9C-2486-19A1-5F20-50B20FD8C099}"/>
                </a:ext>
              </a:extLst>
            </p:cNvPr>
            <p:cNvCxnSpPr>
              <a:cxnSpLocks/>
            </p:cNvCxnSpPr>
            <p:nvPr/>
          </p:nvCxnSpPr>
          <p:spPr>
            <a:xfrm>
              <a:off x="6362890" y="3115057"/>
              <a:ext cx="985838" cy="0"/>
            </a:xfrm>
            <a:prstGeom prst="straightConnector1">
              <a:avLst/>
            </a:prstGeom>
            <a:grpFill/>
            <a:ln w="635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itle 1">
            <a:extLst>
              <a:ext uri="{FF2B5EF4-FFF2-40B4-BE49-F238E27FC236}">
                <a16:creationId xmlns:a16="http://schemas.microsoft.com/office/drawing/2014/main" id="{1DC4F325-E843-5D3D-3377-7ADBFA2E2F61}"/>
              </a:ext>
            </a:extLst>
          </p:cNvPr>
          <p:cNvSpPr txBox="1">
            <a:spLocks/>
          </p:cNvSpPr>
          <p:nvPr/>
        </p:nvSpPr>
        <p:spPr>
          <a:xfrm>
            <a:off x="1789599" y="957663"/>
            <a:ext cx="8937812" cy="159436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Often when the word ends </a:t>
            </a:r>
            <a:r>
              <a:rPr lang="en-US" sz="3400" b="1" u="sng" dirty="0">
                <a:solidFill>
                  <a:schemeClr val="bg1"/>
                </a:solidFill>
              </a:rPr>
              <a:t>in an “y”</a:t>
            </a:r>
            <a:r>
              <a:rPr lang="en-US" sz="3400" dirty="0">
                <a:solidFill>
                  <a:schemeClr val="bg1"/>
                </a:solidFill>
              </a:rPr>
              <a:t>, </a:t>
            </a:r>
          </a:p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it becomes an “i”.</a:t>
            </a:r>
          </a:p>
        </p:txBody>
      </p:sp>
    </p:spTree>
    <p:extLst>
      <p:ext uri="{BB962C8B-B14F-4D97-AF65-F5344CB8AC3E}">
        <p14:creationId xmlns:p14="http://schemas.microsoft.com/office/powerpoint/2010/main" val="1337563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84AF6C8D-1597-7A78-8865-897F9FA980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0D3AA5F-6B76-AE3D-8B81-EBAFEBE7B9DE}"/>
              </a:ext>
            </a:extLst>
          </p:cNvPr>
          <p:cNvSpPr txBox="1">
            <a:spLocks/>
          </p:cNvSpPr>
          <p:nvPr/>
        </p:nvSpPr>
        <p:spPr>
          <a:xfrm>
            <a:off x="8991599" y="3429000"/>
            <a:ext cx="2399368" cy="9604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66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B51FF8-34D6-09AF-E819-71D166C3A6E5}"/>
              </a:ext>
            </a:extLst>
          </p:cNvPr>
          <p:cNvSpPr txBox="1">
            <a:spLocks/>
          </p:cNvSpPr>
          <p:nvPr/>
        </p:nvSpPr>
        <p:spPr>
          <a:xfrm>
            <a:off x="1648291" y="512337"/>
            <a:ext cx="8937812" cy="1594368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Usually, when the word ends </a:t>
            </a:r>
            <a:r>
              <a:rPr lang="en-US" sz="3400" b="1" u="sng" dirty="0">
                <a:solidFill>
                  <a:schemeClr val="bg1"/>
                </a:solidFill>
              </a:rPr>
              <a:t>in an “le”</a:t>
            </a:r>
            <a:r>
              <a:rPr lang="en-US" sz="3400" dirty="0">
                <a:solidFill>
                  <a:schemeClr val="bg1"/>
                </a:solidFill>
              </a:rPr>
              <a:t>, </a:t>
            </a:r>
          </a:p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we remove the “</a:t>
            </a:r>
            <a:r>
              <a:rPr lang="en-US" sz="3400" b="1" u="sng" dirty="0">
                <a:solidFill>
                  <a:schemeClr val="bg1"/>
                </a:solidFill>
              </a:rPr>
              <a:t>e</a:t>
            </a:r>
            <a:r>
              <a:rPr lang="en-US" sz="3400" dirty="0">
                <a:solidFill>
                  <a:schemeClr val="bg1"/>
                </a:solidFill>
              </a:rPr>
              <a:t>”.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19FA24E-75FF-17EC-56B2-FC18E6293EAF}"/>
              </a:ext>
            </a:extLst>
          </p:cNvPr>
          <p:cNvSpPr txBox="1">
            <a:spLocks/>
          </p:cNvSpPr>
          <p:nvPr/>
        </p:nvSpPr>
        <p:spPr>
          <a:xfrm>
            <a:off x="2376203" y="2790288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possible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E75BBF1-AD51-5DEB-5DF6-160D2B26A3BB}"/>
              </a:ext>
            </a:extLst>
          </p:cNvPr>
          <p:cNvSpPr txBox="1">
            <a:spLocks/>
          </p:cNvSpPr>
          <p:nvPr/>
        </p:nvSpPr>
        <p:spPr>
          <a:xfrm>
            <a:off x="7699109" y="2786235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possibly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538A992-856C-393E-7AA6-C5615DBA3431}"/>
              </a:ext>
            </a:extLst>
          </p:cNvPr>
          <p:cNvCxnSpPr>
            <a:cxnSpLocks/>
          </p:cNvCxnSpPr>
          <p:nvPr/>
        </p:nvCxnSpPr>
        <p:spPr>
          <a:xfrm>
            <a:off x="6440854" y="3194514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C41470C-EE37-43C4-1153-015488C14E6F}"/>
              </a:ext>
            </a:extLst>
          </p:cNvPr>
          <p:cNvSpPr txBox="1">
            <a:spLocks/>
          </p:cNvSpPr>
          <p:nvPr/>
        </p:nvSpPr>
        <p:spPr>
          <a:xfrm>
            <a:off x="4302777" y="2819081"/>
            <a:ext cx="685516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8E5C056-2D44-E60C-754F-E6A6CC6A4F2B}"/>
              </a:ext>
            </a:extLst>
          </p:cNvPr>
          <p:cNvSpPr txBox="1">
            <a:spLocks/>
          </p:cNvSpPr>
          <p:nvPr/>
        </p:nvSpPr>
        <p:spPr>
          <a:xfrm>
            <a:off x="5152742" y="2805000"/>
            <a:ext cx="943258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635C45C5-47F5-B963-107C-5F14310C71E7}"/>
              </a:ext>
            </a:extLst>
          </p:cNvPr>
          <p:cNvSpPr txBox="1">
            <a:spLocks/>
          </p:cNvSpPr>
          <p:nvPr/>
        </p:nvSpPr>
        <p:spPr>
          <a:xfrm>
            <a:off x="7699109" y="3820939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nobly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FE0CAAC-9570-1DF7-057A-AD19ACBC1A8F}"/>
              </a:ext>
            </a:extLst>
          </p:cNvPr>
          <p:cNvGrpSpPr/>
          <p:nvPr/>
        </p:nvGrpSpPr>
        <p:grpSpPr>
          <a:xfrm>
            <a:off x="2376202" y="3865408"/>
            <a:ext cx="5050490" cy="767669"/>
            <a:chOff x="2298238" y="2710007"/>
            <a:chExt cx="5050490" cy="767669"/>
          </a:xfrm>
          <a:solidFill>
            <a:srgbClr val="00B050"/>
          </a:solidFill>
        </p:grpSpPr>
        <p:sp>
          <p:nvSpPr>
            <p:cNvPr id="20" name="Content Placeholder 2">
              <a:extLst>
                <a:ext uri="{FF2B5EF4-FFF2-40B4-BE49-F238E27FC236}">
                  <a16:creationId xmlns:a16="http://schemas.microsoft.com/office/drawing/2014/main" id="{24F093E5-2449-592A-A7D5-19FE7DF4CEE4}"/>
                </a:ext>
              </a:extLst>
            </p:cNvPr>
            <p:cNvSpPr txBox="1">
              <a:spLocks/>
            </p:cNvSpPr>
            <p:nvPr/>
          </p:nvSpPr>
          <p:spPr>
            <a:xfrm>
              <a:off x="2298238" y="2710007"/>
              <a:ext cx="1762125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  <a:latin typeface="Andika" panose="02000000000000000000" pitchFamily="2" charset="0"/>
                </a:rPr>
                <a:t>noble</a:t>
              </a:r>
            </a:p>
          </p:txBody>
        </p:sp>
        <p:sp>
          <p:nvSpPr>
            <p:cNvPr id="21" name="Content Placeholder 2">
              <a:extLst>
                <a:ext uri="{FF2B5EF4-FFF2-40B4-BE49-F238E27FC236}">
                  <a16:creationId xmlns:a16="http://schemas.microsoft.com/office/drawing/2014/main" id="{8B6A8732-272B-3A9A-1ABB-21436192707E}"/>
                </a:ext>
              </a:extLst>
            </p:cNvPr>
            <p:cNvSpPr txBox="1">
              <a:spLocks/>
            </p:cNvSpPr>
            <p:nvPr/>
          </p:nvSpPr>
          <p:spPr>
            <a:xfrm>
              <a:off x="4224813" y="2724088"/>
              <a:ext cx="685516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</a:rPr>
                <a:t>+</a:t>
              </a:r>
              <a:endParaRPr lang="en-US" sz="30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Content Placeholder 2">
              <a:extLst>
                <a:ext uri="{FF2B5EF4-FFF2-40B4-BE49-F238E27FC236}">
                  <a16:creationId xmlns:a16="http://schemas.microsoft.com/office/drawing/2014/main" id="{F5D5029D-C647-D953-4081-7C9D6CB0F583}"/>
                </a:ext>
              </a:extLst>
            </p:cNvPr>
            <p:cNvSpPr txBox="1">
              <a:spLocks/>
            </p:cNvSpPr>
            <p:nvPr/>
          </p:nvSpPr>
          <p:spPr>
            <a:xfrm>
              <a:off x="5074778" y="2710007"/>
              <a:ext cx="943258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b="1" dirty="0">
                  <a:solidFill>
                    <a:schemeClr val="bg1"/>
                  </a:solidFill>
                </a:rPr>
                <a:t>ly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A51445E2-B371-ED44-87D7-21B9574F2A06}"/>
                </a:ext>
              </a:extLst>
            </p:cNvPr>
            <p:cNvCxnSpPr>
              <a:cxnSpLocks/>
            </p:cNvCxnSpPr>
            <p:nvPr/>
          </p:nvCxnSpPr>
          <p:spPr>
            <a:xfrm>
              <a:off x="6362890" y="3115057"/>
              <a:ext cx="985838" cy="0"/>
            </a:xfrm>
            <a:prstGeom prst="straightConnector1">
              <a:avLst/>
            </a:prstGeom>
            <a:grpFill/>
            <a:ln w="635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Picture 2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429" y="4146081"/>
            <a:ext cx="2008615" cy="2587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882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911</Words>
  <Application>Microsoft Office PowerPoint</Application>
  <PresentationFormat>Widescreen</PresentationFormat>
  <Paragraphs>227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Andika</vt:lpstr>
      <vt:lpstr>Office Theme</vt:lpstr>
      <vt:lpstr> How to Use this PowerPoint</vt:lpstr>
      <vt:lpstr>Scrambler has been scrambling!!!</vt:lpstr>
      <vt:lpstr>Adverbs of place.</vt:lpstr>
      <vt:lpstr>PowerPoint Presentation</vt:lpstr>
      <vt:lpstr>PowerPoint Presentation</vt:lpstr>
      <vt:lpstr>When the word ends in a consonant, we can just add –ly.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turn these words into adverbs?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2025-12-08T17:08:21Z</dcterms:modified>
</cp:coreProperties>
</file>