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7"/>
  </p:notesMasterIdLst>
  <p:sldIdLst>
    <p:sldId id="391" r:id="rId2"/>
    <p:sldId id="390" r:id="rId3"/>
    <p:sldId id="274" r:id="rId4"/>
    <p:sldId id="322" r:id="rId5"/>
    <p:sldId id="342" r:id="rId6"/>
    <p:sldId id="343" r:id="rId7"/>
    <p:sldId id="344" r:id="rId8"/>
    <p:sldId id="345" r:id="rId9"/>
    <p:sldId id="346" r:id="rId10"/>
    <p:sldId id="335" r:id="rId11"/>
    <p:sldId id="336" r:id="rId12"/>
    <p:sldId id="337" r:id="rId13"/>
    <p:sldId id="338" r:id="rId14"/>
    <p:sldId id="339" r:id="rId15"/>
    <p:sldId id="282" r:id="rId16"/>
    <p:sldId id="326" r:id="rId17"/>
    <p:sldId id="352" r:id="rId18"/>
    <p:sldId id="366" r:id="rId19"/>
    <p:sldId id="361" r:id="rId20"/>
    <p:sldId id="365" r:id="rId21"/>
    <p:sldId id="370" r:id="rId22"/>
    <p:sldId id="371" r:id="rId23"/>
    <p:sldId id="372" r:id="rId24"/>
    <p:sldId id="363" r:id="rId25"/>
    <p:sldId id="270" r:id="rId26"/>
  </p:sldIdLst>
  <p:sldSz cx="12192000" cy="6858000"/>
  <p:notesSz cx="6858000" cy="9144000"/>
  <p:embeddedFontLst>
    <p:embeddedFont>
      <p:font typeface="Andika" panose="02000000000000000000" pitchFamily="2" charset="0"/>
      <p:regular r:id="rId28"/>
      <p:bold r:id="rId29"/>
      <p:italic r:id="rId30"/>
      <p:boldItalic r:id="rId3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0D170A6-7BDC-40D0-A94F-D2338A15A25C}" v="2" dt="2025-12-08T17:09:22.72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7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38" Type="http://schemas.microsoft.com/office/2018/10/relationships/authors" Target="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37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1.fntdata"/><Relationship Id="rId36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addSld delSld modSld">
      <pc:chgData name="Glen Jones" userId="e846aaca-4b24-4b13-b0d0-f2308e16b284" providerId="ADAL" clId="{ED47ACC3-9597-4D89-A1DC-43CF280EF274}" dt="2025-12-08T17:09:24.093" v="2" actId="47"/>
      <pc:docMkLst>
        <pc:docMk/>
      </pc:docMkLst>
      <pc:sldChg chg="addSp modSp modAnim">
        <pc:chgData name="Glen Jones" userId="e846aaca-4b24-4b13-b0d0-f2308e16b284" providerId="ADAL" clId="{ED47ACC3-9597-4D89-A1DC-43CF280EF274}" dt="2025-12-08T17:07:24.946" v="0"/>
        <pc:sldMkLst>
          <pc:docMk/>
          <pc:sldMk cId="0" sldId="270"/>
        </pc:sldMkLst>
        <pc:spChg chg="add mod">
          <ac:chgData name="Glen Jones" userId="e846aaca-4b24-4b13-b0d0-f2308e16b284" providerId="ADAL" clId="{ED47ACC3-9597-4D89-A1DC-43CF280EF274}" dt="2025-12-08T17:07:24.946" v="0"/>
          <ac:spMkLst>
            <pc:docMk/>
            <pc:sldMk cId="0" sldId="270"/>
            <ac:spMk id="2" creationId="{4D14C619-C2F8-8A61-E7AD-3DF113FE25AE}"/>
          </ac:spMkLst>
        </pc:spChg>
      </pc:sldChg>
      <pc:sldChg chg="del">
        <pc:chgData name="Glen Jones" userId="e846aaca-4b24-4b13-b0d0-f2308e16b284" providerId="ADAL" clId="{ED47ACC3-9597-4D89-A1DC-43CF280EF274}" dt="2025-12-08T17:09:24.093" v="2" actId="47"/>
        <pc:sldMkLst>
          <pc:docMk/>
          <pc:sldMk cId="2355754654" sldId="359"/>
        </pc:sldMkLst>
      </pc:sldChg>
      <pc:sldChg chg="add">
        <pc:chgData name="Glen Jones" userId="e846aaca-4b24-4b13-b0d0-f2308e16b284" providerId="ADAL" clId="{ED47ACC3-9597-4D89-A1DC-43CF280EF274}" dt="2025-12-08T17:09:22.713" v="1"/>
        <pc:sldMkLst>
          <pc:docMk/>
          <pc:sldMk cId="461087981" sldId="391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E4309E1E-5E59-40E4-A772-8504595289B7}" type="datetimeFigureOut">
              <a:rPr lang="en-GB" smtClean="0"/>
              <a:pPr/>
              <a:t>08/12/2025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AB23892D-DEB9-4D3D-82E9-81D21416B5DD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32770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811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08/12/2025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forms.office.com/Pages/ResponsePage.aspx?id=KXI8YMEiwUOjgEvkVqYFjsqqRugkSxNLsNDyMI4WsoRUQzVCT1RSRFhKQ1lMWkxXSVVCQUUwOVY2MC4u" TargetMode="External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mode,</a:t>
            </a:r>
            <a:r>
              <a:rPr lang="en-GB" i="1" dirty="0">
                <a:solidFill>
                  <a:schemeClr val="bg1"/>
                </a:solidFill>
              </a:rPr>
              <a:t> please click </a:t>
            </a:r>
            <a:r>
              <a:rPr lang="en-GB" i="1" u="sng" dirty="0">
                <a:solidFill>
                  <a:schemeClr val="bg1"/>
                </a:solidFill>
              </a:rPr>
              <a:t>“Slide Show” </a:t>
            </a:r>
            <a:r>
              <a:rPr lang="en-GB" i="1" dirty="0">
                <a:solidFill>
                  <a:schemeClr val="bg1"/>
                </a:solidFill>
              </a:rPr>
              <a:t>on the menu above and then </a:t>
            </a:r>
            <a:r>
              <a:rPr lang="en-GB" i="1" u="sng" dirty="0">
                <a:solidFill>
                  <a:schemeClr val="bg1"/>
                </a:solidFill>
              </a:rPr>
              <a:t>“From Beginning”.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  <p:sp>
        <p:nvSpPr>
          <p:cNvPr id="4" name="Rectangle: Rounded Corners 3">
            <a:hlinkClick r:id="rId5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ape, background pattern&#10;&#10;Description automatically generated">
            <a:extLst>
              <a:ext uri="{FF2B5EF4-FFF2-40B4-BE49-F238E27FC236}">
                <a16:creationId xmlns:a16="http://schemas.microsoft.com/office/drawing/2014/main" id="{53015E8D-1504-D3E7-3337-258B1762BD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That is a magnificent creation.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265" y="2492230"/>
            <a:ext cx="4371766" cy="344689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7AC1FE5-6405-CEED-FC1C-ACFF80D14694}"/>
              </a:ext>
            </a:extLst>
          </p:cNvPr>
          <p:cNvGrpSpPr/>
          <p:nvPr/>
        </p:nvGrpSpPr>
        <p:grpSpPr>
          <a:xfrm>
            <a:off x="3740120" y="2859611"/>
            <a:ext cx="4711759" cy="1138773"/>
            <a:chOff x="4774706" y="2859613"/>
            <a:chExt cx="5763087" cy="113877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61F313A-388E-92AF-0247-22B20754F0C8}"/>
                </a:ext>
              </a:extLst>
            </p:cNvPr>
            <p:cNvSpPr txBox="1"/>
            <p:nvPr/>
          </p:nvSpPr>
          <p:spPr>
            <a:xfrm>
              <a:off x="5693670" y="2859613"/>
              <a:ext cx="39251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>
                  <a:solidFill>
                    <a:schemeClr val="bg1"/>
                  </a:solidFill>
                </a:rPr>
                <a:t>cre</a:t>
              </a:r>
              <a:r>
                <a:rPr lang="en-GB" sz="4400" u="sng" dirty="0">
                  <a:solidFill>
                    <a:srgbClr val="FFFF00"/>
                  </a:solidFill>
                </a:rPr>
                <a:t>ation</a:t>
              </a:r>
              <a:endParaRPr lang="en-GB" sz="4400" b="1" u="sng" dirty="0">
                <a:solidFill>
                  <a:srgbClr val="FFFF00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7F380F6-B313-9575-C46E-6982412D9E2D}"/>
                </a:ext>
              </a:extLst>
            </p:cNvPr>
            <p:cNvSpPr txBox="1"/>
            <p:nvPr/>
          </p:nvSpPr>
          <p:spPr>
            <a:xfrm>
              <a:off x="4774706" y="3629054"/>
              <a:ext cx="5763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create + ation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425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AD90FFE5-B524-B985-35C3-C46ABC8F502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helped to make the cake decoration.</a:t>
            </a:r>
          </a:p>
        </p:txBody>
      </p:sp>
      <p:pic>
        <p:nvPicPr>
          <p:cNvPr id="6" name="Picture 5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C199F6A1-C62D-1DAA-45DD-DF0E6E8465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66195" y="2315962"/>
            <a:ext cx="3525247" cy="4542038"/>
          </a:xfrm>
          <a:prstGeom prst="rect">
            <a:avLst/>
          </a:prstGeom>
        </p:spPr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2A40B467-0A35-8E7C-234C-41B023F43094}"/>
              </a:ext>
            </a:extLst>
          </p:cNvPr>
          <p:cNvGrpSpPr/>
          <p:nvPr/>
        </p:nvGrpSpPr>
        <p:grpSpPr>
          <a:xfrm>
            <a:off x="3740120" y="2859611"/>
            <a:ext cx="4711759" cy="1138773"/>
            <a:chOff x="4774706" y="2859613"/>
            <a:chExt cx="5763087" cy="113877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DD3D80E-7A37-CD36-6FD5-0E33D28919B2}"/>
                </a:ext>
              </a:extLst>
            </p:cNvPr>
            <p:cNvSpPr txBox="1"/>
            <p:nvPr/>
          </p:nvSpPr>
          <p:spPr>
            <a:xfrm>
              <a:off x="5693669" y="2859613"/>
              <a:ext cx="39251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>
                  <a:solidFill>
                    <a:schemeClr val="bg1"/>
                  </a:solidFill>
                </a:rPr>
                <a:t>decor</a:t>
              </a:r>
              <a:r>
                <a:rPr lang="en-GB" sz="4400" u="sng" dirty="0">
                  <a:solidFill>
                    <a:srgbClr val="FFFF00"/>
                  </a:solidFill>
                </a:rPr>
                <a:t>ation</a:t>
              </a:r>
              <a:endParaRPr lang="en-GB" sz="4400" b="1" u="sng" dirty="0">
                <a:solidFill>
                  <a:srgbClr val="FFFF00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9FC0324B-3116-5DB4-6E38-9D5EB0FEA042}"/>
                </a:ext>
              </a:extLst>
            </p:cNvPr>
            <p:cNvSpPr txBox="1"/>
            <p:nvPr/>
          </p:nvSpPr>
          <p:spPr>
            <a:xfrm>
              <a:off x="4774706" y="3629054"/>
              <a:ext cx="5763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decorate + 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766004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BA3634E-79C7-28AC-6286-B2557A2A27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Please could you make a donation to my charity.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102482"/>
            <a:ext cx="4342450" cy="405144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DF63A7E-1C71-C839-D451-B9D53DD4AE11}"/>
              </a:ext>
            </a:extLst>
          </p:cNvPr>
          <p:cNvGrpSpPr/>
          <p:nvPr/>
        </p:nvGrpSpPr>
        <p:grpSpPr>
          <a:xfrm>
            <a:off x="3740120" y="2859611"/>
            <a:ext cx="4711759" cy="1138773"/>
            <a:chOff x="4774706" y="2859613"/>
            <a:chExt cx="5763087" cy="1138773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71F52B6-B1E5-A1FF-1BD3-5FF6AF4DC0F8}"/>
                </a:ext>
              </a:extLst>
            </p:cNvPr>
            <p:cNvSpPr txBox="1"/>
            <p:nvPr/>
          </p:nvSpPr>
          <p:spPr>
            <a:xfrm>
              <a:off x="5693670" y="2859613"/>
              <a:ext cx="39251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>
                  <a:solidFill>
                    <a:schemeClr val="bg1"/>
                  </a:solidFill>
                </a:rPr>
                <a:t>don</a:t>
              </a:r>
              <a:r>
                <a:rPr lang="en-GB" sz="4400" u="sng" dirty="0">
                  <a:solidFill>
                    <a:srgbClr val="FFFF00"/>
                  </a:solidFill>
                </a:rPr>
                <a:t>ation</a:t>
              </a:r>
              <a:endParaRPr lang="en-GB" sz="4400" b="1" u="sng" dirty="0">
                <a:solidFill>
                  <a:srgbClr val="FFFF00"/>
                </a:solidFill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B40EC26-45AC-C86B-E957-EFB535CB0D1C}"/>
                </a:ext>
              </a:extLst>
            </p:cNvPr>
            <p:cNvSpPr txBox="1"/>
            <p:nvPr/>
          </p:nvSpPr>
          <p:spPr>
            <a:xfrm>
              <a:off x="4774706" y="3629054"/>
              <a:ext cx="5763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donate + 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957627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BF74DDE3-07B5-6E15-1D5F-1A26CE044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When was the last coronation?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146076"/>
            <a:ext cx="4371766" cy="34468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61F313A-388E-92AF-0247-22B20754F0C8}"/>
              </a:ext>
            </a:extLst>
          </p:cNvPr>
          <p:cNvSpPr txBox="1"/>
          <p:nvPr/>
        </p:nvSpPr>
        <p:spPr>
          <a:xfrm>
            <a:off x="4491441" y="2859611"/>
            <a:ext cx="43717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coron</a:t>
            </a:r>
            <a:r>
              <a:rPr lang="en-GB" sz="5400" u="sng" dirty="0">
                <a:solidFill>
                  <a:srgbClr val="FFFF00"/>
                </a:solidFill>
              </a:rPr>
              <a:t>ation</a:t>
            </a:r>
            <a:endParaRPr lang="en-GB" sz="54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38771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718016EC-B1FD-F40C-0371-72F63E7B7E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I think the rain is set in for the duration.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927" y="2492230"/>
            <a:ext cx="4371766" cy="344689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61F313A-388E-92AF-0247-22B20754F0C8}"/>
              </a:ext>
            </a:extLst>
          </p:cNvPr>
          <p:cNvSpPr txBox="1"/>
          <p:nvPr/>
        </p:nvSpPr>
        <p:spPr>
          <a:xfrm>
            <a:off x="4683946" y="3292747"/>
            <a:ext cx="513382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7200" dirty="0">
                <a:solidFill>
                  <a:schemeClr val="bg1"/>
                </a:solidFill>
              </a:rPr>
              <a:t>dur</a:t>
            </a:r>
            <a:r>
              <a:rPr lang="en-GB" sz="7200" u="sng" dirty="0">
                <a:solidFill>
                  <a:srgbClr val="FFFF00"/>
                </a:solidFill>
              </a:rPr>
              <a:t>ation</a:t>
            </a:r>
            <a:endParaRPr lang="en-GB" sz="7200" b="1" u="sng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97760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E990636D-70E2-2022-1F8C-F9017B1165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girl spoke with animation.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4F69C96F-8227-A171-9315-B777F0A5BCC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4942" y="1972663"/>
            <a:ext cx="4342450" cy="4051442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7DF63A7E-1C71-C839-D451-B9D53DD4AE11}"/>
              </a:ext>
            </a:extLst>
          </p:cNvPr>
          <p:cNvGrpSpPr/>
          <p:nvPr/>
        </p:nvGrpSpPr>
        <p:grpSpPr>
          <a:xfrm>
            <a:off x="3740120" y="2859611"/>
            <a:ext cx="4711759" cy="1138773"/>
            <a:chOff x="4774706" y="2859613"/>
            <a:chExt cx="5763087" cy="1138773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71F52B6-B1E5-A1FF-1BD3-5FF6AF4DC0F8}"/>
                </a:ext>
              </a:extLst>
            </p:cNvPr>
            <p:cNvSpPr txBox="1"/>
            <p:nvPr/>
          </p:nvSpPr>
          <p:spPr>
            <a:xfrm>
              <a:off x="5693670" y="2859613"/>
              <a:ext cx="3925157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4400" dirty="0">
                  <a:solidFill>
                    <a:schemeClr val="bg1"/>
                  </a:solidFill>
                </a:rPr>
                <a:t>anim</a:t>
              </a:r>
              <a:r>
                <a:rPr lang="en-GB" sz="4400" dirty="0">
                  <a:solidFill>
                    <a:srgbClr val="FFFF00"/>
                  </a:solidFill>
                </a:rPr>
                <a:t>ation</a:t>
              </a:r>
              <a:endParaRPr lang="en-GB" sz="4400" b="1" u="sng" dirty="0">
                <a:solidFill>
                  <a:srgbClr val="FFFF00"/>
                </a:solidFill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B40EC26-45AC-C86B-E957-EFB535CB0D1C}"/>
                </a:ext>
              </a:extLst>
            </p:cNvPr>
            <p:cNvSpPr txBox="1"/>
            <p:nvPr/>
          </p:nvSpPr>
          <p:spPr>
            <a:xfrm>
              <a:off x="4774706" y="3629054"/>
              <a:ext cx="5763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animate + 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6362157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7F2AC400-BEF3-908E-E644-5528342A4C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918877"/>
            <a:ext cx="10911840" cy="502024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The men were having an intense conversation.</a:t>
            </a:r>
          </a:p>
        </p:txBody>
      </p:sp>
      <p:pic>
        <p:nvPicPr>
          <p:cNvPr id="8" name="Picture 7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72147661-9AA5-109A-A94C-C1746554B75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0891" y="2158108"/>
            <a:ext cx="4371766" cy="3446890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97AC1FE5-6405-CEED-FC1C-ACFF80D14694}"/>
              </a:ext>
            </a:extLst>
          </p:cNvPr>
          <p:cNvGrpSpPr/>
          <p:nvPr/>
        </p:nvGrpSpPr>
        <p:grpSpPr>
          <a:xfrm>
            <a:off x="3740120" y="2859611"/>
            <a:ext cx="6109732" cy="1138773"/>
            <a:chOff x="4774706" y="2859613"/>
            <a:chExt cx="7472988" cy="1138773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D61F313A-388E-92AF-0247-22B20754F0C8}"/>
                </a:ext>
              </a:extLst>
            </p:cNvPr>
            <p:cNvSpPr txBox="1"/>
            <p:nvPr/>
          </p:nvSpPr>
          <p:spPr>
            <a:xfrm>
              <a:off x="5693668" y="2859613"/>
              <a:ext cx="6554026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6000" dirty="0">
                  <a:solidFill>
                    <a:schemeClr val="bg1"/>
                  </a:solidFill>
                </a:rPr>
                <a:t>conversation</a:t>
              </a:r>
              <a:endParaRPr lang="en-GB" sz="4400" b="1" u="sng" dirty="0">
                <a:solidFill>
                  <a:schemeClr val="bg1"/>
                </a:solidFill>
              </a:endParaRP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7F380F6-B313-9575-C46E-6982412D9E2D}"/>
                </a:ext>
              </a:extLst>
            </p:cNvPr>
            <p:cNvSpPr txBox="1"/>
            <p:nvPr/>
          </p:nvSpPr>
          <p:spPr>
            <a:xfrm>
              <a:off x="4774706" y="3629054"/>
              <a:ext cx="5763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>
                  <a:solidFill>
                    <a:schemeClr val="bg1"/>
                  </a:solidFill>
                </a:rPr>
                <a:t>converse + ation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930390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DEC88FD-9D71-8EEF-3D4E-02B2A0573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2" name="Wrope or rope">
            <a:extLst>
              <a:ext uri="{FF2B5EF4-FFF2-40B4-BE49-F238E27FC236}">
                <a16:creationId xmlns:a16="http://schemas.microsoft.com/office/drawing/2014/main" id="{86BF5CF2-C91A-2D37-8568-232041F0BC33}"/>
              </a:ext>
            </a:extLst>
          </p:cNvPr>
          <p:cNvSpPr txBox="1">
            <a:spLocks/>
          </p:cNvSpPr>
          <p:nvPr/>
        </p:nvSpPr>
        <p:spPr>
          <a:xfrm>
            <a:off x="368085" y="1390338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Celebration or celebrasion?</a:t>
            </a:r>
          </a:p>
        </p:txBody>
      </p:sp>
      <p:sp>
        <p:nvSpPr>
          <p:cNvPr id="14" name="Arrow: Down 1">
            <a:extLst>
              <a:ext uri="{FF2B5EF4-FFF2-40B4-BE49-F238E27FC236}">
                <a16:creationId xmlns:a16="http://schemas.microsoft.com/office/drawing/2014/main" id="{DCD3B603-996F-09C5-CC68-C09C4E5EE791}"/>
              </a:ext>
            </a:extLst>
          </p:cNvPr>
          <p:cNvSpPr/>
          <p:nvPr/>
        </p:nvSpPr>
        <p:spPr>
          <a:xfrm>
            <a:off x="1853420" y="2131764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6" name="Rounded Rectangle 3">
            <a:extLst>
              <a:ext uri="{FF2B5EF4-FFF2-40B4-BE49-F238E27FC236}">
                <a16:creationId xmlns:a16="http://schemas.microsoft.com/office/drawing/2014/main" id="{73E3560E-BAA7-921C-597B-A87AD8A336AC}"/>
              </a:ext>
            </a:extLst>
          </p:cNvPr>
          <p:cNvSpPr/>
          <p:nvPr/>
        </p:nvSpPr>
        <p:spPr>
          <a:xfrm>
            <a:off x="364820" y="254244"/>
            <a:ext cx="11420215" cy="921850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3200" dirty="0">
                <a:solidFill>
                  <a:schemeClr val="bg1"/>
                </a:solidFill>
                <a:latin typeface="Andika" panose="02000000000000000000" pitchFamily="2" charset="0"/>
              </a:rPr>
              <a:t>Which is the correct spelling?</a:t>
            </a:r>
          </a:p>
          <a:p>
            <a:pPr algn="ctr"/>
            <a:r>
              <a:rPr lang="en-GB" sz="1600" dirty="0">
                <a:solidFill>
                  <a:schemeClr val="bg1"/>
                </a:solidFill>
                <a:latin typeface="Andika" panose="02000000000000000000" pitchFamily="2" charset="0"/>
              </a:rPr>
              <a:t>(Click on the words to reveal the correct spelling?)</a:t>
            </a:r>
          </a:p>
        </p:txBody>
      </p:sp>
      <p:sp>
        <p:nvSpPr>
          <p:cNvPr id="17" name="wrestle or restle">
            <a:extLst>
              <a:ext uri="{FF2B5EF4-FFF2-40B4-BE49-F238E27FC236}">
                <a16:creationId xmlns:a16="http://schemas.microsoft.com/office/drawing/2014/main" id="{82E5F4F9-76A8-C8CD-C96C-32C97E9667D0}"/>
              </a:ext>
            </a:extLst>
          </p:cNvPr>
          <p:cNvSpPr txBox="1">
            <a:spLocks/>
          </p:cNvSpPr>
          <p:nvPr/>
        </p:nvSpPr>
        <p:spPr>
          <a:xfrm>
            <a:off x="4385113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FFC00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Information or informasion?</a:t>
            </a:r>
          </a:p>
        </p:txBody>
      </p:sp>
      <p:sp>
        <p:nvSpPr>
          <p:cNvPr id="18" name="wrestle">
            <a:extLst>
              <a:ext uri="{FF2B5EF4-FFF2-40B4-BE49-F238E27FC236}">
                <a16:creationId xmlns:a16="http://schemas.microsoft.com/office/drawing/2014/main" id="{442B7B09-87E9-6628-3E1D-62D49F083B10}"/>
              </a:ext>
            </a:extLst>
          </p:cNvPr>
          <p:cNvSpPr txBox="1">
            <a:spLocks/>
          </p:cNvSpPr>
          <p:nvPr/>
        </p:nvSpPr>
        <p:spPr>
          <a:xfrm>
            <a:off x="5133677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Information</a:t>
            </a:r>
          </a:p>
        </p:txBody>
      </p:sp>
      <p:sp>
        <p:nvSpPr>
          <p:cNvPr id="19" name="Arrow: Down 2">
            <a:extLst>
              <a:ext uri="{FF2B5EF4-FFF2-40B4-BE49-F238E27FC236}">
                <a16:creationId xmlns:a16="http://schemas.microsoft.com/office/drawing/2014/main" id="{82F49306-BA81-E87D-646B-652BF71D4572}"/>
              </a:ext>
            </a:extLst>
          </p:cNvPr>
          <p:cNvSpPr/>
          <p:nvPr/>
        </p:nvSpPr>
        <p:spPr>
          <a:xfrm>
            <a:off x="5870448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0" name="wrong or rong">
            <a:extLst>
              <a:ext uri="{FF2B5EF4-FFF2-40B4-BE49-F238E27FC236}">
                <a16:creationId xmlns:a16="http://schemas.microsoft.com/office/drawing/2014/main" id="{5D6AE5F1-7026-B0EB-28E1-EAB533D74ECA}"/>
              </a:ext>
            </a:extLst>
          </p:cNvPr>
          <p:cNvSpPr txBox="1">
            <a:spLocks/>
          </p:cNvSpPr>
          <p:nvPr/>
        </p:nvSpPr>
        <p:spPr>
          <a:xfrm>
            <a:off x="8363262" y="1405516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Televition or television?</a:t>
            </a:r>
          </a:p>
        </p:txBody>
      </p:sp>
      <p:sp>
        <p:nvSpPr>
          <p:cNvPr id="21" name="wrong">
            <a:extLst>
              <a:ext uri="{FF2B5EF4-FFF2-40B4-BE49-F238E27FC236}">
                <a16:creationId xmlns:a16="http://schemas.microsoft.com/office/drawing/2014/main" id="{BC81FC28-A555-38A5-D4F9-C248F8C077D4}"/>
              </a:ext>
            </a:extLst>
          </p:cNvPr>
          <p:cNvSpPr txBox="1">
            <a:spLocks/>
          </p:cNvSpPr>
          <p:nvPr/>
        </p:nvSpPr>
        <p:spPr>
          <a:xfrm>
            <a:off x="9111826" y="2981002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Television </a:t>
            </a:r>
          </a:p>
        </p:txBody>
      </p:sp>
      <p:sp>
        <p:nvSpPr>
          <p:cNvPr id="22" name="Arrow: Down 3">
            <a:extLst>
              <a:ext uri="{FF2B5EF4-FFF2-40B4-BE49-F238E27FC236}">
                <a16:creationId xmlns:a16="http://schemas.microsoft.com/office/drawing/2014/main" id="{6E2FCBB5-E331-B900-25CB-2334DF67ACF8}"/>
              </a:ext>
            </a:extLst>
          </p:cNvPr>
          <p:cNvSpPr/>
          <p:nvPr/>
        </p:nvSpPr>
        <p:spPr>
          <a:xfrm>
            <a:off x="9848597" y="2146942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3" name="wrobot">
            <a:extLst>
              <a:ext uri="{FF2B5EF4-FFF2-40B4-BE49-F238E27FC236}">
                <a16:creationId xmlns:a16="http://schemas.microsoft.com/office/drawing/2014/main" id="{66309F7B-BDE1-16C4-8C6E-466175AE2157}"/>
              </a:ext>
            </a:extLst>
          </p:cNvPr>
          <p:cNvSpPr txBox="1">
            <a:spLocks/>
          </p:cNvSpPr>
          <p:nvPr/>
        </p:nvSpPr>
        <p:spPr>
          <a:xfrm>
            <a:off x="364821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Donation or donasion?</a:t>
            </a:r>
          </a:p>
        </p:txBody>
      </p:sp>
      <p:sp>
        <p:nvSpPr>
          <p:cNvPr id="24" name="robot">
            <a:extLst>
              <a:ext uri="{FF2B5EF4-FFF2-40B4-BE49-F238E27FC236}">
                <a16:creationId xmlns:a16="http://schemas.microsoft.com/office/drawing/2014/main" id="{99285A11-889C-3AF8-1C3E-A566E46E140A}"/>
              </a:ext>
            </a:extLst>
          </p:cNvPr>
          <p:cNvSpPr txBox="1">
            <a:spLocks/>
          </p:cNvSpPr>
          <p:nvPr/>
        </p:nvSpPr>
        <p:spPr>
          <a:xfrm>
            <a:off x="1113385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Donation </a:t>
            </a:r>
          </a:p>
        </p:txBody>
      </p:sp>
      <p:sp>
        <p:nvSpPr>
          <p:cNvPr id="25" name="Arrow: Down 4">
            <a:extLst>
              <a:ext uri="{FF2B5EF4-FFF2-40B4-BE49-F238E27FC236}">
                <a16:creationId xmlns:a16="http://schemas.microsoft.com/office/drawing/2014/main" id="{4962AD8A-594A-B7EF-3CF8-2A8C9B8051EE}"/>
              </a:ext>
            </a:extLst>
          </p:cNvPr>
          <p:cNvSpPr/>
          <p:nvPr/>
        </p:nvSpPr>
        <p:spPr>
          <a:xfrm>
            <a:off x="1850156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6" name="wrain or rain">
            <a:extLst>
              <a:ext uri="{FF2B5EF4-FFF2-40B4-BE49-F238E27FC236}">
                <a16:creationId xmlns:a16="http://schemas.microsoft.com/office/drawing/2014/main" id="{C7602D72-0164-9680-101D-29EB385FA5AC}"/>
              </a:ext>
            </a:extLst>
          </p:cNvPr>
          <p:cNvSpPr txBox="1">
            <a:spLocks/>
          </p:cNvSpPr>
          <p:nvPr/>
        </p:nvSpPr>
        <p:spPr>
          <a:xfrm>
            <a:off x="4385113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Divition or division?</a:t>
            </a:r>
          </a:p>
        </p:txBody>
      </p:sp>
      <p:sp>
        <p:nvSpPr>
          <p:cNvPr id="27" name="rain">
            <a:extLst>
              <a:ext uri="{FF2B5EF4-FFF2-40B4-BE49-F238E27FC236}">
                <a16:creationId xmlns:a16="http://schemas.microsoft.com/office/drawing/2014/main" id="{769C9969-239E-6B0C-6C5B-D2882381BF45}"/>
              </a:ext>
            </a:extLst>
          </p:cNvPr>
          <p:cNvSpPr txBox="1">
            <a:spLocks/>
          </p:cNvSpPr>
          <p:nvPr/>
        </p:nvSpPr>
        <p:spPr>
          <a:xfrm>
            <a:off x="5133677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division </a:t>
            </a:r>
          </a:p>
        </p:txBody>
      </p:sp>
      <p:sp>
        <p:nvSpPr>
          <p:cNvPr id="28" name="Arrow: Down 5">
            <a:extLst>
              <a:ext uri="{FF2B5EF4-FFF2-40B4-BE49-F238E27FC236}">
                <a16:creationId xmlns:a16="http://schemas.microsoft.com/office/drawing/2014/main" id="{474B2AE1-2E68-8F37-4EF3-1FCA1C91088F}"/>
              </a:ext>
            </a:extLst>
          </p:cNvPr>
          <p:cNvSpPr/>
          <p:nvPr/>
        </p:nvSpPr>
        <p:spPr>
          <a:xfrm>
            <a:off x="5870448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31" name="wrist or rist">
            <a:extLst>
              <a:ext uri="{FF2B5EF4-FFF2-40B4-BE49-F238E27FC236}">
                <a16:creationId xmlns:a16="http://schemas.microsoft.com/office/drawing/2014/main" id="{944AE3A4-05AA-1EBF-0879-935512E4B8CE}"/>
              </a:ext>
            </a:extLst>
          </p:cNvPr>
          <p:cNvSpPr txBox="1">
            <a:spLocks/>
          </p:cNvSpPr>
          <p:nvPr/>
        </p:nvSpPr>
        <p:spPr>
          <a:xfrm>
            <a:off x="8363262" y="4217772"/>
            <a:ext cx="3421774" cy="647075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Preparation or preparasion?</a:t>
            </a:r>
          </a:p>
        </p:txBody>
      </p:sp>
      <p:sp>
        <p:nvSpPr>
          <p:cNvPr id="33" name="wrist">
            <a:extLst>
              <a:ext uri="{FF2B5EF4-FFF2-40B4-BE49-F238E27FC236}">
                <a16:creationId xmlns:a16="http://schemas.microsoft.com/office/drawing/2014/main" id="{6F2444F2-851D-B526-78B8-DCAB74E8AC3F}"/>
              </a:ext>
            </a:extLst>
          </p:cNvPr>
          <p:cNvSpPr txBox="1">
            <a:spLocks/>
          </p:cNvSpPr>
          <p:nvPr/>
        </p:nvSpPr>
        <p:spPr>
          <a:xfrm>
            <a:off x="9111826" y="5793258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Preparation </a:t>
            </a:r>
          </a:p>
        </p:txBody>
      </p:sp>
      <p:sp>
        <p:nvSpPr>
          <p:cNvPr id="13" name="rope">
            <a:extLst>
              <a:ext uri="{FF2B5EF4-FFF2-40B4-BE49-F238E27FC236}">
                <a16:creationId xmlns:a16="http://schemas.microsoft.com/office/drawing/2014/main" id="{4EE92EE8-8E35-820B-8B18-3ABB7C03988C}"/>
              </a:ext>
            </a:extLst>
          </p:cNvPr>
          <p:cNvSpPr txBox="1">
            <a:spLocks/>
          </p:cNvSpPr>
          <p:nvPr/>
        </p:nvSpPr>
        <p:spPr>
          <a:xfrm>
            <a:off x="1116649" y="2965824"/>
            <a:ext cx="1749766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ln>
            <a:solidFill>
              <a:srgbClr val="00B05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Celebration </a:t>
            </a:r>
          </a:p>
        </p:txBody>
      </p:sp>
      <p:sp>
        <p:nvSpPr>
          <p:cNvPr id="34" name="Arrow: Down 1">
            <a:extLst>
              <a:ext uri="{FF2B5EF4-FFF2-40B4-BE49-F238E27FC236}">
                <a16:creationId xmlns:a16="http://schemas.microsoft.com/office/drawing/2014/main" id="{82EE823D-4920-973A-B4E7-8D58CB76B1E9}"/>
              </a:ext>
            </a:extLst>
          </p:cNvPr>
          <p:cNvSpPr/>
          <p:nvPr/>
        </p:nvSpPr>
        <p:spPr>
          <a:xfrm>
            <a:off x="9848597" y="4959198"/>
            <a:ext cx="276225" cy="739708"/>
          </a:xfrm>
          <a:prstGeom prst="down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8192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>
                      <p:stCondLst>
                        <p:cond delay="0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1" grpId="0" animBg="1"/>
      <p:bldP spid="33" grpId="0" animBg="1"/>
      <p:bldP spid="13" grpId="0" animBg="1"/>
      <p:bldP spid="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AB73B74-B7F1-5B02-10C2-87EE903467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83F7F0DD-08EB-E846-8535-D30F13F10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1BCE3F66-BAC1-C2E5-EA48-05CA4489D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2D348F5-DD56-0267-1D31-8DF5DB8E522D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9610586D-C36A-1C3A-4EE3-1BEA8A686F7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3EDD1887-661E-F2C4-CCDD-3D70D09803FC}"/>
              </a:ext>
            </a:extLst>
          </p:cNvPr>
          <p:cNvSpPr txBox="1"/>
          <p:nvPr/>
        </p:nvSpPr>
        <p:spPr>
          <a:xfrm>
            <a:off x="732906" y="21022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 Emile is a cheerful alien with crimson skin and a penchant for explorition.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FC0D5-35D4-7F58-976E-20655DD8F586}"/>
              </a:ext>
            </a:extLst>
          </p:cNvPr>
          <p:cNvSpPr txBox="1"/>
          <p:nvPr/>
        </p:nvSpPr>
        <p:spPr>
          <a:xfrm>
            <a:off x="674540" y="3717942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adorition for knowledge sparked a new sensition within them.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960417B-D212-72A9-9B00-409F7E8250F1}"/>
              </a:ext>
            </a:extLst>
          </p:cNvPr>
          <p:cNvSpPr txBox="1"/>
          <p:nvPr/>
        </p:nvSpPr>
        <p:spPr>
          <a:xfrm>
            <a:off x="633155" y="529135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was the celebrition of the planet's creition.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B83D266-45A2-DC9A-CACE-B8EBD90060A9}"/>
              </a:ext>
            </a:extLst>
          </p:cNvPr>
          <p:cNvSpPr txBox="1"/>
          <p:nvPr/>
        </p:nvSpPr>
        <p:spPr>
          <a:xfrm>
            <a:off x="723205" y="2089338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 Emile is a cheerful alien with crimson skin and a penchant for explor</a:t>
            </a:r>
            <a:r>
              <a:rPr lang="en-GB" sz="3600" u="sng" dirty="0">
                <a:solidFill>
                  <a:srgbClr val="FF0000"/>
                </a:solidFill>
              </a:rPr>
              <a:t>ation</a:t>
            </a:r>
            <a:r>
              <a:rPr lang="en-GB" sz="3600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F1F55F9-FEFF-10A3-B5E7-22365558DF13}"/>
              </a:ext>
            </a:extLst>
          </p:cNvPr>
          <p:cNvSpPr txBox="1"/>
          <p:nvPr/>
        </p:nvSpPr>
        <p:spPr>
          <a:xfrm>
            <a:off x="750916" y="3718655"/>
            <a:ext cx="1069016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Their ador</a:t>
            </a:r>
            <a:r>
              <a:rPr lang="en-GB" sz="3600" u="sng" dirty="0">
                <a:solidFill>
                  <a:srgbClr val="FF0000"/>
                </a:solidFill>
              </a:rPr>
              <a:t>ation</a:t>
            </a:r>
            <a:r>
              <a:rPr lang="en-GB" sz="3600" dirty="0">
                <a:solidFill>
                  <a:schemeClr val="bg1"/>
                </a:solidFill>
              </a:rPr>
              <a:t> for knowledge sparked a new sens</a:t>
            </a:r>
            <a:r>
              <a:rPr lang="en-GB" sz="3600" u="sng" dirty="0">
                <a:solidFill>
                  <a:srgbClr val="FF0000"/>
                </a:solidFill>
              </a:rPr>
              <a:t>ation</a:t>
            </a:r>
            <a:r>
              <a:rPr lang="en-GB" sz="3600" dirty="0">
                <a:solidFill>
                  <a:schemeClr val="bg1"/>
                </a:solidFill>
              </a:rPr>
              <a:t> within them.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294BCD-0CB5-3874-4E39-3E2FEB1EBF44}"/>
              </a:ext>
            </a:extLst>
          </p:cNvPr>
          <p:cNvSpPr txBox="1"/>
          <p:nvPr/>
        </p:nvSpPr>
        <p:spPr>
          <a:xfrm>
            <a:off x="823655" y="5291352"/>
            <a:ext cx="106901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It was the celebr</a:t>
            </a:r>
            <a:r>
              <a:rPr lang="en-GB" sz="3600" u="sng" dirty="0">
                <a:solidFill>
                  <a:srgbClr val="FF0000"/>
                </a:solidFill>
              </a:rPr>
              <a:t>ation</a:t>
            </a:r>
            <a:r>
              <a:rPr lang="en-GB" sz="3600" dirty="0">
                <a:solidFill>
                  <a:schemeClr val="bg1"/>
                </a:solidFill>
              </a:rPr>
              <a:t> of the planet's cre</a:t>
            </a:r>
            <a:r>
              <a:rPr lang="en-GB" sz="3600" u="sng" dirty="0">
                <a:solidFill>
                  <a:srgbClr val="FF0000"/>
                </a:solidFill>
              </a:rPr>
              <a:t>ation</a:t>
            </a:r>
            <a:r>
              <a:rPr lang="en-GB" sz="36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2520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3" grpId="0"/>
      <p:bldP spid="5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803A0A27-80D6-15EA-06AA-894E4D6C4C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 fontScale="92500"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Scrambler has scrambled some words! Which four words has he scrambled?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Ationenss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Ationrec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Ationrepp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Ationarod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1" name="Green Oval">
            <a:extLst>
              <a:ext uri="{FF2B5EF4-FFF2-40B4-BE49-F238E27FC236}">
                <a16:creationId xmlns:a16="http://schemas.microsoft.com/office/drawing/2014/main" id="{FA463431-F56F-ABAF-D50B-444305BC2F60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00B05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0" name="Grey Oval">
            <a:extLst>
              <a:ext uri="{FF2B5EF4-FFF2-40B4-BE49-F238E27FC236}">
                <a16:creationId xmlns:a16="http://schemas.microsoft.com/office/drawing/2014/main" id="{12A43880-EFB8-69DC-FB95-449CF46BA7D8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chemeClr val="bg1">
              <a:lumMod val="85000"/>
            </a:schemeClr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  <a:stCxn id="20" idx="0"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E07083D-D162-EDA2-CFB2-2A8ACD3F300D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information adoration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sensation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preparation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admiration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creation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8B019E17-9C94-1B45-6893-EB0EA36C8F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329" y="4660847"/>
            <a:ext cx="1661233" cy="2145649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7CFD9277-F075-9E67-735E-316768EDB378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C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Last 15 seconds!</a:t>
            </a:r>
          </a:p>
        </p:txBody>
      </p:sp>
      <p:sp>
        <p:nvSpPr>
          <p:cNvPr id="43" name="Go 30 seconds">
            <a:extLst>
              <a:ext uri="{FF2B5EF4-FFF2-40B4-BE49-F238E27FC236}">
                <a16:creationId xmlns:a16="http://schemas.microsoft.com/office/drawing/2014/main" id="{253787CD-3B53-663F-1303-AC106470E016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00B05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GO!</a:t>
            </a:r>
          </a:p>
        </p:txBody>
      </p:sp>
      <p:sp>
        <p:nvSpPr>
          <p:cNvPr id="44" name="30 seconds start">
            <a:extLst>
              <a:ext uri="{FF2B5EF4-FFF2-40B4-BE49-F238E27FC236}">
                <a16:creationId xmlns:a16="http://schemas.microsoft.com/office/drawing/2014/main" id="{9B3E9F09-9C08-4213-473B-A6F7571C51D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7030A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Start</a:t>
            </a:r>
          </a:p>
        </p:txBody>
      </p:sp>
    </p:spTree>
    <p:extLst>
      <p:ext uri="{BB962C8B-B14F-4D97-AF65-F5344CB8AC3E}">
        <p14:creationId xmlns:p14="http://schemas.microsoft.com/office/powerpoint/2010/main" val="1950301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6" dur="3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0" nodeType="withEffect">
                                  <p:stCondLst>
                                    <p:cond delay="3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20" grpId="0" animBg="1"/>
      <p:bldP spid="42" grpId="0" animBg="1"/>
      <p:bldP spid="43" grpId="0" animBg="1"/>
      <p:bldP spid="4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outdoor, light, outdoor object, day&#10;&#10;Description automatically generated">
            <a:extLst>
              <a:ext uri="{FF2B5EF4-FFF2-40B4-BE49-F238E27FC236}">
                <a16:creationId xmlns:a16="http://schemas.microsoft.com/office/drawing/2014/main" id="{C7047B06-1BC9-57C2-4284-83D2CD305D0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5AE3F1B-D887-4891-D0D4-FDCED107BD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en-GB" sz="4800" b="1" dirty="0">
                <a:solidFill>
                  <a:schemeClr val="bg1"/>
                </a:solidFill>
              </a:rPr>
              <a:t>Scrambler has been scrambling!!!</a:t>
            </a:r>
          </a:p>
        </p:txBody>
      </p:sp>
      <p:sp>
        <p:nvSpPr>
          <p:cNvPr id="4" name="AutoShape 2">
            <a:extLst>
              <a:ext uri="{FF2B5EF4-FFF2-40B4-BE49-F238E27FC236}">
                <a16:creationId xmlns:a16="http://schemas.microsoft.com/office/drawing/2014/main" id="{A3335C60-C97A-3C98-A8B5-1CC2E02370B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8" name="Picture 7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D2ACC150-B2AF-B106-56EE-90957CCBD5A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99176" y="2917192"/>
            <a:ext cx="2945165" cy="380397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5" descr="A sign on a shelf with bagels&#10;&#10;AI-generated content may be incorrect.">
            <a:extLst>
              <a:ext uri="{FF2B5EF4-FFF2-40B4-BE49-F238E27FC236}">
                <a16:creationId xmlns:a16="http://schemas.microsoft.com/office/drawing/2014/main" id="{721BAF23-7F4B-FC4F-1413-3804EC0AFB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52737" y="1846909"/>
            <a:ext cx="4381726" cy="4854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386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67404F3-D2BD-6013-22ED-C8451D21CA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4034" y="272915"/>
            <a:ext cx="9605555" cy="152979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Well done!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C34DC73-29CD-E5E8-7F27-AC27DB5B1E92}"/>
              </a:ext>
            </a:extLst>
          </p:cNvPr>
          <p:cNvSpPr txBox="1">
            <a:spLocks/>
          </p:cNvSpPr>
          <p:nvPr/>
        </p:nvSpPr>
        <p:spPr>
          <a:xfrm>
            <a:off x="3598571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3.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sensation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3E6BE0D9-85D8-57B4-41CE-BDDE44CBE3F4}"/>
              </a:ext>
            </a:extLst>
          </p:cNvPr>
          <p:cNvSpPr txBox="1">
            <a:spLocks/>
          </p:cNvSpPr>
          <p:nvPr/>
        </p:nvSpPr>
        <p:spPr>
          <a:xfrm>
            <a:off x="6426924" y="2329146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2.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creation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161CDE6F-956D-514E-27A2-60A492F3DD15}"/>
              </a:ext>
            </a:extLst>
          </p:cNvPr>
          <p:cNvSpPr txBox="1">
            <a:spLocks/>
          </p:cNvSpPr>
          <p:nvPr/>
        </p:nvSpPr>
        <p:spPr>
          <a:xfrm>
            <a:off x="6406592" y="4181673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4.</a:t>
            </a:r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 </a:t>
            </a: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preparation</a:t>
            </a:r>
            <a:endParaRPr lang="en-GB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4AB500-C711-94E6-0EC2-FC502538B119}"/>
              </a:ext>
            </a:extLst>
          </p:cNvPr>
          <p:cNvSpPr txBox="1">
            <a:spLocks/>
          </p:cNvSpPr>
          <p:nvPr/>
        </p:nvSpPr>
        <p:spPr>
          <a:xfrm>
            <a:off x="3598571" y="2317680"/>
            <a:ext cx="2351314" cy="1349017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1. adoration</a:t>
            </a:r>
          </a:p>
        </p:txBody>
      </p:sp>
      <p:sp>
        <p:nvSpPr>
          <p:cNvPr id="10" name="Red Oval">
            <a:extLst>
              <a:ext uri="{FF2B5EF4-FFF2-40B4-BE49-F238E27FC236}">
                <a16:creationId xmlns:a16="http://schemas.microsoft.com/office/drawing/2014/main" id="{8D3EBFD5-82F3-796A-5DED-4137E46CF11D}"/>
              </a:ext>
            </a:extLst>
          </p:cNvPr>
          <p:cNvSpPr/>
          <p:nvPr/>
        </p:nvSpPr>
        <p:spPr>
          <a:xfrm>
            <a:off x="467256" y="2982753"/>
            <a:ext cx="2547938" cy="2547937"/>
          </a:xfrm>
          <a:prstGeom prst="ellipse">
            <a:avLst/>
          </a:prstGeom>
          <a:solidFill>
            <a:srgbClr val="FF0000"/>
          </a:solidFill>
          <a:ln w="5715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C9B103-4D2D-E757-1AB0-43259C072B34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BC0ADD0-B86F-97C6-9239-323CCD5C8517}"/>
              </a:ext>
            </a:extLst>
          </p:cNvPr>
          <p:cNvSpPr/>
          <p:nvPr/>
        </p:nvSpPr>
        <p:spPr>
          <a:xfrm>
            <a:off x="1693985" y="4207681"/>
            <a:ext cx="100806" cy="101275"/>
          </a:xfrm>
          <a:prstGeom prst="ellipse">
            <a:avLst/>
          </a:prstGeom>
          <a:solidFill>
            <a:schemeClr val="tx1"/>
          </a:solidFill>
          <a:ln w="9525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58E8EA6-4AEE-7C8B-7C55-DD314227087F}"/>
              </a:ext>
            </a:extLst>
          </p:cNvPr>
          <p:cNvCxnSpPr>
            <a:cxnSpLocks/>
          </p:cNvCxnSpPr>
          <p:nvPr/>
        </p:nvCxnSpPr>
        <p:spPr>
          <a:xfrm>
            <a:off x="1741225" y="2982753"/>
            <a:ext cx="0" cy="22309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A0EC5A8-413A-3BFB-ACC9-93C9903E8EA7}"/>
              </a:ext>
            </a:extLst>
          </p:cNvPr>
          <p:cNvCxnSpPr>
            <a:cxnSpLocks/>
          </p:cNvCxnSpPr>
          <p:nvPr/>
        </p:nvCxnSpPr>
        <p:spPr>
          <a:xfrm>
            <a:off x="1741225" y="5281963"/>
            <a:ext cx="0" cy="235911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D49A0293-142E-CD2B-9544-42C86912401E}"/>
              </a:ext>
            </a:extLst>
          </p:cNvPr>
          <p:cNvCxnSpPr>
            <a:cxnSpLocks/>
          </p:cNvCxnSpPr>
          <p:nvPr/>
        </p:nvCxnSpPr>
        <p:spPr>
          <a:xfrm>
            <a:off x="2335587" y="5073727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03F8E1D-2850-1BB2-F9AF-3C4ACE0233BE}"/>
              </a:ext>
            </a:extLst>
          </p:cNvPr>
          <p:cNvCxnSpPr>
            <a:cxnSpLocks/>
          </p:cNvCxnSpPr>
          <p:nvPr/>
        </p:nvCxnSpPr>
        <p:spPr>
          <a:xfrm>
            <a:off x="1012534" y="3189906"/>
            <a:ext cx="150648" cy="205515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C6EA3C9-DD1E-6CB4-0F84-5F311BF0A040}"/>
              </a:ext>
            </a:extLst>
          </p:cNvPr>
          <p:cNvCxnSpPr>
            <a:cxnSpLocks/>
          </p:cNvCxnSpPr>
          <p:nvPr/>
        </p:nvCxnSpPr>
        <p:spPr>
          <a:xfrm>
            <a:off x="597329" y="3683642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F7CD043D-BF08-EAB7-9B90-AB3A352BFB20}"/>
              </a:ext>
            </a:extLst>
          </p:cNvPr>
          <p:cNvCxnSpPr>
            <a:cxnSpLocks/>
          </p:cNvCxnSpPr>
          <p:nvPr/>
        </p:nvCxnSpPr>
        <p:spPr>
          <a:xfrm>
            <a:off x="2634003" y="4712351"/>
            <a:ext cx="233574" cy="11906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EBAA2371-9DC6-1667-FF38-0D300332760A}"/>
              </a:ext>
            </a:extLst>
          </p:cNvPr>
          <p:cNvCxnSpPr>
            <a:cxnSpLocks/>
          </p:cNvCxnSpPr>
          <p:nvPr/>
        </p:nvCxnSpPr>
        <p:spPr>
          <a:xfrm>
            <a:off x="2766347" y="4244990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5CE1100A-D041-B610-605D-C52BE1942DEE}"/>
              </a:ext>
            </a:extLst>
          </p:cNvPr>
          <p:cNvCxnSpPr>
            <a:cxnSpLocks/>
          </p:cNvCxnSpPr>
          <p:nvPr/>
        </p:nvCxnSpPr>
        <p:spPr>
          <a:xfrm>
            <a:off x="467256" y="4266619"/>
            <a:ext cx="241994" cy="0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9AA3BF-A8EF-25F0-1E60-B52BFC554660}"/>
              </a:ext>
            </a:extLst>
          </p:cNvPr>
          <p:cNvCxnSpPr>
            <a:cxnSpLocks/>
          </p:cNvCxnSpPr>
          <p:nvPr/>
        </p:nvCxnSpPr>
        <p:spPr>
          <a:xfrm flipV="1">
            <a:off x="2687081" y="3697692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16751A25-6A60-95E5-1CC4-459E677921F7}"/>
              </a:ext>
            </a:extLst>
          </p:cNvPr>
          <p:cNvCxnSpPr>
            <a:cxnSpLocks/>
          </p:cNvCxnSpPr>
          <p:nvPr/>
        </p:nvCxnSpPr>
        <p:spPr>
          <a:xfrm flipV="1">
            <a:off x="627096" y="4728747"/>
            <a:ext cx="200263" cy="105019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D07E2CB-93A9-DE54-7FF5-3C1C7548861E}"/>
              </a:ext>
            </a:extLst>
          </p:cNvPr>
          <p:cNvCxnSpPr>
            <a:cxnSpLocks/>
          </p:cNvCxnSpPr>
          <p:nvPr/>
        </p:nvCxnSpPr>
        <p:spPr>
          <a:xfrm flipV="1">
            <a:off x="987726" y="5073727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FC9F03C-3B72-F929-113B-7B438305B16A}"/>
              </a:ext>
            </a:extLst>
          </p:cNvPr>
          <p:cNvCxnSpPr>
            <a:cxnSpLocks/>
          </p:cNvCxnSpPr>
          <p:nvPr/>
        </p:nvCxnSpPr>
        <p:spPr>
          <a:xfrm flipV="1">
            <a:off x="2391236" y="3231403"/>
            <a:ext cx="126308" cy="175958"/>
          </a:xfrm>
          <a:prstGeom prst="line">
            <a:avLst/>
          </a:prstGeom>
          <a:ln w="381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oup 35">
            <a:extLst>
              <a:ext uri="{FF2B5EF4-FFF2-40B4-BE49-F238E27FC236}">
                <a16:creationId xmlns:a16="http://schemas.microsoft.com/office/drawing/2014/main" id="{A052C3CD-0D12-5861-00D1-11F739744973}"/>
              </a:ext>
            </a:extLst>
          </p:cNvPr>
          <p:cNvGrpSpPr>
            <a:grpSpLocks/>
          </p:cNvGrpSpPr>
          <p:nvPr/>
        </p:nvGrpSpPr>
        <p:grpSpPr bwMode="auto">
          <a:xfrm rot="10800000">
            <a:off x="1740453" y="3162513"/>
            <a:ext cx="7938" cy="2208212"/>
            <a:chOff x="6948614" y="3503140"/>
            <a:chExt cx="7930" cy="2208694"/>
          </a:xfrm>
        </p:grpSpPr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8E431F48-DEA3-5A70-F61C-6CE94C87BB06}"/>
                </a:ext>
              </a:extLst>
            </p:cNvPr>
            <p:cNvCxnSpPr/>
            <p:nvPr/>
          </p:nvCxnSpPr>
          <p:spPr>
            <a:xfrm>
              <a:off x="6948614" y="3503140"/>
              <a:ext cx="4758" cy="1105141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ADA33F04-A3F2-E3F8-1EF5-F337DBBDBDC8}"/>
                </a:ext>
              </a:extLst>
            </p:cNvPr>
            <p:cNvCxnSpPr/>
            <p:nvPr/>
          </p:nvCxnSpPr>
          <p:spPr>
            <a:xfrm>
              <a:off x="6951786" y="4606693"/>
              <a:ext cx="4758" cy="1105141"/>
            </a:xfrm>
            <a:prstGeom prst="line">
              <a:avLst/>
            </a:prstGeom>
            <a:ln w="38100">
              <a:solidFill>
                <a:schemeClr val="accent3">
                  <a:lumMod val="75000"/>
                  <a:alpha val="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39">
            <a:extLst>
              <a:ext uri="{FF2B5EF4-FFF2-40B4-BE49-F238E27FC236}">
                <a16:creationId xmlns:a16="http://schemas.microsoft.com/office/drawing/2014/main" id="{26A50CD2-9B07-3E5C-93D3-50F3BB83488D}"/>
              </a:ext>
            </a:extLst>
          </p:cNvPr>
          <p:cNvSpPr txBox="1"/>
          <p:nvPr/>
        </p:nvSpPr>
        <p:spPr>
          <a:xfrm>
            <a:off x="314670" y="2196915"/>
            <a:ext cx="2851565" cy="510778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ndika" panose="02000000000000000000" pitchFamily="2" charset="0"/>
              </a:rPr>
              <a:t>30 Second Timer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D650277-79DF-19ED-9AC3-4758AA7ECD17}"/>
              </a:ext>
            </a:extLst>
          </p:cNvPr>
          <p:cNvCxnSpPr/>
          <p:nvPr/>
        </p:nvCxnSpPr>
        <p:spPr>
          <a:xfrm>
            <a:off x="4638950" y="3231403"/>
            <a:ext cx="578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0A4E4727-BCD6-9797-B574-6054F733D53E}"/>
              </a:ext>
            </a:extLst>
          </p:cNvPr>
          <p:cNvSpPr txBox="1"/>
          <p:nvPr/>
        </p:nvSpPr>
        <p:spPr>
          <a:xfrm>
            <a:off x="691615" y="5689373"/>
            <a:ext cx="2113551" cy="408623"/>
          </a:xfrm>
          <a:prstGeom prst="roundRect">
            <a:avLst/>
          </a:prstGeom>
          <a:solidFill>
            <a:srgbClr val="FF0000"/>
          </a:solidFill>
          <a:ln w="28575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/>
                </a:solidFill>
                <a:latin typeface="Andika" panose="02000000000000000000" pitchFamily="2" charset="0"/>
              </a:rPr>
              <a:t>TIME’S UP!</a:t>
            </a:r>
          </a:p>
        </p:txBody>
      </p:sp>
      <p:pic>
        <p:nvPicPr>
          <p:cNvPr id="39" name="Picture 38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0AACD90D-085D-EE10-C6F1-3771B61262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5738" y="129547"/>
            <a:ext cx="2190564" cy="218813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622F2C08-8324-B50C-B900-AA4E408C50C7}"/>
              </a:ext>
            </a:extLst>
          </p:cNvPr>
          <p:cNvSpPr txBox="1"/>
          <p:nvPr/>
        </p:nvSpPr>
        <p:spPr>
          <a:xfrm>
            <a:off x="9255277" y="2394857"/>
            <a:ext cx="2844987" cy="3312200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latin typeface="Andika" panose="02000000000000000000" pitchFamily="2" charset="0"/>
              </a:rPr>
              <a:t>information </a:t>
            </a:r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adoration</a:t>
            </a:r>
            <a:r>
              <a:rPr lang="en-GB" sz="32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sensation</a:t>
            </a:r>
            <a:r>
              <a:rPr lang="en-GB" sz="32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preparation</a:t>
            </a:r>
            <a:r>
              <a:rPr lang="en-GB" sz="3200" dirty="0">
                <a:latin typeface="Andika" panose="02000000000000000000" pitchFamily="2" charset="0"/>
              </a:rPr>
              <a:t> </a:t>
            </a:r>
          </a:p>
          <a:p>
            <a:pPr algn="ctr"/>
            <a:r>
              <a:rPr lang="en-GB" sz="3200" dirty="0">
                <a:latin typeface="Andika" panose="02000000000000000000" pitchFamily="2" charset="0"/>
              </a:rPr>
              <a:t>admiration</a:t>
            </a:r>
          </a:p>
          <a:p>
            <a:pPr algn="ctr"/>
            <a:r>
              <a:rPr lang="en-GB" sz="3200" dirty="0">
                <a:solidFill>
                  <a:srgbClr val="FF0000"/>
                </a:solidFill>
                <a:latin typeface="Andika" panose="02000000000000000000" pitchFamily="2" charset="0"/>
              </a:rPr>
              <a:t>creation</a:t>
            </a:r>
          </a:p>
        </p:txBody>
      </p:sp>
    </p:spTree>
    <p:extLst>
      <p:ext uri="{BB962C8B-B14F-4D97-AF65-F5344CB8AC3E}">
        <p14:creationId xmlns:p14="http://schemas.microsoft.com/office/powerpoint/2010/main" val="18827450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27401" y="487791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time machine was my greatest </a:t>
            </a:r>
            <a:r>
              <a:rPr lang="en-GB" sz="2800" b="1" u="sng" dirty="0">
                <a:latin typeface="Andika" panose="02000000000000000000" pitchFamily="2" charset="0"/>
              </a:rPr>
              <a:t>creation</a:t>
            </a:r>
            <a:r>
              <a:rPr lang="en-GB" sz="2800" dirty="0">
                <a:latin typeface="Andika" panose="02000000000000000000" pitchFamily="2" charset="0"/>
              </a:rPr>
              <a:t>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977761" y="1508390"/>
            <a:ext cx="8475119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“creation”?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7516" y="33629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64798" y="269289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investigation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82833" y="2666520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television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600868" y="2666520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invention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73155" y="3577221"/>
            <a:ext cx="11683356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The time machine was my greatest </a:t>
            </a:r>
            <a:r>
              <a:rPr lang="en-GB" sz="2800" b="1" u="sng" dirty="0">
                <a:latin typeface="Andika" panose="02000000000000000000" pitchFamily="2" charset="0"/>
              </a:rPr>
              <a:t>invention</a:t>
            </a:r>
            <a:r>
              <a:rPr lang="en-GB" sz="2800" dirty="0">
                <a:latin typeface="Andika" panose="02000000000000000000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052726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27401" y="487791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 need all the school attendance </a:t>
            </a:r>
            <a:r>
              <a:rPr lang="en-GB" sz="2800" b="1" u="sng" dirty="0">
                <a:latin typeface="Andika" panose="02000000000000000000" pitchFamily="2" charset="0"/>
              </a:rPr>
              <a:t>information</a:t>
            </a:r>
            <a:r>
              <a:rPr lang="en-GB" sz="2800" dirty="0">
                <a:latin typeface="Andika" panose="02000000000000000000" pitchFamily="2" charset="0"/>
              </a:rPr>
              <a:t>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977761" y="1508390"/>
            <a:ext cx="8860568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“information”?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4676" y="851401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64798" y="269289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data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82833" y="2666520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computer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600868" y="2666520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spellings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73155" y="3577221"/>
            <a:ext cx="11683356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I need all the school attendance </a:t>
            </a:r>
            <a:r>
              <a:rPr lang="en-GB" sz="2800" b="1" u="sng" dirty="0">
                <a:latin typeface="Andika" panose="02000000000000000000" pitchFamily="2" charset="0"/>
              </a:rPr>
              <a:t>data</a:t>
            </a:r>
            <a:r>
              <a:rPr lang="en-GB" sz="2800" dirty="0">
                <a:latin typeface="Andika" panose="02000000000000000000" pitchFamily="2" charset="0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387177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8F180BBB-AD29-FCFE-E2B2-D06E746A0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id="{FA36166D-F06A-ADBE-4322-D4989AFE2253}"/>
              </a:ext>
            </a:extLst>
          </p:cNvPr>
          <p:cNvSpPr/>
          <p:nvPr/>
        </p:nvSpPr>
        <p:spPr>
          <a:xfrm>
            <a:off x="527401" y="487791"/>
            <a:ext cx="11137197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We need to have a </a:t>
            </a:r>
            <a:r>
              <a:rPr lang="en-GB" sz="2800" b="1" u="sng" dirty="0">
                <a:latin typeface="Andika" panose="02000000000000000000" pitchFamily="2" charset="0"/>
              </a:rPr>
              <a:t>talk</a:t>
            </a:r>
            <a:r>
              <a:rPr lang="en-GB" sz="2800" dirty="0">
                <a:latin typeface="Andika" panose="02000000000000000000" pitchFamily="2" charset="0"/>
              </a:rPr>
              <a:t> about behaviour.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54F5179-5FF7-8970-BCFD-845DDDF290D8}"/>
              </a:ext>
            </a:extLst>
          </p:cNvPr>
          <p:cNvSpPr txBox="1">
            <a:spLocks/>
          </p:cNvSpPr>
          <p:nvPr/>
        </p:nvSpPr>
        <p:spPr>
          <a:xfrm>
            <a:off x="1977761" y="1508390"/>
            <a:ext cx="8860568" cy="894504"/>
          </a:xfrm>
          <a:prstGeom prst="roundRect">
            <a:avLst>
              <a:gd name="adj" fmla="val 21923"/>
            </a:avLst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0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Can you think of any words we could swap with the word “information”?</a:t>
            </a:r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C25FDF39-7633-3ECA-0015-A95AF30F73FD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94676" y="851401"/>
            <a:ext cx="2367113" cy="2208482"/>
          </a:xfrm>
          <a:prstGeom prst="rect">
            <a:avLst/>
          </a:prstGeom>
        </p:spPr>
      </p:pic>
      <p:sp>
        <p:nvSpPr>
          <p:cNvPr id="6" name="option1">
            <a:extLst>
              <a:ext uri="{FF2B5EF4-FFF2-40B4-BE49-F238E27FC236}">
                <a16:creationId xmlns:a16="http://schemas.microsoft.com/office/drawing/2014/main" id="{C6A5F025-D2BC-6E01-18CC-F5EF83B2C13C}"/>
              </a:ext>
            </a:extLst>
          </p:cNvPr>
          <p:cNvSpPr txBox="1">
            <a:spLocks/>
          </p:cNvSpPr>
          <p:nvPr/>
        </p:nvSpPr>
        <p:spPr>
          <a:xfrm>
            <a:off x="1164798" y="2692892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8C3FC5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adoration</a:t>
            </a:r>
          </a:p>
        </p:txBody>
      </p:sp>
      <p:sp>
        <p:nvSpPr>
          <p:cNvPr id="7" name="option 2">
            <a:extLst>
              <a:ext uri="{FF2B5EF4-FFF2-40B4-BE49-F238E27FC236}">
                <a16:creationId xmlns:a16="http://schemas.microsoft.com/office/drawing/2014/main" id="{0611DFC0-47AB-CEC7-5854-04A677764386}"/>
              </a:ext>
            </a:extLst>
          </p:cNvPr>
          <p:cNvSpPr txBox="1">
            <a:spLocks/>
          </p:cNvSpPr>
          <p:nvPr/>
        </p:nvSpPr>
        <p:spPr>
          <a:xfrm>
            <a:off x="4882833" y="2666520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illumination</a:t>
            </a:r>
          </a:p>
        </p:txBody>
      </p:sp>
      <p:sp>
        <p:nvSpPr>
          <p:cNvPr id="11" name="option 3">
            <a:extLst>
              <a:ext uri="{FF2B5EF4-FFF2-40B4-BE49-F238E27FC236}">
                <a16:creationId xmlns:a16="http://schemas.microsoft.com/office/drawing/2014/main" id="{187530E0-4C94-6448-AEC8-E5CEFA15CE5B}"/>
              </a:ext>
            </a:extLst>
          </p:cNvPr>
          <p:cNvSpPr txBox="1">
            <a:spLocks/>
          </p:cNvSpPr>
          <p:nvPr/>
        </p:nvSpPr>
        <p:spPr>
          <a:xfrm>
            <a:off x="8600868" y="2666520"/>
            <a:ext cx="2664000" cy="647075"/>
          </a:xfrm>
          <a:prstGeom prst="roundRect">
            <a:avLst>
              <a:gd name="adj" fmla="val 21923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1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conversation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BBA698A4-5A00-362A-924B-D8969CC464DC}"/>
              </a:ext>
            </a:extLst>
          </p:cNvPr>
          <p:cNvSpPr/>
          <p:nvPr/>
        </p:nvSpPr>
        <p:spPr>
          <a:xfrm>
            <a:off x="373155" y="3577221"/>
            <a:ext cx="11683356" cy="820123"/>
          </a:xfrm>
          <a:prstGeom prst="roundRect">
            <a:avLst/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dirty="0">
                <a:latin typeface="Andika" panose="02000000000000000000" pitchFamily="2" charset="0"/>
              </a:rPr>
              <a:t>We need to have a </a:t>
            </a:r>
            <a:r>
              <a:rPr lang="en-GB" sz="2800" b="1" u="sng" dirty="0">
                <a:latin typeface="Andika" panose="02000000000000000000" pitchFamily="2" charset="0"/>
              </a:rPr>
              <a:t>conversation</a:t>
            </a:r>
            <a:r>
              <a:rPr lang="en-GB" sz="2800" dirty="0">
                <a:latin typeface="Andika" panose="02000000000000000000" pitchFamily="2" charset="0"/>
              </a:rPr>
              <a:t> about behaviour. </a:t>
            </a:r>
          </a:p>
        </p:txBody>
      </p:sp>
    </p:spTree>
    <p:extLst>
      <p:ext uri="{BB962C8B-B14F-4D97-AF65-F5344CB8AC3E}">
        <p14:creationId xmlns:p14="http://schemas.microsoft.com/office/powerpoint/2010/main" val="3820946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  <p:bldP spid="11" grpId="0" animBg="1"/>
      <p:bldP spid="1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5751194D-481E-9C5D-7FA7-4F13A3F54E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pic>
        <p:nvPicPr>
          <p:cNvPr id="5" name="Picture 4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EDAD691-208A-0D7D-25BA-7AEC5B59A79B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25400" y="4217426"/>
            <a:ext cx="2049449" cy="2640574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graphicFrame>
        <p:nvGraphicFramePr>
          <p:cNvPr id="7" name="Table 4">
            <a:extLst>
              <a:ext uri="{FF2B5EF4-FFF2-40B4-BE49-F238E27FC236}">
                <a16:creationId xmlns:a16="http://schemas.microsoft.com/office/drawing/2014/main" id="{F27B061C-BBB5-7253-90D7-E79123DB55D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41166309"/>
              </p:ext>
            </p:extLst>
          </p:nvPr>
        </p:nvGraphicFramePr>
        <p:xfrm>
          <a:off x="3009494" y="597746"/>
          <a:ext cx="6173010" cy="50224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86505">
                  <a:extLst>
                    <a:ext uri="{9D8B030D-6E8A-4147-A177-3AD203B41FA5}">
                      <a16:colId xmlns:a16="http://schemas.microsoft.com/office/drawing/2014/main" val="100053916"/>
                    </a:ext>
                  </a:extLst>
                </a:gridCol>
                <a:gridCol w="3086505">
                  <a:extLst>
                    <a:ext uri="{9D8B030D-6E8A-4147-A177-3AD203B41FA5}">
                      <a16:colId xmlns:a16="http://schemas.microsoft.com/office/drawing/2014/main" val="3074923577"/>
                    </a:ext>
                  </a:extLst>
                </a:gridCol>
              </a:tblGrid>
              <a:tr h="541867">
                <a:tc>
                  <a:txBody>
                    <a:bodyPr/>
                    <a:lstStyle/>
                    <a:p>
                      <a:r>
                        <a:rPr lang="en-GB" dirty="0"/>
                        <a:t>Activity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/>
                        <a:t>Game Code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0527238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Learn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SY4T1BW4L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7501023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Practise game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SY4T1BW4P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912010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Snake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SY4T1BW4S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5253869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Frogger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SY4T1BW4F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80849814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Anagram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SY4T1BW4A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388804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Sailing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SY4T1BW4Sa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39806352"/>
                  </a:ext>
                </a:extLst>
              </a:tr>
              <a:tr h="640080">
                <a:tc>
                  <a:txBody>
                    <a:bodyPr/>
                    <a:lstStyle/>
                    <a:p>
                      <a:r>
                        <a:rPr lang="en-GB" dirty="0"/>
                        <a:t>Feast game (app only)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SY4T1BW4Fe </a:t>
                      </a:r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94148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37964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2.59259E-6 L -0.26094 -0.012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047" y="-64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EDCDCF7D-C63A-4790-CD5F-389CB8F077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78469" cy="6858000"/>
          </a:xfrm>
          <a:prstGeom prst="rect">
            <a:avLst/>
          </a:prstGeom>
        </p:spPr>
      </p:pic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57215AC4-57F9-95D2-4EAD-B97E0809340E}"/>
              </a:ext>
            </a:extLst>
          </p:cNvPr>
          <p:cNvSpPr/>
          <p:nvPr/>
        </p:nvSpPr>
        <p:spPr>
          <a:xfrm>
            <a:off x="2132753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A7CAFD9A-AE33-4DE8-8F1D-57B20E7A4867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96202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  <a:latin typeface="+mj-lt"/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8301" y="1951786"/>
            <a:ext cx="2888209" cy="39744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1.	information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2.	adoration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3.	sensation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4.	preparation 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5.	admiration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6.	creation</a:t>
            </a:r>
          </a:p>
          <a:p>
            <a:pPr marL="514350" indent="-514350">
              <a:lnSpc>
                <a:spcPct val="150000"/>
              </a:lnSpc>
              <a:spcBef>
                <a:spcPct val="0"/>
              </a:spcBef>
              <a:buAutoNum type="arabicPeriod"/>
            </a:pPr>
            <a:endParaRPr lang="en-GB" altLang="en-US" sz="24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904D6C1-734D-0AB9-F629-AB913652AE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5492" y="2017401"/>
            <a:ext cx="2816827" cy="3420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7</a:t>
            </a:r>
            <a:r>
              <a:rPr lang="fr-FR" altLang="en-US" sz="2400" dirty="0">
                <a:solidFill>
                  <a:schemeClr val="tx1"/>
                </a:solidFill>
                <a:latin typeface="+mn-lt"/>
              </a:rPr>
              <a:t>.	</a:t>
            </a: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decoration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8.	duration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9.	donation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10.	coronation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11.	animation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GB" altLang="en-US" sz="2400" dirty="0">
                <a:solidFill>
                  <a:schemeClr val="tx1"/>
                </a:solidFill>
                <a:latin typeface="+mn-lt"/>
              </a:rPr>
              <a:t>12.	conversation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BB4B2A9-49CD-EC33-77A1-6D57356986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89280" y="287383"/>
            <a:ext cx="753554" cy="1243670"/>
          </a:xfrm>
          <a:prstGeom prst="rect">
            <a:avLst/>
          </a:prstGeom>
        </p:spPr>
      </p:pic>
      <p:sp>
        <p:nvSpPr>
          <p:cNvPr id="2" name="Rectangle: Rounded Corners 1">
            <a:hlinkClick r:id="rId5"/>
            <a:extLst>
              <a:ext uri="{FF2B5EF4-FFF2-40B4-BE49-F238E27FC236}">
                <a16:creationId xmlns:a16="http://schemas.microsoft.com/office/drawing/2014/main" id="{4D14C619-C2F8-8A61-E7AD-3DF113FE25AE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44 0.1287 L 1.29258 0.4699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AF2C489-F1D1-8BCB-2D74-56CC573A22B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8" t="1749" r="15443"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99491" y="2009159"/>
            <a:ext cx="9492383" cy="1392863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Nouns ending in </a:t>
            </a:r>
            <a:r>
              <a:rPr lang="en-GB" u="sng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ation</a:t>
            </a: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.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66AC077C-D2EB-C777-6D7A-A081E09B436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B8332988-BC6D-D329-9011-410292BE631C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0B40857D-5757-9A5B-0E00-EBC3B5D3AFD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08333 0.4946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167" y="2472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2643 -0.0534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328" y="-26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74965342-6362-F9BF-5F6A-55694E3282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563027" y="918880"/>
            <a:ext cx="78645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What is a </a:t>
            </a:r>
            <a:r>
              <a:rPr lang="en-GB" sz="5400" u="sng" dirty="0">
                <a:solidFill>
                  <a:srgbClr val="FFFF00"/>
                </a:solidFill>
              </a:rPr>
              <a:t>noun</a:t>
            </a:r>
            <a:r>
              <a:rPr lang="en-GB" sz="5400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1239747" y="2352657"/>
            <a:ext cx="10351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 </a:t>
            </a:r>
            <a:r>
              <a:rPr lang="en-GB" sz="4400" u="sng" dirty="0">
                <a:solidFill>
                  <a:srgbClr val="FFFF00"/>
                </a:solidFill>
              </a:rPr>
              <a:t>noun</a:t>
            </a:r>
            <a:r>
              <a:rPr lang="en-GB" sz="4400" dirty="0">
                <a:solidFill>
                  <a:schemeClr val="bg1"/>
                </a:solidFill>
              </a:rPr>
              <a:t> is simply a thing.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C07565-0094-28C2-F057-9FD07C84E421}"/>
              </a:ext>
            </a:extLst>
          </p:cNvPr>
          <p:cNvSpPr txBox="1"/>
          <p:nvPr/>
        </p:nvSpPr>
        <p:spPr>
          <a:xfrm>
            <a:off x="1239747" y="3809038"/>
            <a:ext cx="10090332" cy="2308324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A </a:t>
            </a:r>
            <a:r>
              <a:rPr lang="en-GB" sz="3600" u="sng" dirty="0">
                <a:solidFill>
                  <a:srgbClr val="FFFF00"/>
                </a:solidFill>
              </a:rPr>
              <a:t>noun</a:t>
            </a:r>
            <a:r>
              <a:rPr lang="en-GB" sz="3600" dirty="0">
                <a:solidFill>
                  <a:srgbClr val="FFFF00"/>
                </a:solidFill>
              </a:rPr>
              <a:t> </a:t>
            </a:r>
            <a:r>
              <a:rPr lang="en-GB" sz="3600" dirty="0">
                <a:solidFill>
                  <a:schemeClr val="bg1"/>
                </a:solidFill>
              </a:rPr>
              <a:t>can be either: 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</a:rPr>
              <a:t>doing the action (subject of the sentence) or 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3600" dirty="0">
                <a:solidFill>
                  <a:schemeClr val="bg1"/>
                </a:solidFill>
              </a:rPr>
              <a:t>receiving the action (object of the sentence).</a:t>
            </a:r>
            <a:endParaRPr lang="en-GB" sz="3600" dirty="0">
              <a:solidFill>
                <a:schemeClr val="bg1"/>
              </a:solidFill>
              <a:ea typeface="Andika"/>
              <a:cs typeface="Andika"/>
            </a:endParaRPr>
          </a:p>
          <a:p>
            <a:endParaRPr lang="en-GB" sz="3600" dirty="0"/>
          </a:p>
        </p:txBody>
      </p:sp>
    </p:spTree>
    <p:extLst>
      <p:ext uri="{BB962C8B-B14F-4D97-AF65-F5344CB8AC3E}">
        <p14:creationId xmlns:p14="http://schemas.microsoft.com/office/powerpoint/2010/main" val="2546425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Shape, background pattern&#10;&#10;Description automatically generated">
            <a:extLst>
              <a:ext uri="{FF2B5EF4-FFF2-40B4-BE49-F238E27FC236}">
                <a16:creationId xmlns:a16="http://schemas.microsoft.com/office/drawing/2014/main" id="{932F3FCA-75AB-75E6-D422-C03B879253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563027" y="918880"/>
            <a:ext cx="78645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solidFill>
                  <a:schemeClr val="bg1"/>
                </a:solidFill>
              </a:rPr>
              <a:t>What is a </a:t>
            </a:r>
            <a:r>
              <a:rPr lang="en-GB" sz="5400" u="sng" dirty="0">
                <a:solidFill>
                  <a:srgbClr val="FFFF00"/>
                </a:solidFill>
              </a:rPr>
              <a:t>verb</a:t>
            </a:r>
            <a:r>
              <a:rPr lang="en-GB" sz="5400" dirty="0">
                <a:solidFill>
                  <a:schemeClr val="bg1"/>
                </a:solidFill>
              </a:rPr>
              <a:t>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1239747" y="2352657"/>
            <a:ext cx="103513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solidFill>
                  <a:schemeClr val="bg1"/>
                </a:solidFill>
              </a:rPr>
              <a:t>A </a:t>
            </a:r>
            <a:r>
              <a:rPr lang="en-GB" sz="4400" u="sng" dirty="0">
                <a:solidFill>
                  <a:srgbClr val="FFFF00"/>
                </a:solidFill>
              </a:rPr>
              <a:t>verb</a:t>
            </a:r>
            <a:r>
              <a:rPr lang="en-GB" sz="4400" dirty="0">
                <a:solidFill>
                  <a:schemeClr val="bg1"/>
                </a:solidFill>
              </a:rPr>
              <a:t> is the action.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C07565-0094-28C2-F057-9FD07C84E421}"/>
              </a:ext>
            </a:extLst>
          </p:cNvPr>
          <p:cNvSpPr txBox="1"/>
          <p:nvPr/>
        </p:nvSpPr>
        <p:spPr>
          <a:xfrm>
            <a:off x="1680754" y="3532391"/>
            <a:ext cx="9178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u="sng" dirty="0">
                <a:solidFill>
                  <a:schemeClr val="bg1"/>
                </a:solidFill>
              </a:rPr>
              <a:t>Emile battles Scrambler and baddies.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78405A-9E33-2381-9D9E-83FAE72E3A2B}"/>
              </a:ext>
            </a:extLst>
          </p:cNvPr>
          <p:cNvSpPr txBox="1"/>
          <p:nvPr/>
        </p:nvSpPr>
        <p:spPr>
          <a:xfrm>
            <a:off x="976544" y="4346817"/>
            <a:ext cx="7914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Which words are the nouns?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F3AE3B-1D06-C21A-8098-0FF0287A8539}"/>
              </a:ext>
            </a:extLst>
          </p:cNvPr>
          <p:cNvSpPr txBox="1"/>
          <p:nvPr/>
        </p:nvSpPr>
        <p:spPr>
          <a:xfrm>
            <a:off x="976544" y="5213471"/>
            <a:ext cx="7914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200" dirty="0">
                <a:solidFill>
                  <a:schemeClr val="bg1"/>
                </a:solidFill>
              </a:rPr>
              <a:t>Which word is the verb?</a:t>
            </a:r>
          </a:p>
        </p:txBody>
      </p:sp>
    </p:spTree>
    <p:extLst>
      <p:ext uri="{BB962C8B-B14F-4D97-AF65-F5344CB8AC3E}">
        <p14:creationId xmlns:p14="http://schemas.microsoft.com/office/powerpoint/2010/main" val="1230978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Shape, background pattern&#10;&#10;Description automatically generated">
            <a:extLst>
              <a:ext uri="{FF2B5EF4-FFF2-40B4-BE49-F238E27FC236}">
                <a16:creationId xmlns:a16="http://schemas.microsoft.com/office/drawing/2014/main" id="{D5F4ADDF-EDD9-DE47-BAA4-B1908398A4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1C07565-0094-28C2-F057-9FD07C84E421}"/>
              </a:ext>
            </a:extLst>
          </p:cNvPr>
          <p:cNvSpPr txBox="1"/>
          <p:nvPr/>
        </p:nvSpPr>
        <p:spPr>
          <a:xfrm>
            <a:off x="1680754" y="3532391"/>
            <a:ext cx="9178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u="sng" dirty="0">
                <a:solidFill>
                  <a:srgbClr val="C00000"/>
                </a:solidFill>
              </a:rPr>
              <a:t>Emile</a:t>
            </a:r>
            <a:r>
              <a:rPr lang="en-GB" sz="3200" u="sng" dirty="0">
                <a:solidFill>
                  <a:schemeClr val="bg1"/>
                </a:solidFill>
              </a:rPr>
              <a:t> </a:t>
            </a:r>
            <a:r>
              <a:rPr lang="en-GB" sz="3200" u="sng" dirty="0">
                <a:solidFill>
                  <a:srgbClr val="7030A0"/>
                </a:solidFill>
              </a:rPr>
              <a:t>battles</a:t>
            </a:r>
            <a:r>
              <a:rPr lang="en-GB" sz="3200" u="sng" dirty="0">
                <a:solidFill>
                  <a:schemeClr val="bg1"/>
                </a:solidFill>
              </a:rPr>
              <a:t> </a:t>
            </a:r>
            <a:r>
              <a:rPr lang="en-GB" sz="3200" u="sng" dirty="0">
                <a:solidFill>
                  <a:srgbClr val="C00000"/>
                </a:solidFill>
              </a:rPr>
              <a:t>Scrambler</a:t>
            </a:r>
            <a:r>
              <a:rPr lang="en-GB" sz="3200" u="sng" dirty="0">
                <a:solidFill>
                  <a:schemeClr val="bg1"/>
                </a:solidFill>
              </a:rPr>
              <a:t> and </a:t>
            </a:r>
            <a:r>
              <a:rPr lang="en-GB" sz="3200" u="sng" dirty="0">
                <a:solidFill>
                  <a:srgbClr val="C00000"/>
                </a:solidFill>
              </a:rPr>
              <a:t>baddies</a:t>
            </a:r>
            <a:r>
              <a:rPr lang="en-GB" sz="3200" u="sng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778405A-9E33-2381-9D9E-83FAE72E3A2B}"/>
              </a:ext>
            </a:extLst>
          </p:cNvPr>
          <p:cNvSpPr txBox="1"/>
          <p:nvPr/>
        </p:nvSpPr>
        <p:spPr>
          <a:xfrm>
            <a:off x="4277094" y="967891"/>
            <a:ext cx="46143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 are the nouns?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F3AE3B-1D06-C21A-8098-0FF0287A8539}"/>
              </a:ext>
            </a:extLst>
          </p:cNvPr>
          <p:cNvSpPr txBox="1"/>
          <p:nvPr/>
        </p:nvSpPr>
        <p:spPr>
          <a:xfrm>
            <a:off x="2700841" y="1680926"/>
            <a:ext cx="7914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chemeClr val="bg1"/>
                </a:solidFill>
              </a:rPr>
              <a:t>What is the verb?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BDC3A5E-359F-07F1-BD84-73FE946F8F25}"/>
              </a:ext>
            </a:extLst>
          </p:cNvPr>
          <p:cNvSpPr txBox="1"/>
          <p:nvPr/>
        </p:nvSpPr>
        <p:spPr>
          <a:xfrm>
            <a:off x="2138547" y="4938961"/>
            <a:ext cx="7914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C00000"/>
                </a:solidFill>
              </a:rPr>
              <a:t>nouns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BF243E3-C689-5D38-E99E-CE9983909D29}"/>
              </a:ext>
            </a:extLst>
          </p:cNvPr>
          <p:cNvSpPr txBox="1"/>
          <p:nvPr/>
        </p:nvSpPr>
        <p:spPr>
          <a:xfrm>
            <a:off x="2312718" y="2701928"/>
            <a:ext cx="79149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200" dirty="0">
                <a:solidFill>
                  <a:srgbClr val="7030A0"/>
                </a:solidFill>
              </a:rPr>
              <a:t>verb</a:t>
            </a:r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98545048-66D5-D91C-0919-C4C9B6D89134}"/>
              </a:ext>
            </a:extLst>
          </p:cNvPr>
          <p:cNvCxnSpPr/>
          <p:nvPr/>
        </p:nvCxnSpPr>
        <p:spPr>
          <a:xfrm flipH="1">
            <a:off x="4798423" y="3074126"/>
            <a:ext cx="1045028" cy="458265"/>
          </a:xfrm>
          <a:prstGeom prst="straightConnector1">
            <a:avLst/>
          </a:prstGeom>
          <a:ln w="381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EEE2E69-89D9-133F-27C5-723DEC221C84}"/>
              </a:ext>
            </a:extLst>
          </p:cNvPr>
          <p:cNvCxnSpPr>
            <a:cxnSpLocks/>
          </p:cNvCxnSpPr>
          <p:nvPr/>
        </p:nvCxnSpPr>
        <p:spPr>
          <a:xfrm flipH="1" flipV="1">
            <a:off x="3335383" y="4023360"/>
            <a:ext cx="2151017" cy="1207988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65DB61CD-CBA3-9602-1B13-7995E5684978}"/>
              </a:ext>
            </a:extLst>
          </p:cNvPr>
          <p:cNvCxnSpPr>
            <a:cxnSpLocks/>
          </p:cNvCxnSpPr>
          <p:nvPr/>
        </p:nvCxnSpPr>
        <p:spPr>
          <a:xfrm flipV="1">
            <a:off x="6087291" y="4108498"/>
            <a:ext cx="0" cy="942473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6DFAFD8-3F2D-B2C6-86A7-7EC718F03C2E}"/>
              </a:ext>
            </a:extLst>
          </p:cNvPr>
          <p:cNvCxnSpPr>
            <a:cxnSpLocks/>
          </p:cNvCxnSpPr>
          <p:nvPr/>
        </p:nvCxnSpPr>
        <p:spPr>
          <a:xfrm flipV="1">
            <a:off x="6705602" y="4023360"/>
            <a:ext cx="1837507" cy="1207988"/>
          </a:xfrm>
          <a:prstGeom prst="straightConnector1">
            <a:avLst/>
          </a:prstGeom>
          <a:ln w="381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1202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BDC8C229-71C9-AA71-1A4E-20E38F72AE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563027" y="918880"/>
            <a:ext cx="78645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Some </a:t>
            </a:r>
            <a:r>
              <a:rPr lang="en-GB" sz="4800" u="sng" dirty="0">
                <a:solidFill>
                  <a:srgbClr val="FFFF00"/>
                </a:solidFill>
              </a:rPr>
              <a:t>nouns</a:t>
            </a:r>
            <a:r>
              <a:rPr lang="en-GB" sz="4800" dirty="0">
                <a:solidFill>
                  <a:schemeClr val="bg1"/>
                </a:solidFill>
              </a:rPr>
              <a:t> are created from </a:t>
            </a:r>
            <a:r>
              <a:rPr lang="en-GB" sz="4800" u="sng" dirty="0">
                <a:solidFill>
                  <a:srgbClr val="FFFF00"/>
                </a:solidFill>
              </a:rPr>
              <a:t>verbs</a:t>
            </a:r>
            <a:r>
              <a:rPr lang="en-GB" sz="4800" dirty="0">
                <a:solidFill>
                  <a:schemeClr val="bg1"/>
                </a:solidFill>
              </a:rPr>
              <a:t>!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2771022" y="2782669"/>
            <a:ext cx="30274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dirty="0">
                <a:solidFill>
                  <a:schemeClr val="bg1"/>
                </a:solidFill>
              </a:rPr>
              <a:t>to inform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351B0A-C825-871F-107A-5A771A465F56}"/>
              </a:ext>
            </a:extLst>
          </p:cNvPr>
          <p:cNvSpPr txBox="1"/>
          <p:nvPr/>
        </p:nvSpPr>
        <p:spPr>
          <a:xfrm>
            <a:off x="1203365" y="3523082"/>
            <a:ext cx="45951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dirty="0">
                <a:solidFill>
                  <a:schemeClr val="bg1"/>
                </a:solidFill>
              </a:rPr>
              <a:t>to adore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96EF-E189-1746-2FCB-42952C0FAB26}"/>
              </a:ext>
            </a:extLst>
          </p:cNvPr>
          <p:cNvSpPr txBox="1"/>
          <p:nvPr/>
        </p:nvSpPr>
        <p:spPr>
          <a:xfrm>
            <a:off x="796965" y="4183092"/>
            <a:ext cx="50015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dirty="0">
                <a:solidFill>
                  <a:schemeClr val="bg1"/>
                </a:solidFill>
              </a:rPr>
              <a:t>to sense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2DE843-0976-0DD2-0506-95A5917D6A9A}"/>
              </a:ext>
            </a:extLst>
          </p:cNvPr>
          <p:cNvSpPr txBox="1"/>
          <p:nvPr/>
        </p:nvSpPr>
        <p:spPr>
          <a:xfrm>
            <a:off x="1094490" y="4815743"/>
            <a:ext cx="47039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dirty="0">
                <a:solidFill>
                  <a:schemeClr val="bg1"/>
                </a:solidFill>
              </a:rPr>
              <a:t>to admire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5800D3-4E68-E399-01BB-3E6916BC9FDD}"/>
              </a:ext>
            </a:extLst>
          </p:cNvPr>
          <p:cNvSpPr txBox="1"/>
          <p:nvPr/>
        </p:nvSpPr>
        <p:spPr>
          <a:xfrm>
            <a:off x="5798475" y="2782669"/>
            <a:ext cx="5241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-&gt; information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CE73CEE5-F957-4247-A83B-A886D92B0B9D}"/>
              </a:ext>
            </a:extLst>
          </p:cNvPr>
          <p:cNvSpPr txBox="1"/>
          <p:nvPr/>
        </p:nvSpPr>
        <p:spPr>
          <a:xfrm>
            <a:off x="5529941" y="3559751"/>
            <a:ext cx="3100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600" dirty="0">
                <a:solidFill>
                  <a:schemeClr val="bg1"/>
                </a:solidFill>
              </a:rPr>
              <a:t>-&gt; adoration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E73084B-C8E5-031A-C545-68A716DF1FBC}"/>
              </a:ext>
            </a:extLst>
          </p:cNvPr>
          <p:cNvSpPr txBox="1"/>
          <p:nvPr/>
        </p:nvSpPr>
        <p:spPr>
          <a:xfrm>
            <a:off x="5798475" y="4239564"/>
            <a:ext cx="500151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-&gt; sensation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EF40B38-4CFE-7642-24EA-E41A8AE0EEBD}"/>
              </a:ext>
            </a:extLst>
          </p:cNvPr>
          <p:cNvSpPr txBox="1"/>
          <p:nvPr/>
        </p:nvSpPr>
        <p:spPr>
          <a:xfrm>
            <a:off x="5798475" y="4862905"/>
            <a:ext cx="54224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dirty="0">
                <a:solidFill>
                  <a:schemeClr val="bg1"/>
                </a:solidFill>
              </a:rPr>
              <a:t>-&gt; admiration</a:t>
            </a:r>
          </a:p>
        </p:txBody>
      </p:sp>
    </p:spTree>
    <p:extLst>
      <p:ext uri="{BB962C8B-B14F-4D97-AF65-F5344CB8AC3E}">
        <p14:creationId xmlns:p14="http://schemas.microsoft.com/office/powerpoint/2010/main" val="190141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2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5B217576-DFE5-5E8A-5284-204369F834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1167118" y="2876751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inform -&gt; information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351B0A-C825-871F-107A-5A771A465F56}"/>
              </a:ext>
            </a:extLst>
          </p:cNvPr>
          <p:cNvSpPr txBox="1"/>
          <p:nvPr/>
        </p:nvSpPr>
        <p:spPr>
          <a:xfrm>
            <a:off x="1167118" y="3537589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adore -&gt; adoration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96EF-E189-1746-2FCB-42952C0FAB26}"/>
              </a:ext>
            </a:extLst>
          </p:cNvPr>
          <p:cNvSpPr txBox="1"/>
          <p:nvPr/>
        </p:nvSpPr>
        <p:spPr>
          <a:xfrm>
            <a:off x="1167118" y="4198427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sense -&gt; sensation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2DE843-0976-0DD2-0506-95A5917D6A9A}"/>
              </a:ext>
            </a:extLst>
          </p:cNvPr>
          <p:cNvSpPr txBox="1"/>
          <p:nvPr/>
        </p:nvSpPr>
        <p:spPr>
          <a:xfrm>
            <a:off x="1167118" y="4859264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admire -&gt; admiration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D3FC3E0-6F0C-3E17-B70A-1810827EE08B}"/>
              </a:ext>
            </a:extLst>
          </p:cNvPr>
          <p:cNvSpPr txBox="1"/>
          <p:nvPr/>
        </p:nvSpPr>
        <p:spPr>
          <a:xfrm>
            <a:off x="2483129" y="1470892"/>
            <a:ext cx="7864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Can you see a pattern?</a:t>
            </a:r>
          </a:p>
        </p:txBody>
      </p:sp>
    </p:spTree>
    <p:extLst>
      <p:ext uri="{BB962C8B-B14F-4D97-AF65-F5344CB8AC3E}">
        <p14:creationId xmlns:p14="http://schemas.microsoft.com/office/powerpoint/2010/main" val="343015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A24F2408-F9C9-8A93-B228-412FBCF3D0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79B487-2B39-D1FB-C619-7086E17203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0891" y="506027"/>
            <a:ext cx="11338560" cy="6034110"/>
          </a:xfrm>
          <a:prstGeom prst="roundRect">
            <a:avLst/>
          </a:prstGeom>
          <a:solidFill>
            <a:srgbClr val="0070C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71F52B6-B1E5-A1FF-1BD3-5FF6AF4DC0F8}"/>
              </a:ext>
            </a:extLst>
          </p:cNvPr>
          <p:cNvSpPr txBox="1"/>
          <p:nvPr/>
        </p:nvSpPr>
        <p:spPr>
          <a:xfrm>
            <a:off x="2483129" y="1470892"/>
            <a:ext cx="78645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800" dirty="0">
                <a:solidFill>
                  <a:schemeClr val="bg1"/>
                </a:solidFill>
              </a:rPr>
              <a:t>Can you see a pattern?</a:t>
            </a: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7B9683FB-804B-A820-7E86-827D5F26322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37250"/>
            <a:ext cx="2771022" cy="258532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CD767FA-7DC7-3F90-5972-4685519EECAD}"/>
              </a:ext>
            </a:extLst>
          </p:cNvPr>
          <p:cNvSpPr txBox="1"/>
          <p:nvPr/>
        </p:nvSpPr>
        <p:spPr>
          <a:xfrm>
            <a:off x="1167118" y="2876751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inform -&gt; inform</a:t>
            </a:r>
            <a:r>
              <a:rPr lang="en-GB" sz="3600" u="sng" dirty="0">
                <a:solidFill>
                  <a:srgbClr val="FFFF00"/>
                </a:solidFill>
              </a:rPr>
              <a:t>ation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2351B0A-C825-871F-107A-5A771A465F56}"/>
              </a:ext>
            </a:extLst>
          </p:cNvPr>
          <p:cNvSpPr txBox="1"/>
          <p:nvPr/>
        </p:nvSpPr>
        <p:spPr>
          <a:xfrm>
            <a:off x="1167118" y="3523082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adore -&gt; ador</a:t>
            </a:r>
            <a:r>
              <a:rPr lang="en-GB" sz="3600" u="sng" dirty="0">
                <a:solidFill>
                  <a:srgbClr val="FFFF00"/>
                </a:solidFill>
              </a:rPr>
              <a:t>ation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B6196EF-E189-1746-2FCB-42952C0FAB26}"/>
              </a:ext>
            </a:extLst>
          </p:cNvPr>
          <p:cNvSpPr txBox="1"/>
          <p:nvPr/>
        </p:nvSpPr>
        <p:spPr>
          <a:xfrm>
            <a:off x="1167118" y="4169413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sense -&gt; sens</a:t>
            </a:r>
            <a:r>
              <a:rPr lang="en-GB" sz="3600" u="sng" dirty="0">
                <a:solidFill>
                  <a:srgbClr val="FFFF00"/>
                </a:solidFill>
              </a:rPr>
              <a:t>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92DE843-0976-0DD2-0506-95A5917D6A9A}"/>
              </a:ext>
            </a:extLst>
          </p:cNvPr>
          <p:cNvSpPr txBox="1"/>
          <p:nvPr/>
        </p:nvSpPr>
        <p:spPr>
          <a:xfrm>
            <a:off x="1167118" y="4815743"/>
            <a:ext cx="1035136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to admire -&gt; admir</a:t>
            </a:r>
            <a:r>
              <a:rPr lang="en-GB" sz="3600" u="sng" dirty="0">
                <a:solidFill>
                  <a:srgbClr val="FFFF00"/>
                </a:solidFill>
              </a:rPr>
              <a:t>ation</a:t>
            </a:r>
          </a:p>
        </p:txBody>
      </p:sp>
    </p:spTree>
    <p:extLst>
      <p:ext uri="{BB962C8B-B14F-4D97-AF65-F5344CB8AC3E}">
        <p14:creationId xmlns:p14="http://schemas.microsoft.com/office/powerpoint/2010/main" val="6344467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737</Words>
  <Application>Microsoft Office PowerPoint</Application>
  <PresentationFormat>Widescreen</PresentationFormat>
  <Paragraphs>159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8" baseType="lpstr">
      <vt:lpstr>Arial</vt:lpstr>
      <vt:lpstr>Andika</vt:lpstr>
      <vt:lpstr>Office Theme</vt:lpstr>
      <vt:lpstr> How to Use this PowerPoint</vt:lpstr>
      <vt:lpstr>Scrambler has been scrambling!!!</vt:lpstr>
      <vt:lpstr>Nouns ending in ation.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Y5&amp;6 A –  Endings which sound like /ʃəs/ spelt –cious or –tious</dc:title>
  <dc:creator>Glen Jones</dc:creator>
  <cp:lastModifiedBy>Glen Jones</cp:lastModifiedBy>
  <cp:revision>46</cp:revision>
  <dcterms:created xsi:type="dcterms:W3CDTF">2022-05-31T09:42:07Z</dcterms:created>
  <dcterms:modified xsi:type="dcterms:W3CDTF">2025-12-08T17:09:25Z</dcterms:modified>
</cp:coreProperties>
</file>