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bookmarkIdSeed="2">
  <p:sldMasterIdLst>
    <p:sldMasterId id="2147483648" r:id="rId1"/>
  </p:sldMasterIdLst>
  <p:notesMasterIdLst>
    <p:notesMasterId r:id="rId27"/>
  </p:notesMasterIdLst>
  <p:sldIdLst>
    <p:sldId id="390" r:id="rId2"/>
    <p:sldId id="396" r:id="rId3"/>
    <p:sldId id="274" r:id="rId4"/>
    <p:sldId id="309" r:id="rId5"/>
    <p:sldId id="319" r:id="rId6"/>
    <p:sldId id="256" r:id="rId7"/>
    <p:sldId id="282" r:id="rId8"/>
    <p:sldId id="296" r:id="rId9"/>
    <p:sldId id="298" r:id="rId10"/>
    <p:sldId id="299" r:id="rId11"/>
    <p:sldId id="306" r:id="rId12"/>
    <p:sldId id="316" r:id="rId13"/>
    <p:sldId id="301" r:id="rId14"/>
    <p:sldId id="320" r:id="rId15"/>
    <p:sldId id="352" r:id="rId16"/>
    <p:sldId id="373" r:id="rId17"/>
    <p:sldId id="374" r:id="rId18"/>
    <p:sldId id="375" r:id="rId19"/>
    <p:sldId id="376" r:id="rId20"/>
    <p:sldId id="371" r:id="rId21"/>
    <p:sldId id="372" r:id="rId22"/>
    <p:sldId id="361" r:id="rId23"/>
    <p:sldId id="365" r:id="rId24"/>
    <p:sldId id="363" r:id="rId25"/>
    <p:sldId id="270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299066C-7E14-4D09-A2B5-F34DB1B6EBA7}" v="2" dt="2025-12-08T17:13:47.9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142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13:47.903" v="2"/>
      <pc:docMkLst>
        <pc:docMk/>
      </pc:docMkLst>
      <pc:sldChg chg="addSp modSp modAnim">
        <pc:chgData name="Glen Jones" userId="e846aaca-4b24-4b13-b0d0-f2308e16b284" providerId="ADAL" clId="{ED47ACC3-9597-4D89-A1DC-43CF280EF274}" dt="2025-12-08T17:13:47.903" v="2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13:47.903" v="2"/>
          <ac:spMkLst>
            <pc:docMk/>
            <pc:sldMk cId="0" sldId="270"/>
            <ac:spMk id="2" creationId="{908C006E-1F75-FF98-EA78-B54E85E87E83}"/>
          </ac:spMkLst>
        </pc:spChg>
      </pc:sldChg>
      <pc:sldChg chg="del">
        <pc:chgData name="Glen Jones" userId="e846aaca-4b24-4b13-b0d0-f2308e16b284" providerId="ADAL" clId="{ED47ACC3-9597-4D89-A1DC-43CF280EF274}" dt="2025-12-08T17:11:42.244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11:40.928" v="0"/>
        <pc:sldMkLst>
          <pc:docMk/>
          <pc:sldMk cId="461087981" sldId="390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1.png"/><Relationship Id="rId7" Type="http://schemas.openxmlformats.org/officeDocument/2006/relationships/image" Target="../media/image1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69774DA3-1F6C-AB90-103F-0B8AB0720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lions circled their enclosure.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enclo</a:t>
            </a:r>
            <a:r>
              <a:rPr lang="en-GB" sz="8000" dirty="0">
                <a:solidFill>
                  <a:srgbClr val="7030A0"/>
                </a:solidFill>
              </a:rPr>
              <a:t>sure</a:t>
            </a:r>
          </a:p>
        </p:txBody>
      </p:sp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1FE60814-0FD9-5D76-454D-6D28F2B841A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9975" y="2011418"/>
            <a:ext cx="3525247" cy="45420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031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8ABF9A44-EB89-14CD-329A-D887E4562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During my leisure time I like to read.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lei</a:t>
            </a:r>
            <a:r>
              <a:rPr lang="en-GB" sz="8000" dirty="0">
                <a:solidFill>
                  <a:srgbClr val="7030A0"/>
                </a:solidFill>
              </a:rPr>
              <a:t>sure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8342" y="1793250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41535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99C35B1-CE71-AF82-A306-9611231B1F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hard to keep my composure, but I managed it.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4963886" y="2558407"/>
            <a:ext cx="58434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compo</a:t>
            </a:r>
            <a:r>
              <a:rPr lang="en-GB" sz="8000" dirty="0">
                <a:solidFill>
                  <a:srgbClr val="7030A0"/>
                </a:solidFill>
              </a:rPr>
              <a:t>sure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9" y="188767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74681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C62AB480-D490-47C8-8D4C-FDA2D06825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accident caused the closure of the road.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clo</a:t>
            </a:r>
            <a:r>
              <a:rPr lang="en-GB" sz="8000" dirty="0">
                <a:solidFill>
                  <a:srgbClr val="FFFF00"/>
                </a:solidFill>
              </a:rPr>
              <a:t>sure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163" y="2274259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0917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6F9DF8C-1C67-E233-39AD-39A7FB1903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solicitor asked for full disclosure.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disclo</a:t>
            </a:r>
            <a:r>
              <a:rPr lang="en-GB" sz="8000" dirty="0">
                <a:solidFill>
                  <a:srgbClr val="7030A0"/>
                </a:solidFill>
              </a:rPr>
              <a:t>sure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4317" y="185937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46850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treasure or treature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leishur or leisure?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leisure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pleasure or pleasher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pleasure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enclosure or enclosher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enclosure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meacher or measure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measure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discloture or disclosure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disclosure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treasure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9666AF51-A096-7250-3B24-B30A42AB6B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609FD479-89E4-1FF9-ECEE-BFA8E6E51FD2}"/>
              </a:ext>
            </a:extLst>
          </p:cNvPr>
          <p:cNvSpPr/>
          <p:nvPr/>
        </p:nvSpPr>
        <p:spPr>
          <a:xfrm>
            <a:off x="1497387" y="594903"/>
            <a:ext cx="9104588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complete the table?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A1300D4-AA7A-F021-1F05-AF107AF406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5371297"/>
              </p:ext>
            </p:extLst>
          </p:nvPr>
        </p:nvGraphicFramePr>
        <p:xfrm>
          <a:off x="427317" y="1911972"/>
          <a:ext cx="11244728" cy="2847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1">
                  <a:extLst>
                    <a:ext uri="{9D8B030D-6E8A-4147-A177-3AD203B41FA5}">
                      <a16:colId xmlns:a16="http://schemas.microsoft.com/office/drawing/2014/main" val="4044575025"/>
                    </a:ext>
                  </a:extLst>
                </a:gridCol>
                <a:gridCol w="1667435">
                  <a:extLst>
                    <a:ext uri="{9D8B030D-6E8A-4147-A177-3AD203B41FA5}">
                      <a16:colId xmlns:a16="http://schemas.microsoft.com/office/drawing/2014/main" val="1830071163"/>
                    </a:ext>
                  </a:extLst>
                </a:gridCol>
                <a:gridCol w="1488141">
                  <a:extLst>
                    <a:ext uri="{9D8B030D-6E8A-4147-A177-3AD203B41FA5}">
                      <a16:colId xmlns:a16="http://schemas.microsoft.com/office/drawing/2014/main" val="3160109594"/>
                    </a:ext>
                  </a:extLst>
                </a:gridCol>
                <a:gridCol w="6158751">
                  <a:extLst>
                    <a:ext uri="{9D8B030D-6E8A-4147-A177-3AD203B41FA5}">
                      <a16:colId xmlns:a16="http://schemas.microsoft.com/office/drawing/2014/main" val="3063087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Spelling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Synonym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Antonym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Use in a sentence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117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Treasure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Riches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Losses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Pirates love treasure.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72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Enclosure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504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Composure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8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Pleasure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0039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912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8A9BAF-1E93-847F-B5DD-D54D626DA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55A44F0-13CD-339F-FCBF-B86FCEEA31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1FF5CF9-861C-2D14-6EEF-16E0AC5CC2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0814073"/>
              </p:ext>
            </p:extLst>
          </p:nvPr>
        </p:nvGraphicFramePr>
        <p:xfrm>
          <a:off x="427317" y="1911972"/>
          <a:ext cx="11244728" cy="2847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1">
                  <a:extLst>
                    <a:ext uri="{9D8B030D-6E8A-4147-A177-3AD203B41FA5}">
                      <a16:colId xmlns:a16="http://schemas.microsoft.com/office/drawing/2014/main" val="4044575025"/>
                    </a:ext>
                  </a:extLst>
                </a:gridCol>
                <a:gridCol w="1667435">
                  <a:extLst>
                    <a:ext uri="{9D8B030D-6E8A-4147-A177-3AD203B41FA5}">
                      <a16:colId xmlns:a16="http://schemas.microsoft.com/office/drawing/2014/main" val="1830071163"/>
                    </a:ext>
                  </a:extLst>
                </a:gridCol>
                <a:gridCol w="1488141">
                  <a:extLst>
                    <a:ext uri="{9D8B030D-6E8A-4147-A177-3AD203B41FA5}">
                      <a16:colId xmlns:a16="http://schemas.microsoft.com/office/drawing/2014/main" val="3160109594"/>
                    </a:ext>
                  </a:extLst>
                </a:gridCol>
                <a:gridCol w="6158751">
                  <a:extLst>
                    <a:ext uri="{9D8B030D-6E8A-4147-A177-3AD203B41FA5}">
                      <a16:colId xmlns:a16="http://schemas.microsoft.com/office/drawing/2014/main" val="3063087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Spelling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Synonym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Antonym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Use in a sentence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117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Treasure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Riches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Losses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Pirates love treasure.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72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Enclosure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Paddock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Open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bull should be kept in a secure </a:t>
                      </a:r>
                      <a:r>
                        <a:rPr lang="en-A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enclosure.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504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Composure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8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Pleasure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003968"/>
                  </a:ext>
                </a:extLst>
              </a:tr>
            </a:tbl>
          </a:graphicData>
        </a:graphic>
      </p:graphicFrame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086F8D75-FCD2-D603-2F85-1C4BCD6932E2}"/>
              </a:ext>
            </a:extLst>
          </p:cNvPr>
          <p:cNvSpPr/>
          <p:nvPr/>
        </p:nvSpPr>
        <p:spPr>
          <a:xfrm>
            <a:off x="1497387" y="594903"/>
            <a:ext cx="9104588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complete the table?</a:t>
            </a:r>
          </a:p>
        </p:txBody>
      </p:sp>
    </p:spTree>
    <p:extLst>
      <p:ext uri="{BB962C8B-B14F-4D97-AF65-F5344CB8AC3E}">
        <p14:creationId xmlns:p14="http://schemas.microsoft.com/office/powerpoint/2010/main" val="3006609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DC12CB-60AB-D97C-960A-5EC35F50CC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10B52087-F30B-B9B2-7E78-DCE510D1D8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89B5ACF-6E22-C246-5649-E05F73B2B2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232275"/>
              </p:ext>
            </p:extLst>
          </p:nvPr>
        </p:nvGraphicFramePr>
        <p:xfrm>
          <a:off x="427317" y="1911972"/>
          <a:ext cx="11244728" cy="2847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1">
                  <a:extLst>
                    <a:ext uri="{9D8B030D-6E8A-4147-A177-3AD203B41FA5}">
                      <a16:colId xmlns:a16="http://schemas.microsoft.com/office/drawing/2014/main" val="4044575025"/>
                    </a:ext>
                  </a:extLst>
                </a:gridCol>
                <a:gridCol w="1667435">
                  <a:extLst>
                    <a:ext uri="{9D8B030D-6E8A-4147-A177-3AD203B41FA5}">
                      <a16:colId xmlns:a16="http://schemas.microsoft.com/office/drawing/2014/main" val="1830071163"/>
                    </a:ext>
                  </a:extLst>
                </a:gridCol>
                <a:gridCol w="1488141">
                  <a:extLst>
                    <a:ext uri="{9D8B030D-6E8A-4147-A177-3AD203B41FA5}">
                      <a16:colId xmlns:a16="http://schemas.microsoft.com/office/drawing/2014/main" val="3160109594"/>
                    </a:ext>
                  </a:extLst>
                </a:gridCol>
                <a:gridCol w="6158751">
                  <a:extLst>
                    <a:ext uri="{9D8B030D-6E8A-4147-A177-3AD203B41FA5}">
                      <a16:colId xmlns:a16="http://schemas.microsoft.com/office/drawing/2014/main" val="3063087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Spelling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Synonym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Antonym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Use in a sentence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117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Treasure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Riches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Losses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Pirates love treasure.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72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Enclosure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Paddock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Open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bull should be kept in a secure </a:t>
                      </a:r>
                      <a:r>
                        <a:rPr lang="en-A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enclosure.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504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Composure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Calmness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Agitation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teacher must always keep their </a:t>
                      </a:r>
                      <a:r>
                        <a:rPr lang="en-A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composure</a:t>
                      </a: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8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Pleasure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003968"/>
                  </a:ext>
                </a:extLst>
              </a:tr>
            </a:tbl>
          </a:graphicData>
        </a:graphic>
      </p:graphicFrame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274B2F05-C17F-3DF8-E3D7-D395EEB4C838}"/>
              </a:ext>
            </a:extLst>
          </p:cNvPr>
          <p:cNvSpPr/>
          <p:nvPr/>
        </p:nvSpPr>
        <p:spPr>
          <a:xfrm>
            <a:off x="1497387" y="594903"/>
            <a:ext cx="9104588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complete the table?</a:t>
            </a:r>
          </a:p>
        </p:txBody>
      </p:sp>
    </p:spTree>
    <p:extLst>
      <p:ext uri="{BB962C8B-B14F-4D97-AF65-F5344CB8AC3E}">
        <p14:creationId xmlns:p14="http://schemas.microsoft.com/office/powerpoint/2010/main" val="32887194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E08BC6-6324-E6D1-5B34-CB9A6A8BF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6A132374-0E6C-B44D-F74D-903F51E833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5E820C18-5B61-2257-1493-377B394FDCB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705486"/>
              </p:ext>
            </p:extLst>
          </p:nvPr>
        </p:nvGraphicFramePr>
        <p:xfrm>
          <a:off x="427317" y="1911972"/>
          <a:ext cx="11244728" cy="28470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0401">
                  <a:extLst>
                    <a:ext uri="{9D8B030D-6E8A-4147-A177-3AD203B41FA5}">
                      <a16:colId xmlns:a16="http://schemas.microsoft.com/office/drawing/2014/main" val="4044575025"/>
                    </a:ext>
                  </a:extLst>
                </a:gridCol>
                <a:gridCol w="1667435">
                  <a:extLst>
                    <a:ext uri="{9D8B030D-6E8A-4147-A177-3AD203B41FA5}">
                      <a16:colId xmlns:a16="http://schemas.microsoft.com/office/drawing/2014/main" val="1830071163"/>
                    </a:ext>
                  </a:extLst>
                </a:gridCol>
                <a:gridCol w="1488141">
                  <a:extLst>
                    <a:ext uri="{9D8B030D-6E8A-4147-A177-3AD203B41FA5}">
                      <a16:colId xmlns:a16="http://schemas.microsoft.com/office/drawing/2014/main" val="3160109594"/>
                    </a:ext>
                  </a:extLst>
                </a:gridCol>
                <a:gridCol w="6158751">
                  <a:extLst>
                    <a:ext uri="{9D8B030D-6E8A-4147-A177-3AD203B41FA5}">
                      <a16:colId xmlns:a16="http://schemas.microsoft.com/office/drawing/2014/main" val="30630873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Spelling Word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Synonym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Antonym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Use in a sentence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261174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Treasure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Riches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Losses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Pirates love treasure.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337203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Enclosure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Paddock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Open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bull should be kept in a secure </a:t>
                      </a:r>
                      <a:r>
                        <a:rPr lang="en-A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enclosure.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2504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Composure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Calmness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Agitation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 teacher must always keep their </a:t>
                      </a:r>
                      <a:r>
                        <a:rPr lang="en-A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composure</a:t>
                      </a: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88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Pleasure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Joy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200000"/>
                        </a:lnSpc>
                      </a:pPr>
                      <a:r>
                        <a:rPr lang="en-GB" dirty="0">
                          <a:solidFill>
                            <a:schemeClr val="tx1"/>
                          </a:solidFill>
                        </a:rPr>
                        <a:t>Sorrow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It is a </a:t>
                      </a:r>
                      <a:r>
                        <a:rPr lang="en-AU" sz="18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pleasure </a:t>
                      </a:r>
                      <a:r>
                        <a:rPr lang="en-AU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to own a dog.</a:t>
                      </a:r>
                      <a:endParaRPr lang="en-GB" sz="18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5003968"/>
                  </a:ext>
                </a:extLst>
              </a:tr>
            </a:tbl>
          </a:graphicData>
        </a:graphic>
      </p:graphicFrame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2CD6F044-83BD-CDDE-C328-EEE1272BACC7}"/>
              </a:ext>
            </a:extLst>
          </p:cNvPr>
          <p:cNvSpPr/>
          <p:nvPr/>
        </p:nvSpPr>
        <p:spPr>
          <a:xfrm>
            <a:off x="1497387" y="594903"/>
            <a:ext cx="9104588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Can you complete the table?</a:t>
            </a:r>
          </a:p>
        </p:txBody>
      </p:sp>
    </p:spTree>
    <p:extLst>
      <p:ext uri="{BB962C8B-B14F-4D97-AF65-F5344CB8AC3E}">
        <p14:creationId xmlns:p14="http://schemas.microsoft.com/office/powerpoint/2010/main" val="2348973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6" name="Picture 5" descr="A group of bottles of juice&#10;&#10;AI-generated content may be incorrect.">
            <a:extLst>
              <a:ext uri="{FF2B5EF4-FFF2-40B4-BE49-F238E27FC236}">
                <a16:creationId xmlns:a16="http://schemas.microsoft.com/office/drawing/2014/main" id="{05B7510F-6FB0-3C1E-F477-51548EB3646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25312" y="0"/>
            <a:ext cx="5141375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997686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BE8313-2CA5-26FE-F868-343A7BF9B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2EC9423-3912-2502-BE2C-F4E8A256AC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2A767535-8233-FE98-B6E3-A2C3A980F3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B9B62CFE-AF2C-1EE9-B950-5C462A57CE8A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3F83C38F-E514-AD43-5C82-55231C515B4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A19D85F-42E5-5756-D3F0-EA2CF6B4218A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Emile's eyes widened with pleasur as he gazed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at the dazzling treasurs.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C14940E-2BB1-3A30-E74C-66C11A305CF8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3A49BD6-1A52-1ECE-E50A-947D5DF34863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DABDBE86-4404-80C7-A688-DC09738B93E5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Emile's eyes widened with pleasure as he gazed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at the dazzling treasures.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39AFE-6CAB-AAF5-B474-BB19417B619E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Emile's eyes widened with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pleasure</a:t>
            </a:r>
            <a:r>
              <a:rPr lang="en-GB" sz="3200" dirty="0">
                <a:solidFill>
                  <a:schemeClr val="bg1"/>
                </a:solidFill>
              </a:rPr>
              <a:t> as he gazed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at the dazzling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treasures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558621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CD907-1380-4338-7B22-EA727CCE9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271F46D3-C560-9B3A-BA6C-69C3BF8033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C03D8882-7D93-7BC7-68F9-562C21014F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E031FC33-E902-61A1-5E9F-9DF30CB91F3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887DA431-FAA5-6412-A0DB-F2B4A87B9CF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B26E9E5B-525F-1A94-D3D8-AF2079BE5434}"/>
              </a:ext>
            </a:extLst>
          </p:cNvPr>
          <p:cNvSpPr txBox="1"/>
          <p:nvPr/>
        </p:nvSpPr>
        <p:spPr>
          <a:xfrm>
            <a:off x="272167" y="1975952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With composhure, while excited about the discloshure of these hidden wonders, Emile climbed.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7DDE3B5-8DBF-09F5-47A7-DF69FC8DBEB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B69F24DE-D63C-FFB8-9500-965BD0F3DD3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8F1B61E5-DAF3-5BCD-A582-CCFF5E67734F}"/>
              </a:ext>
            </a:extLst>
          </p:cNvPr>
          <p:cNvSpPr txBox="1"/>
          <p:nvPr/>
        </p:nvSpPr>
        <p:spPr>
          <a:xfrm>
            <a:off x="272167" y="3599322"/>
            <a:ext cx="11471564" cy="107721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With composure, while excited about the disclosure of these hidden wonders, Emile climbed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D22DE2E-D2D8-3F45-EF9E-27AE919A4683}"/>
              </a:ext>
            </a:extLst>
          </p:cNvPr>
          <p:cNvSpPr txBox="1"/>
          <p:nvPr/>
        </p:nvSpPr>
        <p:spPr>
          <a:xfrm>
            <a:off x="272167" y="5034711"/>
            <a:ext cx="1147156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With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composure</a:t>
            </a:r>
            <a:r>
              <a:rPr lang="en-GB" sz="3200" dirty="0">
                <a:solidFill>
                  <a:schemeClr val="bg1"/>
                </a:solidFill>
              </a:rPr>
              <a:t>, while excited about the </a:t>
            </a:r>
            <a:r>
              <a:rPr lang="en-GB" sz="3200" u="sng" dirty="0">
                <a:solidFill>
                  <a:schemeClr val="accent6">
                    <a:lumMod val="50000"/>
                  </a:schemeClr>
                </a:solidFill>
              </a:rPr>
              <a:t>disclosure</a:t>
            </a:r>
            <a:r>
              <a:rPr lang="en-GB" sz="3200" dirty="0">
                <a:solidFill>
                  <a:schemeClr val="bg1"/>
                </a:solidFill>
              </a:rPr>
              <a:t> of these hidden wonders, Emile climbed</a:t>
            </a:r>
          </a:p>
        </p:txBody>
      </p:sp>
    </p:spTree>
    <p:extLst>
      <p:ext uri="{BB962C8B-B14F-4D97-AF65-F5344CB8AC3E}">
        <p14:creationId xmlns:p14="http://schemas.microsoft.com/office/powerpoint/2010/main" val="335839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sureile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sureclone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suremea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surereat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measure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treasure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pleasure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enclosure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latin typeface="Andika" panose="02000000000000000000" pitchFamily="2" charset="0"/>
              </a:rPr>
              <a:t>leisure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latin typeface="Andika" panose="02000000000000000000" pitchFamily="2" charset="0"/>
              </a:rPr>
              <a:t>composure</a:t>
            </a:r>
            <a:endParaRPr lang="en-GB" sz="3200" dirty="0">
              <a:latin typeface="Andika" panose="02000000000000000000" pitchFamily="2" charset="0"/>
            </a:endParaRPr>
          </a:p>
        </p:txBody>
      </p: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726BAB4-65CF-2C46-948E-05D30A62EDF9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leisure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2F70C88C-FE91-33BC-5C9B-8E40A57AA84A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52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enclosure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EC375C7-DDF8-345B-006E-02B7692A2128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measure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E4FB8F4-2237-7FC3-2E89-1F0FE93EC11F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treasure</a:t>
            </a:r>
            <a:endParaRPr lang="en-GB" sz="2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4AEFF96-2244-B4B7-D63C-C1D726FEE44C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measure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treasure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pleasure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enclosure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solidFill>
                  <a:srgbClr val="FF0000"/>
                </a:solidFill>
                <a:latin typeface="Andika" panose="02000000000000000000" pitchFamily="2" charset="0"/>
              </a:rPr>
              <a:t>leisure</a:t>
            </a:r>
          </a:p>
          <a:p>
            <a:pPr algn="ctr">
              <a:spcBef>
                <a:spcPct val="0"/>
              </a:spcBef>
              <a:buNone/>
            </a:pPr>
            <a:r>
              <a:rPr lang="en-GB" altLang="en-US" sz="3200" dirty="0">
                <a:latin typeface="Andika" panose="02000000000000000000" pitchFamily="2" charset="0"/>
              </a:rPr>
              <a:t>composure</a:t>
            </a:r>
            <a:endParaRPr lang="en-GB" sz="3200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6544237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SY4T2AW1L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SY4T2AW1P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SY4T2AW1S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SY4T2AW1F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SY4T2AW1A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SY4T2AW1Sa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SY4T2AW1Fe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E4059C8-B7A5-178D-0DEA-1EBC196DFC9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99CB2177-2A9E-EEF3-4672-9DEEC244E15A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406811BC-FF65-4528-B167-57E83BAB6CCF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87819" y="2299043"/>
            <a:ext cx="2816827" cy="331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it-IT" altLang="en-US" sz="2800" dirty="0">
                <a:solidFill>
                  <a:schemeClr val="tx1"/>
                </a:solidFill>
                <a:latin typeface="+mn-lt"/>
              </a:rPr>
              <a:t>1</a:t>
            </a: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.	measure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2.	treasure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3.	pleasure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4.	enclosure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endParaRPr lang="en-GB" altLang="en-US" sz="28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59712" y="2391821"/>
            <a:ext cx="2816827" cy="2673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5.	leisure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6.	composure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7.	closure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800" dirty="0">
                <a:solidFill>
                  <a:schemeClr val="tx1"/>
                </a:solidFill>
                <a:latin typeface="+mn-lt"/>
              </a:rPr>
              <a:t>8.	disclosure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ED28994-9FF0-C9A4-CB08-22F053515C7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908C006E-1F75-FF98-EA78-B54E85E87E83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CDEED12-BF6B-98B0-458C-F116F39578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35812" y="2009159"/>
            <a:ext cx="9144000" cy="1985792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in /zhuh/ spelt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sure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0F1C2B3-EA03-50F2-C700-7293F47F7E1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2537D89-A973-9509-4651-A5F8CDC1B01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6B800E0D-BCFE-7A77-B42A-DED9BE681113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97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86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255 -0.06412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628" y="-32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B2245E4-A649-7D94-75E4-4864B7ADF4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392461"/>
            <a:ext cx="9992705" cy="13556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Can you spot </a:t>
            </a:r>
            <a:r>
              <a:rPr lang="en-GB" sz="3200" dirty="0">
                <a:solidFill>
                  <a:schemeClr val="bg1"/>
                </a:solidFill>
                <a:ea typeface="Andika" panose="02000000000000000000" pitchFamily="2" charset="0"/>
                <a:cs typeface="Andika" panose="02000000000000000000" pitchFamily="2" charset="0"/>
              </a:rPr>
              <a:t>the</a:t>
            </a:r>
            <a:r>
              <a:rPr lang="en-GB" sz="3200" dirty="0">
                <a:solidFill>
                  <a:schemeClr val="bg1"/>
                </a:solidFill>
              </a:rPr>
              <a:t> letters spelling the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/zhuh/ sound?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669002" y="1958859"/>
            <a:ext cx="2527926" cy="2080481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treasure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549422" y="1952447"/>
            <a:ext cx="3297382" cy="2098783"/>
            <a:chOff x="6863423" y="1889681"/>
            <a:chExt cx="3297382" cy="331039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1889681"/>
              <a:ext cx="3297382" cy="92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measure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7858298" y="1958858"/>
            <a:ext cx="3297382" cy="2092371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204424" y="1918549"/>
              <a:ext cx="2661626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1948993"/>
              <a:ext cx="3297382" cy="91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leisure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A group of people jumping into the water&#10;&#10;Description automatically generated with low confidence">
            <a:extLst>
              <a:ext uri="{FF2B5EF4-FFF2-40B4-BE49-F238E27FC236}">
                <a16:creationId xmlns:a16="http://schemas.microsoft.com/office/drawing/2014/main" id="{B7D42B50-C0B3-FE7D-C1DF-0B275F4803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7307" y="2466981"/>
            <a:ext cx="2181478" cy="1450451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158C48F-15EC-7006-CD46-92176A4F662E}"/>
              </a:ext>
            </a:extLst>
          </p:cNvPr>
          <p:cNvGrpSpPr/>
          <p:nvPr/>
        </p:nvGrpSpPr>
        <p:grpSpPr>
          <a:xfrm>
            <a:off x="3149243" y="4366767"/>
            <a:ext cx="3048870" cy="2118516"/>
            <a:chOff x="2325950" y="1918549"/>
            <a:chExt cx="3048870" cy="33415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0C5A9BD-4714-8D06-FD97-D221240126EF}"/>
                </a:ext>
              </a:extLst>
            </p:cNvPr>
            <p:cNvSpPr/>
            <p:nvPr/>
          </p:nvSpPr>
          <p:spPr>
            <a:xfrm>
              <a:off x="2325950" y="1918549"/>
              <a:ext cx="3048870" cy="3341516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25727EC9-4513-194E-1778-A6DF56D1701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enclosure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198BB20-FAD4-33FA-36A2-63C98CF399A4}"/>
              </a:ext>
            </a:extLst>
          </p:cNvPr>
          <p:cNvGrpSpPr/>
          <p:nvPr/>
        </p:nvGrpSpPr>
        <p:grpSpPr>
          <a:xfrm>
            <a:off x="6458119" y="4404802"/>
            <a:ext cx="3048870" cy="2080481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E5B0E1D-5417-A095-8529-5D8622BFF3F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901EC541-EF06-A1E1-DF1A-620A78B4D3F8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pleasure</a:t>
              </a:r>
              <a:endParaRPr lang="en-GB" sz="36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Picture 2" descr="A picture containing dark, night sky&#10;&#10;Description automatically generated">
            <a:extLst>
              <a:ext uri="{FF2B5EF4-FFF2-40B4-BE49-F238E27FC236}">
                <a16:creationId xmlns:a16="http://schemas.microsoft.com/office/drawing/2014/main" id="{2AF57F5B-6B94-3626-C270-8E0D3BF97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8371" y="2466982"/>
            <a:ext cx="2033532" cy="1450451"/>
          </a:xfrm>
          <a:prstGeom prst="rect">
            <a:avLst/>
          </a:prstGeom>
        </p:spPr>
      </p:pic>
      <p:pic>
        <p:nvPicPr>
          <p:cNvPr id="7" name="Picture 6" descr="A picture containing text, caliper, device&#10;&#10;Description automatically generated">
            <a:extLst>
              <a:ext uri="{FF2B5EF4-FFF2-40B4-BE49-F238E27FC236}">
                <a16:creationId xmlns:a16="http://schemas.microsoft.com/office/drawing/2014/main" id="{FF865F42-D5E9-63B5-548B-BC32ABCAF7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887"/>
          <a:stretch/>
        </p:blipFill>
        <p:spPr>
          <a:xfrm>
            <a:off x="5418305" y="2482222"/>
            <a:ext cx="1559616" cy="1505607"/>
          </a:xfrm>
          <a:prstGeom prst="rect">
            <a:avLst/>
          </a:prstGeom>
        </p:spPr>
      </p:pic>
      <p:pic>
        <p:nvPicPr>
          <p:cNvPr id="30" name="Picture 29" descr="A herd of sheep in a fenced in area&#10;&#10;Description automatically generated with medium confidence">
            <a:extLst>
              <a:ext uri="{FF2B5EF4-FFF2-40B4-BE49-F238E27FC236}">
                <a16:creationId xmlns:a16="http://schemas.microsoft.com/office/drawing/2014/main" id="{6D90819C-9719-B078-B3A3-3A648D5DF9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1579" y="4875034"/>
            <a:ext cx="2181195" cy="1454130"/>
          </a:xfrm>
          <a:prstGeom prst="rect">
            <a:avLst/>
          </a:prstGeom>
        </p:spPr>
      </p:pic>
      <p:pic>
        <p:nvPicPr>
          <p:cNvPr id="33" name="Picture 32" descr="A group of people posing for a photo&#10;&#10;Description automatically generated with low confidence">
            <a:extLst>
              <a:ext uri="{FF2B5EF4-FFF2-40B4-BE49-F238E27FC236}">
                <a16:creationId xmlns:a16="http://schemas.microsoft.com/office/drawing/2014/main" id="{85DC7646-49E9-27DA-09ED-90B69610D1D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77921" y="4936316"/>
            <a:ext cx="2160823" cy="14426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9589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28" descr="Shape, background pattern&#10;&#10;Description automatically generated">
            <a:extLst>
              <a:ext uri="{FF2B5EF4-FFF2-40B4-BE49-F238E27FC236}">
                <a16:creationId xmlns:a16="http://schemas.microsoft.com/office/drawing/2014/main" id="{A86D0C40-7434-A4D8-B0A8-F6326AC33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>
            <a:off x="974967" y="177308"/>
            <a:ext cx="9992705" cy="99123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 </a:t>
            </a:r>
            <a:r>
              <a:rPr lang="en-GB" sz="3200" u="sng" dirty="0">
                <a:solidFill>
                  <a:srgbClr val="FFFF00"/>
                </a:solidFill>
              </a:rPr>
              <a:t>/zhuh/</a:t>
            </a:r>
            <a:r>
              <a:rPr lang="en-GB" sz="3200" dirty="0">
                <a:solidFill>
                  <a:schemeClr val="bg1"/>
                </a:solidFill>
              </a:rPr>
              <a:t> sound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can be spelt </a:t>
            </a:r>
            <a:r>
              <a:rPr lang="en-GB" sz="3200" u="sng" dirty="0">
                <a:solidFill>
                  <a:srgbClr val="FFFF00"/>
                </a:solidFill>
              </a:rPr>
              <a:t>sure</a:t>
            </a:r>
            <a:r>
              <a:rPr lang="en-GB" sz="3200" dirty="0">
                <a:solidFill>
                  <a:schemeClr val="bg1"/>
                </a:solidFill>
              </a:rPr>
              <a:t> at the end of words. 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B7548C8-227D-CFD7-CF4C-8B35F7B2FCF0}"/>
              </a:ext>
            </a:extLst>
          </p:cNvPr>
          <p:cNvGrpSpPr/>
          <p:nvPr/>
        </p:nvGrpSpPr>
        <p:grpSpPr>
          <a:xfrm>
            <a:off x="1669001" y="1366239"/>
            <a:ext cx="2527926" cy="1984482"/>
            <a:chOff x="2325950" y="1918549"/>
            <a:chExt cx="3048870" cy="3281524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A386D275-8C10-5C81-AB25-C9A784C5467C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Rounded Rectangle 12"/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trea</a:t>
              </a:r>
              <a:r>
                <a:rPr lang="en-GB" sz="3200" u="sng" dirty="0">
                  <a:solidFill>
                    <a:srgbClr val="FFFF00"/>
                  </a:solidFill>
                </a:rPr>
                <a:t>sure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9892528A-51A6-70BB-37D5-13CF3BD61786}"/>
              </a:ext>
            </a:extLst>
          </p:cNvPr>
          <p:cNvGrpSpPr/>
          <p:nvPr/>
        </p:nvGrpSpPr>
        <p:grpSpPr>
          <a:xfrm>
            <a:off x="4549421" y="1359826"/>
            <a:ext cx="3297382" cy="2001939"/>
            <a:chOff x="6863423" y="1889681"/>
            <a:chExt cx="3297382" cy="3310392"/>
          </a:xfrm>
        </p:grpSpPr>
        <p:sp>
          <p:nvSpPr>
            <p:cNvPr id="20" name="Rectangle: Rounded Corners 19">
              <a:extLst>
                <a:ext uri="{FF2B5EF4-FFF2-40B4-BE49-F238E27FC236}">
                  <a16:creationId xmlns:a16="http://schemas.microsoft.com/office/drawing/2014/main" id="{ABBB14FE-F665-A421-DA9B-AA11EEC3ED41}"/>
                </a:ext>
              </a:extLst>
            </p:cNvPr>
            <p:cNvSpPr/>
            <p:nvPr/>
          </p:nvSpPr>
          <p:spPr>
            <a:xfrm>
              <a:off x="7158181" y="1918549"/>
              <a:ext cx="2707869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F4BD51-3744-0D72-5538-849519D3C335}"/>
                </a:ext>
              </a:extLst>
            </p:cNvPr>
            <p:cNvSpPr txBox="1"/>
            <p:nvPr/>
          </p:nvSpPr>
          <p:spPr>
            <a:xfrm>
              <a:off x="6863423" y="1889681"/>
              <a:ext cx="3297382" cy="9223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mea</a:t>
              </a:r>
              <a:r>
                <a:rPr lang="en-GB" sz="3200" u="sng" dirty="0">
                  <a:solidFill>
                    <a:srgbClr val="FFFF00"/>
                  </a:solidFill>
                </a:rPr>
                <a:t>sure</a:t>
              </a: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2FB4D6BB-DF7E-A983-3A6C-D1DA9BC72885}"/>
              </a:ext>
            </a:extLst>
          </p:cNvPr>
          <p:cNvGrpSpPr/>
          <p:nvPr/>
        </p:nvGrpSpPr>
        <p:grpSpPr>
          <a:xfrm>
            <a:off x="7858297" y="1366237"/>
            <a:ext cx="3297382" cy="1995823"/>
            <a:chOff x="6863424" y="1918549"/>
            <a:chExt cx="3297382" cy="3281524"/>
          </a:xfrm>
        </p:grpSpPr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8CFB82D2-8417-0D12-2540-9B2DBFA71D6E}"/>
                </a:ext>
              </a:extLst>
            </p:cNvPr>
            <p:cNvSpPr/>
            <p:nvPr/>
          </p:nvSpPr>
          <p:spPr>
            <a:xfrm>
              <a:off x="7204424" y="1918549"/>
              <a:ext cx="2661626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960406-766A-5128-26ED-AC889011BBE0}"/>
                </a:ext>
              </a:extLst>
            </p:cNvPr>
            <p:cNvSpPr txBox="1"/>
            <p:nvPr/>
          </p:nvSpPr>
          <p:spPr>
            <a:xfrm>
              <a:off x="6863424" y="1948993"/>
              <a:ext cx="3297382" cy="9171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lei</a:t>
              </a:r>
              <a:r>
                <a:rPr lang="en-GB" sz="3200" u="sng" dirty="0">
                  <a:solidFill>
                    <a:srgbClr val="FFFF00"/>
                  </a:solidFill>
                </a:rPr>
                <a:t>sure</a:t>
              </a:r>
            </a:p>
          </p:txBody>
        </p:sp>
      </p:grpSp>
      <p:pic>
        <p:nvPicPr>
          <p:cNvPr id="19" name="Picture 18" descr="A picture containing text&#10;&#10;Description automatically generated">
            <a:extLst>
              <a:ext uri="{FF2B5EF4-FFF2-40B4-BE49-F238E27FC236}">
                <a16:creationId xmlns:a16="http://schemas.microsoft.com/office/drawing/2014/main" id="{763FBE8B-8B2C-2627-903E-F057F4FCA35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41242" y="1238623"/>
            <a:ext cx="2432418" cy="135563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 descr="A group of people jumping into the water&#10;&#10;Description automatically generated with low confidence">
            <a:extLst>
              <a:ext uri="{FF2B5EF4-FFF2-40B4-BE49-F238E27FC236}">
                <a16:creationId xmlns:a16="http://schemas.microsoft.com/office/drawing/2014/main" id="{B7D42B50-C0B3-FE7D-C1DF-0B275F48033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57306" y="1874360"/>
            <a:ext cx="2181478" cy="1383523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4158C48F-15EC-7006-CD46-92176A4F662E}"/>
              </a:ext>
            </a:extLst>
          </p:cNvPr>
          <p:cNvGrpSpPr/>
          <p:nvPr/>
        </p:nvGrpSpPr>
        <p:grpSpPr>
          <a:xfrm>
            <a:off x="3047130" y="3577977"/>
            <a:ext cx="3048870" cy="2020761"/>
            <a:chOff x="2325950" y="1918549"/>
            <a:chExt cx="3048870" cy="3341516"/>
          </a:xfrm>
        </p:grpSpPr>
        <p:sp>
          <p:nvSpPr>
            <p:cNvPr id="18" name="Rectangle: Rounded Corners 17">
              <a:extLst>
                <a:ext uri="{FF2B5EF4-FFF2-40B4-BE49-F238E27FC236}">
                  <a16:creationId xmlns:a16="http://schemas.microsoft.com/office/drawing/2014/main" id="{D0C5A9BD-4714-8D06-FD97-D221240126EF}"/>
                </a:ext>
              </a:extLst>
            </p:cNvPr>
            <p:cNvSpPr/>
            <p:nvPr/>
          </p:nvSpPr>
          <p:spPr>
            <a:xfrm>
              <a:off x="2325950" y="1918549"/>
              <a:ext cx="3048870" cy="3341516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ounded Rectangle 12">
              <a:extLst>
                <a:ext uri="{FF2B5EF4-FFF2-40B4-BE49-F238E27FC236}">
                  <a16:creationId xmlns:a16="http://schemas.microsoft.com/office/drawing/2014/main" id="{25727EC9-4513-194E-1778-A6DF56D17015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enclo</a:t>
              </a:r>
              <a:r>
                <a:rPr lang="en-GB" sz="3200" u="sng" dirty="0">
                  <a:solidFill>
                    <a:srgbClr val="FFFF00"/>
                  </a:solidFill>
                </a:rPr>
                <a:t>sure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198BB20-FAD4-33FA-36A2-63C98CF399A4}"/>
              </a:ext>
            </a:extLst>
          </p:cNvPr>
          <p:cNvGrpSpPr/>
          <p:nvPr/>
        </p:nvGrpSpPr>
        <p:grpSpPr>
          <a:xfrm>
            <a:off x="6356006" y="3616013"/>
            <a:ext cx="3048870" cy="1984482"/>
            <a:chOff x="2325950" y="1918549"/>
            <a:chExt cx="3048870" cy="3281524"/>
          </a:xfrm>
        </p:grpSpPr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2E5B0E1D-5417-A095-8529-5D8622BFF3F4}"/>
                </a:ext>
              </a:extLst>
            </p:cNvPr>
            <p:cNvSpPr/>
            <p:nvPr/>
          </p:nvSpPr>
          <p:spPr>
            <a:xfrm>
              <a:off x="2325950" y="1918549"/>
              <a:ext cx="3048870" cy="3281524"/>
            </a:xfrm>
            <a:prstGeom prst="roundRect">
              <a:avLst/>
            </a:prstGeom>
            <a:solidFill>
              <a:srgbClr val="7030A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ounded Rectangle 12">
              <a:extLst>
                <a:ext uri="{FF2B5EF4-FFF2-40B4-BE49-F238E27FC236}">
                  <a16:creationId xmlns:a16="http://schemas.microsoft.com/office/drawing/2014/main" id="{901EC541-EF06-A1E1-DF1A-620A78B4D3F8}"/>
                </a:ext>
              </a:extLst>
            </p:cNvPr>
            <p:cNvSpPr/>
            <p:nvPr/>
          </p:nvSpPr>
          <p:spPr>
            <a:xfrm>
              <a:off x="2427676" y="2152242"/>
              <a:ext cx="2947144" cy="508000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3200" dirty="0">
                  <a:solidFill>
                    <a:schemeClr val="bg1"/>
                  </a:solidFill>
                </a:rPr>
                <a:t>plea</a:t>
              </a:r>
              <a:r>
                <a:rPr lang="en-GB" sz="3200" u="sng" dirty="0">
                  <a:solidFill>
                    <a:srgbClr val="FFFF00"/>
                  </a:solidFill>
                </a:rPr>
                <a:t>sure</a:t>
              </a:r>
              <a:endParaRPr lang="en-GB" sz="3600" u="sng" dirty="0">
                <a:solidFill>
                  <a:srgbClr val="FFFF00"/>
                </a:solidFill>
              </a:endParaRPr>
            </a:p>
          </p:txBody>
        </p:sp>
      </p:grpSp>
      <p:pic>
        <p:nvPicPr>
          <p:cNvPr id="3" name="Picture 2" descr="A picture containing dark, night sky&#10;&#10;Description automatically generated">
            <a:extLst>
              <a:ext uri="{FF2B5EF4-FFF2-40B4-BE49-F238E27FC236}">
                <a16:creationId xmlns:a16="http://schemas.microsoft.com/office/drawing/2014/main" id="{2AF57F5B-6B94-3626-C270-8E0D3BF9714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58370" y="1874361"/>
            <a:ext cx="2033532" cy="1383523"/>
          </a:xfrm>
          <a:prstGeom prst="rect">
            <a:avLst/>
          </a:prstGeom>
        </p:spPr>
      </p:pic>
      <p:pic>
        <p:nvPicPr>
          <p:cNvPr id="7" name="Picture 6" descr="A picture containing text, caliper, device&#10;&#10;Description automatically generated">
            <a:extLst>
              <a:ext uri="{FF2B5EF4-FFF2-40B4-BE49-F238E27FC236}">
                <a16:creationId xmlns:a16="http://schemas.microsoft.com/office/drawing/2014/main" id="{FF865F42-D5E9-63B5-548B-BC32ABCAF76C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9887"/>
          <a:stretch/>
        </p:blipFill>
        <p:spPr>
          <a:xfrm>
            <a:off x="5418304" y="1889602"/>
            <a:ext cx="1559616" cy="1436134"/>
          </a:xfrm>
          <a:prstGeom prst="rect">
            <a:avLst/>
          </a:prstGeom>
        </p:spPr>
      </p:pic>
      <p:pic>
        <p:nvPicPr>
          <p:cNvPr id="30" name="Picture 29" descr="A herd of sheep in a fenced in area&#10;&#10;Description automatically generated with medium confidence">
            <a:extLst>
              <a:ext uri="{FF2B5EF4-FFF2-40B4-BE49-F238E27FC236}">
                <a16:creationId xmlns:a16="http://schemas.microsoft.com/office/drawing/2014/main" id="{6D90819C-9719-B078-B3A3-3A648D5DF96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9466" y="4086244"/>
            <a:ext cx="2181195" cy="1387032"/>
          </a:xfrm>
          <a:prstGeom prst="rect">
            <a:avLst/>
          </a:prstGeom>
        </p:spPr>
      </p:pic>
      <p:pic>
        <p:nvPicPr>
          <p:cNvPr id="33" name="Picture 32" descr="A group of people posing for a photo&#10;&#10;Description automatically generated with low confidence">
            <a:extLst>
              <a:ext uri="{FF2B5EF4-FFF2-40B4-BE49-F238E27FC236}">
                <a16:creationId xmlns:a16="http://schemas.microsoft.com/office/drawing/2014/main" id="{85DC7646-49E9-27DA-09ED-90B69610D1D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5808" y="4147526"/>
            <a:ext cx="2160823" cy="1376086"/>
          </a:xfrm>
          <a:prstGeom prst="rect">
            <a:avLst/>
          </a:prstGeom>
        </p:spPr>
      </p:pic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75026B9C-CFE0-10FB-36F3-C829B8E417A9}"/>
              </a:ext>
            </a:extLst>
          </p:cNvPr>
          <p:cNvSpPr/>
          <p:nvPr/>
        </p:nvSpPr>
        <p:spPr>
          <a:xfrm>
            <a:off x="2748398" y="5960122"/>
            <a:ext cx="6758590" cy="629074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sort of words are they?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6" name="Rounded Rectangle 3">
            <a:extLst>
              <a:ext uri="{FF2B5EF4-FFF2-40B4-BE49-F238E27FC236}">
                <a16:creationId xmlns:a16="http://schemas.microsoft.com/office/drawing/2014/main" id="{86E81463-8CCC-B3B9-F1F1-94C8C741C47E}"/>
              </a:ext>
            </a:extLst>
          </p:cNvPr>
          <p:cNvSpPr/>
          <p:nvPr/>
        </p:nvSpPr>
        <p:spPr>
          <a:xfrm>
            <a:off x="2748398" y="5971166"/>
            <a:ext cx="6758590" cy="629074"/>
          </a:xfrm>
          <a:prstGeom prst="roundRect">
            <a:avLst/>
          </a:prstGeom>
          <a:solidFill>
            <a:srgbClr val="00206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They are all </a:t>
            </a:r>
            <a:r>
              <a:rPr lang="en-GB" sz="3200" b="1" u="sng" dirty="0">
                <a:solidFill>
                  <a:schemeClr val="bg1"/>
                </a:solidFill>
              </a:rPr>
              <a:t>NOUNS</a:t>
            </a:r>
            <a:r>
              <a:rPr lang="en-GB" sz="3200" dirty="0">
                <a:solidFill>
                  <a:schemeClr val="bg1"/>
                </a:solidFill>
              </a:rPr>
              <a:t>.</a:t>
            </a:r>
            <a:endParaRPr lang="en-GB" sz="3200" dirty="0">
              <a:solidFill>
                <a:schemeClr val="bg1"/>
              </a:solidFill>
              <a:ea typeface="Andika"/>
              <a:cs typeface="Andika"/>
            </a:endParaRPr>
          </a:p>
        </p:txBody>
      </p:sp>
    </p:spTree>
    <p:extLst>
      <p:ext uri="{BB962C8B-B14F-4D97-AF65-F5344CB8AC3E}">
        <p14:creationId xmlns:p14="http://schemas.microsoft.com/office/powerpoint/2010/main" val="3375725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7F8681C-28DA-B8BB-7616-B114C0636E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75"/>
            <a:ext cx="12192000" cy="685457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24E17EE-27BE-9223-A6B7-AA414F1F312E}"/>
              </a:ext>
            </a:extLst>
          </p:cNvPr>
          <p:cNvSpPr txBox="1"/>
          <p:nvPr/>
        </p:nvSpPr>
        <p:spPr>
          <a:xfrm>
            <a:off x="869577" y="1755234"/>
            <a:ext cx="10452846" cy="1439803"/>
          </a:xfrm>
          <a:prstGeom prst="roundRect">
            <a:avLst>
              <a:gd name="adj" fmla="val 1180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4400" dirty="0">
                <a:latin typeface="Andika" panose="02000000000000000000" pitchFamily="2" charset="0"/>
              </a:rPr>
              <a:t>How about: reas</a:t>
            </a:r>
            <a:r>
              <a:rPr lang="en-GB" sz="4400" u="sng" dirty="0">
                <a:solidFill>
                  <a:srgbClr val="7030A0"/>
                </a:solidFill>
                <a:latin typeface="Andika" panose="02000000000000000000" pitchFamily="2" charset="0"/>
              </a:rPr>
              <a:t>sure</a:t>
            </a:r>
            <a:r>
              <a:rPr lang="en-GB" sz="4400" dirty="0">
                <a:latin typeface="Andika" panose="02000000000000000000" pitchFamily="2" charset="0"/>
              </a:rPr>
              <a:t>, pres</a:t>
            </a:r>
            <a:r>
              <a:rPr lang="en-GB" sz="4400" u="sng" dirty="0">
                <a:solidFill>
                  <a:srgbClr val="7030A0"/>
                </a:solidFill>
                <a:latin typeface="Andika" panose="02000000000000000000" pitchFamily="2" charset="0"/>
              </a:rPr>
              <a:t>sure</a:t>
            </a:r>
            <a:r>
              <a:rPr lang="en-GB" sz="4400" dirty="0">
                <a:latin typeface="Andika" panose="02000000000000000000" pitchFamily="2" charset="0"/>
              </a:rPr>
              <a:t>, or in</a:t>
            </a:r>
            <a:r>
              <a:rPr lang="en-GB" sz="4400" u="sng" dirty="0">
                <a:solidFill>
                  <a:srgbClr val="7030A0"/>
                </a:solidFill>
                <a:latin typeface="Andika" panose="02000000000000000000" pitchFamily="2" charset="0"/>
              </a:rPr>
              <a:t>sure</a:t>
            </a:r>
            <a:r>
              <a:rPr lang="en-GB" sz="4400" dirty="0">
                <a:latin typeface="Andika" panose="02000000000000000000" pitchFamily="2" charset="0"/>
              </a:rPr>
              <a:t>?</a:t>
            </a:r>
            <a:endParaRPr lang="en-US" sz="4400" dirty="0">
              <a:latin typeface="Andika" panose="02000000000000000000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A47F5A-AB3E-C7D8-2684-DD63C7F1860A}"/>
              </a:ext>
            </a:extLst>
          </p:cNvPr>
          <p:cNvSpPr txBox="1"/>
          <p:nvPr/>
        </p:nvSpPr>
        <p:spPr>
          <a:xfrm>
            <a:off x="869577" y="489880"/>
            <a:ext cx="10452847" cy="1150144"/>
          </a:xfrm>
          <a:prstGeom prst="roundRect">
            <a:avLst>
              <a:gd name="adj" fmla="val 11804"/>
            </a:avLst>
          </a:prstGeom>
          <a:solidFill>
            <a:srgbClr val="7030A0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CHALLENGE: Can you think of any more words that have the </a:t>
            </a:r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/zhuh/ sound? </a:t>
            </a:r>
            <a:endParaRPr lang="en-US" sz="3200" dirty="0">
              <a:solidFill>
                <a:schemeClr val="bg1"/>
              </a:solidFill>
              <a:latin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BBF1B6E-1B0F-6B64-24E3-468008D53A74}"/>
              </a:ext>
            </a:extLst>
          </p:cNvPr>
          <p:cNvSpPr txBox="1"/>
          <p:nvPr/>
        </p:nvSpPr>
        <p:spPr>
          <a:xfrm>
            <a:off x="869577" y="3319580"/>
            <a:ext cx="10452846" cy="1439803"/>
          </a:xfrm>
          <a:prstGeom prst="roundRect">
            <a:avLst>
              <a:gd name="adj" fmla="val 1180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4400" dirty="0">
                <a:latin typeface="Andika" panose="02000000000000000000" pitchFamily="2" charset="0"/>
              </a:rPr>
              <a:t>How about these words: crea</a:t>
            </a:r>
            <a:r>
              <a:rPr lang="en-GB" sz="4400" u="sng" dirty="0">
                <a:solidFill>
                  <a:srgbClr val="7030A0"/>
                </a:solidFill>
                <a:latin typeface="Andika" panose="02000000000000000000" pitchFamily="2" charset="0"/>
              </a:rPr>
              <a:t>ture</a:t>
            </a:r>
            <a:r>
              <a:rPr lang="en-GB" sz="4400" dirty="0">
                <a:latin typeface="Andika" panose="02000000000000000000" pitchFamily="2" charset="0"/>
              </a:rPr>
              <a:t>, pic</a:t>
            </a:r>
            <a:r>
              <a:rPr lang="en-GB" sz="4400" u="sng" dirty="0">
                <a:solidFill>
                  <a:srgbClr val="7030A0"/>
                </a:solidFill>
                <a:latin typeface="Andika" panose="02000000000000000000" pitchFamily="2" charset="0"/>
              </a:rPr>
              <a:t>ture</a:t>
            </a:r>
            <a:r>
              <a:rPr lang="en-GB" sz="4400" dirty="0">
                <a:latin typeface="Andika" panose="02000000000000000000" pitchFamily="2" charset="0"/>
              </a:rPr>
              <a:t>, or furni</a:t>
            </a:r>
            <a:r>
              <a:rPr lang="en-GB" sz="4400" u="sng" dirty="0">
                <a:solidFill>
                  <a:srgbClr val="7030A0"/>
                </a:solidFill>
                <a:latin typeface="Andika" panose="02000000000000000000" pitchFamily="2" charset="0"/>
              </a:rPr>
              <a:t>ture</a:t>
            </a:r>
            <a:r>
              <a:rPr lang="en-GB" sz="4400" dirty="0">
                <a:latin typeface="Andika" panose="02000000000000000000" pitchFamily="2" charset="0"/>
              </a:rPr>
              <a:t>? </a:t>
            </a:r>
            <a:endParaRPr lang="en-US" sz="4400" dirty="0">
              <a:latin typeface="Andika" panose="02000000000000000000" pitchFamily="2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802023E-43C6-47FF-1524-E62C8508B654}"/>
              </a:ext>
            </a:extLst>
          </p:cNvPr>
          <p:cNvSpPr txBox="1"/>
          <p:nvPr/>
        </p:nvSpPr>
        <p:spPr>
          <a:xfrm>
            <a:off x="869577" y="4944072"/>
            <a:ext cx="10452846" cy="1439803"/>
          </a:xfrm>
          <a:prstGeom prst="roundRect">
            <a:avLst>
              <a:gd name="adj" fmla="val 11804"/>
            </a:avLst>
          </a:prstGeom>
          <a:solidFill>
            <a:schemeClr val="bg1"/>
          </a:solidFill>
          <a:ln>
            <a:solidFill>
              <a:srgbClr val="7030A0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en-GB" sz="4400" dirty="0">
                <a:latin typeface="Andika" panose="02000000000000000000" pitchFamily="2" charset="0"/>
              </a:rPr>
              <a:t>How does the ending -</a:t>
            </a:r>
            <a:r>
              <a:rPr lang="en-GB" sz="4400" u="sng" dirty="0">
                <a:solidFill>
                  <a:srgbClr val="7030A0"/>
                </a:solidFill>
                <a:latin typeface="Andika" panose="02000000000000000000" pitchFamily="2" charset="0"/>
              </a:rPr>
              <a:t>sure</a:t>
            </a:r>
            <a:r>
              <a:rPr lang="en-GB" sz="4400" dirty="0">
                <a:latin typeface="Andika" panose="02000000000000000000" pitchFamily="2" charset="0"/>
              </a:rPr>
              <a:t> and –</a:t>
            </a:r>
            <a:r>
              <a:rPr lang="en-GB" sz="4400" u="sng" dirty="0">
                <a:solidFill>
                  <a:srgbClr val="7030A0"/>
                </a:solidFill>
                <a:latin typeface="Andika" panose="02000000000000000000" pitchFamily="2" charset="0"/>
              </a:rPr>
              <a:t>ture</a:t>
            </a:r>
            <a:r>
              <a:rPr lang="en-GB" sz="4400" dirty="0">
                <a:latin typeface="Andika" panose="02000000000000000000" pitchFamily="2" charset="0"/>
              </a:rPr>
              <a:t> sound?</a:t>
            </a:r>
            <a:endParaRPr lang="en-US" sz="4400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113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F59D41D5-14F7-957D-8CC6-6491DBCF70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It's important to measure the ingredients carefully.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6096000" y="2558407"/>
            <a:ext cx="471133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dirty="0">
                <a:solidFill>
                  <a:schemeClr val="bg1"/>
                </a:solidFill>
              </a:rPr>
              <a:t>mea</a:t>
            </a:r>
            <a:r>
              <a:rPr lang="en-GB" sz="8000" u="sng" dirty="0">
                <a:solidFill>
                  <a:srgbClr val="7030A0"/>
                </a:solidFill>
              </a:rPr>
              <a:t>sure</a:t>
            </a:r>
            <a:endParaRPr lang="en-GB" sz="8000" b="1" u="sng" dirty="0">
              <a:solidFill>
                <a:srgbClr val="7030A0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6276" y="1856125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69AE90E-E0D0-2157-C933-4616ECD4DDB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Pirates are known for burying their treasure.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trea</a:t>
            </a:r>
            <a:r>
              <a:rPr lang="en-GB" sz="8000" dirty="0">
                <a:solidFill>
                  <a:srgbClr val="7030A0"/>
                </a:solidFill>
              </a:rPr>
              <a:t>sure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3083C170-2DD3-02C9-FE84-6A0FB64A0C3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2549" y="1986376"/>
            <a:ext cx="5337962" cy="42086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2046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71BA85B-5030-DE99-16FF-61865F7005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1338560" cy="5020243"/>
          </a:xfrm>
          <a:prstGeom prst="roundRect">
            <a:avLst/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It was a pleasure to meet him.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3899139" y="2767278"/>
            <a:ext cx="6064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8000" dirty="0">
                <a:solidFill>
                  <a:schemeClr val="bg1"/>
                </a:solidFill>
              </a:rPr>
              <a:t>plea</a:t>
            </a:r>
            <a:r>
              <a:rPr lang="en-GB" sz="8000" dirty="0">
                <a:solidFill>
                  <a:srgbClr val="7030A0"/>
                </a:solidFill>
              </a:rPr>
              <a:t>sure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3026" y="1603698"/>
            <a:ext cx="4342450" cy="405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03349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748</Words>
  <Application>Microsoft Office PowerPoint</Application>
  <PresentationFormat>Widescreen</PresentationFormat>
  <Paragraphs>192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Scrambler has been scrambling!!!</vt:lpstr>
      <vt:lpstr>Words ending in /zhuh/ spelt sure.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41</cp:revision>
  <dcterms:created xsi:type="dcterms:W3CDTF">2022-05-31T09:42:07Z</dcterms:created>
  <dcterms:modified xsi:type="dcterms:W3CDTF">2025-12-08T17:13:49Z</dcterms:modified>
</cp:coreProperties>
</file>