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395" r:id="rId3"/>
    <p:sldId id="274" r:id="rId4"/>
    <p:sldId id="309" r:id="rId5"/>
    <p:sldId id="321" r:id="rId6"/>
    <p:sldId id="373" r:id="rId7"/>
    <p:sldId id="282" r:id="rId8"/>
    <p:sldId id="296" r:id="rId9"/>
    <p:sldId id="298" r:id="rId10"/>
    <p:sldId id="299" r:id="rId11"/>
    <p:sldId id="306" r:id="rId12"/>
    <p:sldId id="316" r:id="rId13"/>
    <p:sldId id="301" r:id="rId14"/>
    <p:sldId id="320" r:id="rId15"/>
    <p:sldId id="322" r:id="rId16"/>
    <p:sldId id="323" r:id="rId17"/>
    <p:sldId id="324" r:id="rId18"/>
    <p:sldId id="374" r:id="rId19"/>
    <p:sldId id="256" r:id="rId20"/>
    <p:sldId id="371" r:id="rId21"/>
    <p:sldId id="372" r:id="rId22"/>
    <p:sldId id="352" r:id="rId23"/>
    <p:sldId id="375" r:id="rId24"/>
    <p:sldId id="376" r:id="rId25"/>
    <p:sldId id="377" r:id="rId26"/>
    <p:sldId id="378" r:id="rId27"/>
    <p:sldId id="379" r:id="rId28"/>
    <p:sldId id="367" r:id="rId29"/>
    <p:sldId id="364" r:id="rId30"/>
    <p:sldId id="363" r:id="rId31"/>
    <p:sldId id="270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4A509F-A1C6-4ECE-AB38-FA0F4E517435}" v="2" dt="2025-12-08T17:13:39.3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3:39.326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13:39.326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13:39.326" v="2"/>
          <ac:spMkLst>
            <pc:docMk/>
            <pc:sldMk cId="0" sldId="270"/>
            <ac:spMk id="2" creationId="{36C732E1-2972-771A-3D30-4C8E134384A7}"/>
          </ac:spMkLst>
        </pc:spChg>
      </pc:sldChg>
      <pc:sldChg chg="del">
        <pc:chgData name="Glen Jones" userId="e846aaca-4b24-4b13-b0d0-f2308e16b284" providerId="ADAL" clId="{ED47ACC3-9597-4D89-A1DC-43CF280EF274}" dt="2025-12-08T17:11:38.045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1:36.766" v="0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png"/><Relationship Id="rId7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6.jpe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676CD6EA-FC16-FD8D-7F22-DC4692DAE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love being outside in nature.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na</a:t>
            </a:r>
            <a:r>
              <a:rPr lang="en-GB" sz="8000" dirty="0">
                <a:solidFill>
                  <a:srgbClr val="7030A0"/>
                </a:solidFill>
              </a:rPr>
              <a:t>ture 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8020" y="2203006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05B9D5-6847-C830-7621-D1FE2A3E56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on a big adventure.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adven</a:t>
            </a:r>
            <a:r>
              <a:rPr lang="en-GB" sz="8000" dirty="0">
                <a:solidFill>
                  <a:srgbClr val="7030A0"/>
                </a:solidFill>
              </a:rPr>
              <a:t>ture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986376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784B2B7-A215-60F6-4E2C-4E2F408B55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could see the future.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63886" y="2558407"/>
            <a:ext cx="5843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fu</a:t>
            </a:r>
            <a:r>
              <a:rPr lang="en-GB" sz="8000" dirty="0">
                <a:solidFill>
                  <a:srgbClr val="7030A0"/>
                </a:solidFill>
              </a:rPr>
              <a:t>ture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185612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68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60BDEBE-7FA9-6E2F-3921-1DF9081A9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hunter wanted to capture the lion.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cap</a:t>
            </a:r>
            <a:r>
              <a:rPr lang="en-GB" sz="8000" dirty="0">
                <a:solidFill>
                  <a:srgbClr val="FFFF00"/>
                </a:solidFill>
              </a:rPr>
              <a:t>ture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792" y="167336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643F5C3E-917F-50B5-9C46-08C77BB857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the feature film this week?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fea</a:t>
            </a:r>
            <a:r>
              <a:rPr lang="en-GB" sz="8000" dirty="0">
                <a:solidFill>
                  <a:srgbClr val="7030A0"/>
                </a:solidFill>
              </a:rPr>
              <a:t>ture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237" y="178657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468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C9FF052E-1E4F-7297-A987-52F38990DE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was a man of great stature.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sta</a:t>
            </a:r>
            <a:r>
              <a:rPr lang="en-GB" sz="8000" dirty="0">
                <a:solidFill>
                  <a:srgbClr val="7030A0"/>
                </a:solidFill>
              </a:rPr>
              <a:t>ture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9941" y="2002710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310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7C803FC-546B-4CAA-C8C8-49CA91505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bicycle's tyre had a puncture.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punc</a:t>
            </a:r>
            <a:r>
              <a:rPr lang="en-GB" sz="8000" dirty="0">
                <a:solidFill>
                  <a:srgbClr val="7030A0"/>
                </a:solidFill>
              </a:rPr>
              <a:t>ture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88904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8478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3E7B98CD-DA8C-72F2-D16A-8137CB8C57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woman's wrist had a fracture.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63886" y="2558407"/>
            <a:ext cx="5843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frac</a:t>
            </a:r>
            <a:r>
              <a:rPr lang="en-GB" sz="8000" dirty="0">
                <a:solidFill>
                  <a:srgbClr val="7030A0"/>
                </a:solidFill>
              </a:rPr>
              <a:t>ture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185612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219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918674-B4C3-07BA-126A-07B48A74E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Background pattern&#10;&#10;Description automatically generated">
            <a:extLst>
              <a:ext uri="{FF2B5EF4-FFF2-40B4-BE49-F238E27FC236}">
                <a16:creationId xmlns:a16="http://schemas.microsoft.com/office/drawing/2014/main" id="{6B89E699-5A25-D37D-6B82-21A84BF2C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73D2193-7D29-208C-BE1A-E8F015501C8A}"/>
              </a:ext>
            </a:extLst>
          </p:cNvPr>
          <p:cNvSpPr/>
          <p:nvPr/>
        </p:nvSpPr>
        <p:spPr>
          <a:xfrm>
            <a:off x="1099646" y="387210"/>
            <a:ext cx="9992705" cy="918812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do you notice about these words?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F79D6DA-33E6-4422-12FC-F51E51DDDA1E}"/>
              </a:ext>
            </a:extLst>
          </p:cNvPr>
          <p:cNvSpPr/>
          <p:nvPr/>
        </p:nvSpPr>
        <p:spPr>
          <a:xfrm>
            <a:off x="1686931" y="1481895"/>
            <a:ext cx="2527926" cy="91881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teacher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57DBBAD-91E9-B247-5641-1EF63CAB138D}"/>
              </a:ext>
            </a:extLst>
          </p:cNvPr>
          <p:cNvSpPr/>
          <p:nvPr/>
        </p:nvSpPr>
        <p:spPr>
          <a:xfrm>
            <a:off x="4862109" y="1483565"/>
            <a:ext cx="2707869" cy="91881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voucher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E327991-7AC8-B5AC-BC7C-E247CE81BCEA}"/>
              </a:ext>
            </a:extLst>
          </p:cNvPr>
          <p:cNvSpPr/>
          <p:nvPr/>
        </p:nvSpPr>
        <p:spPr>
          <a:xfrm>
            <a:off x="8217227" y="1481893"/>
            <a:ext cx="2661626" cy="924063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richer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32536B38-8998-4A64-A7A7-FD29DBA9A911}"/>
              </a:ext>
            </a:extLst>
          </p:cNvPr>
          <p:cNvSpPr/>
          <p:nvPr/>
        </p:nvSpPr>
        <p:spPr>
          <a:xfrm>
            <a:off x="1686931" y="2611474"/>
            <a:ext cx="9298669" cy="77644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all end in the sound /cher/.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F099AC1-8119-58BF-0641-8C63413D7E10}"/>
              </a:ext>
            </a:extLst>
          </p:cNvPr>
          <p:cNvSpPr/>
          <p:nvPr/>
        </p:nvSpPr>
        <p:spPr>
          <a:xfrm>
            <a:off x="1686931" y="1476646"/>
            <a:ext cx="2527926" cy="91881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tea</a:t>
            </a:r>
            <a:r>
              <a:rPr lang="en-GB" sz="3600" dirty="0">
                <a:solidFill>
                  <a:srgbClr val="FFFF00"/>
                </a:solidFill>
              </a:rPr>
              <a:t>cher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C77A2D-EE8B-A491-9B87-0F69CBC2FA44}"/>
              </a:ext>
            </a:extLst>
          </p:cNvPr>
          <p:cNvSpPr/>
          <p:nvPr/>
        </p:nvSpPr>
        <p:spPr>
          <a:xfrm>
            <a:off x="4862109" y="1478316"/>
            <a:ext cx="2707869" cy="91881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vou</a:t>
            </a:r>
            <a:r>
              <a:rPr lang="en-GB" sz="3600" dirty="0">
                <a:solidFill>
                  <a:srgbClr val="FFFF00"/>
                </a:solidFill>
              </a:rPr>
              <a:t>cher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F6CE5A6-E65D-F041-8399-0A7FE4DD0491}"/>
              </a:ext>
            </a:extLst>
          </p:cNvPr>
          <p:cNvSpPr/>
          <p:nvPr/>
        </p:nvSpPr>
        <p:spPr>
          <a:xfrm>
            <a:off x="8217227" y="1476644"/>
            <a:ext cx="2661626" cy="924063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ri</a:t>
            </a:r>
            <a:r>
              <a:rPr lang="en-GB" sz="3600" dirty="0">
                <a:solidFill>
                  <a:srgbClr val="FFFF00"/>
                </a:solidFill>
              </a:rPr>
              <a:t>cher</a:t>
            </a: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DE02239B-E276-6B55-870A-A0329F53DB96}"/>
              </a:ext>
            </a:extLst>
          </p:cNvPr>
          <p:cNvSpPr/>
          <p:nvPr/>
        </p:nvSpPr>
        <p:spPr>
          <a:xfrm>
            <a:off x="1686929" y="3510712"/>
            <a:ext cx="9298669" cy="77644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all end in “cher”.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E18E8C24-6143-9241-DB4C-B62DE828E7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A21C038B-C88B-3FFE-8B28-EECAEAC8E1AD}"/>
              </a:ext>
            </a:extLst>
          </p:cNvPr>
          <p:cNvSpPr/>
          <p:nvPr/>
        </p:nvSpPr>
        <p:spPr>
          <a:xfrm>
            <a:off x="1686928" y="4409950"/>
            <a:ext cx="9298669" cy="77644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are all nouns.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43143873-DC41-07DC-5F44-FDE1CC1B64C8}"/>
              </a:ext>
            </a:extLst>
          </p:cNvPr>
          <p:cNvSpPr/>
          <p:nvPr/>
        </p:nvSpPr>
        <p:spPr>
          <a:xfrm>
            <a:off x="494623" y="5374435"/>
            <a:ext cx="11482224" cy="1236413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think of a rule for when the sound /cher/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is spelt “</a:t>
            </a:r>
            <a:r>
              <a:rPr lang="en-GB" sz="3200" b="1" u="sng" dirty="0">
                <a:solidFill>
                  <a:schemeClr val="bg1"/>
                </a:solidFill>
              </a:rPr>
              <a:t>cher</a:t>
            </a:r>
            <a:r>
              <a:rPr lang="en-GB" sz="3200" dirty="0">
                <a:solidFill>
                  <a:schemeClr val="bg1"/>
                </a:solidFill>
              </a:rPr>
              <a:t>” and when it is spelt “</a:t>
            </a:r>
            <a:r>
              <a:rPr lang="en-GB" sz="3200" b="1" u="sng" dirty="0">
                <a:solidFill>
                  <a:schemeClr val="bg1"/>
                </a:solidFill>
              </a:rPr>
              <a:t>ture</a:t>
            </a:r>
            <a:r>
              <a:rPr lang="en-GB" sz="3200" dirty="0">
                <a:solidFill>
                  <a:schemeClr val="bg1"/>
                </a:solidFill>
              </a:rPr>
              <a:t>”?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21931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0" grpId="0" animBg="1"/>
      <p:bldP spid="25" grpId="0" animBg="1"/>
      <p:bldP spid="2" grpId="0" animBg="1"/>
      <p:bldP spid="3" grpId="0" animBg="1"/>
      <p:bldP spid="6" grpId="0" animBg="1"/>
      <p:bldP spid="7" grpId="0" animBg="1"/>
      <p:bldP spid="12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7F8681C-28DA-B8BB-7616-B114C0636E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4E17EE-27BE-9223-A6B7-AA414F1F312E}"/>
              </a:ext>
            </a:extLst>
          </p:cNvPr>
          <p:cNvSpPr txBox="1"/>
          <p:nvPr/>
        </p:nvSpPr>
        <p:spPr>
          <a:xfrm>
            <a:off x="869577" y="1987308"/>
            <a:ext cx="10452846" cy="1439803"/>
          </a:xfrm>
          <a:prstGeom prst="roundRect">
            <a:avLst>
              <a:gd name="adj" fmla="val 11804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Most words ending in the sound /cher/ are spelt with the suffix –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</a:rPr>
              <a:t>ture</a:t>
            </a:r>
            <a:r>
              <a:rPr lang="en-GB" sz="4000" dirty="0">
                <a:latin typeface="Andika" panose="02000000000000000000" pitchFamily="2" charset="0"/>
              </a:rPr>
              <a:t>. </a:t>
            </a:r>
            <a:endParaRPr lang="en-US" sz="4000" dirty="0"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A47F5A-AB3E-C7D8-2684-DD63C7F1860A}"/>
              </a:ext>
            </a:extLst>
          </p:cNvPr>
          <p:cNvSpPr txBox="1"/>
          <p:nvPr/>
        </p:nvSpPr>
        <p:spPr>
          <a:xfrm>
            <a:off x="340659" y="489880"/>
            <a:ext cx="11438965" cy="115014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CHALLENGE: </a:t>
            </a:r>
            <a:r>
              <a:rPr lang="en-GB" sz="3200" dirty="0">
                <a:solidFill>
                  <a:schemeClr val="bg1"/>
                </a:solidFill>
              </a:rPr>
              <a:t>Can you think of a rule for when the sound /cher/ is spelt “</a:t>
            </a:r>
            <a:r>
              <a:rPr lang="en-GB" sz="3200" b="1" u="sng" dirty="0">
                <a:solidFill>
                  <a:schemeClr val="bg1"/>
                </a:solidFill>
              </a:rPr>
              <a:t>cher</a:t>
            </a:r>
            <a:r>
              <a:rPr lang="en-GB" sz="3200" dirty="0">
                <a:solidFill>
                  <a:schemeClr val="bg1"/>
                </a:solidFill>
              </a:rPr>
              <a:t>” and when it is spelt “</a:t>
            </a:r>
            <a:r>
              <a:rPr lang="en-GB" sz="3200" b="1" u="sng" dirty="0">
                <a:solidFill>
                  <a:schemeClr val="bg1"/>
                </a:solidFill>
              </a:rPr>
              <a:t>ture</a:t>
            </a:r>
            <a:r>
              <a:rPr lang="en-GB" sz="3200" dirty="0">
                <a:solidFill>
                  <a:schemeClr val="bg1"/>
                </a:solidFill>
              </a:rPr>
              <a:t>”?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BF1B6E-1B0F-6B64-24E3-468008D53A74}"/>
              </a:ext>
            </a:extLst>
          </p:cNvPr>
          <p:cNvSpPr txBox="1"/>
          <p:nvPr/>
        </p:nvSpPr>
        <p:spPr>
          <a:xfrm>
            <a:off x="869577" y="3762013"/>
            <a:ext cx="10452846" cy="2525408"/>
          </a:xfrm>
          <a:prstGeom prst="roundRect">
            <a:avLst>
              <a:gd name="adj" fmla="val 11804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But if the root word ends in ‘</a:t>
            </a:r>
            <a:r>
              <a:rPr lang="en-GB" sz="4000" dirty="0">
                <a:solidFill>
                  <a:srgbClr val="7030A0"/>
                </a:solidFill>
                <a:latin typeface="Andika" panose="02000000000000000000" pitchFamily="2" charset="0"/>
              </a:rPr>
              <a:t>ch</a:t>
            </a:r>
            <a:r>
              <a:rPr lang="en-GB" sz="4000" dirty="0">
                <a:latin typeface="Andika" panose="02000000000000000000" pitchFamily="2" charset="0"/>
              </a:rPr>
              <a:t>’ like in tea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</a:rPr>
              <a:t>ch</a:t>
            </a:r>
            <a:r>
              <a:rPr lang="en-GB" sz="4000" dirty="0">
                <a:latin typeface="Andika" panose="02000000000000000000" pitchFamily="2" charset="0"/>
              </a:rPr>
              <a:t> in teacher, ri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</a:rPr>
              <a:t>ch</a:t>
            </a:r>
            <a:r>
              <a:rPr lang="en-GB" sz="4000" dirty="0">
                <a:latin typeface="Andika" panose="02000000000000000000" pitchFamily="2" charset="0"/>
              </a:rPr>
              <a:t> in richer, and vou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</a:rPr>
              <a:t>ch</a:t>
            </a:r>
            <a:r>
              <a:rPr lang="en-GB" sz="4000" dirty="0">
                <a:latin typeface="Andika" panose="02000000000000000000" pitchFamily="2" charset="0"/>
              </a:rPr>
              <a:t> in voucher then simply add -er. </a:t>
            </a:r>
            <a:endParaRPr lang="en-US" sz="4000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13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close-up of a sign&#10;&#10;AI-generated content may be incorrect.">
            <a:extLst>
              <a:ext uri="{FF2B5EF4-FFF2-40B4-BE49-F238E27FC236}">
                <a16:creationId xmlns:a16="http://schemas.microsoft.com/office/drawing/2014/main" id="{8154D241-0CA2-12BA-D75C-28F646DDE33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11163" y="1690688"/>
            <a:ext cx="7944037" cy="5167312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166256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However, their advencher took an unexpected turn when they encountered a creacher that tried to capcher them.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However, their adventure took an unexpected turn when they encountered a creature that tried to capture them.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However, their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adventure</a:t>
            </a:r>
            <a:r>
              <a:rPr lang="en-GB" sz="3200" dirty="0">
                <a:solidFill>
                  <a:schemeClr val="bg1"/>
                </a:solidFill>
              </a:rPr>
              <a:t> took an unexpected turn when they encountered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creature</a:t>
            </a:r>
            <a:r>
              <a:rPr lang="en-GB" sz="3200" dirty="0">
                <a:solidFill>
                  <a:schemeClr val="bg1"/>
                </a:solidFill>
              </a:rPr>
              <a:t> that tried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capture</a:t>
            </a:r>
            <a:r>
              <a:rPr lang="en-GB" sz="3200" dirty="0">
                <a:solidFill>
                  <a:schemeClr val="bg1"/>
                </a:solidFill>
              </a:rPr>
              <a:t> them.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5B173-A32D-1118-0B5D-DB45D3ED1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04BC5D7-7111-8050-7B0B-9B09FED0C2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A34967A-E0EB-9579-775A-4001C018E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E325E2E-2770-56A2-824B-C4108DB11D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BEFC2CB5-BBB6-1327-EE60-702B82BFBE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CF312F8-4EF4-69AD-1099-8F00E6ECA8B2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trees had furnicher made of sparkling crystals, and the flowers created a beautiful picher of colours.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E0FD892-563B-1262-54C2-AD363FB8405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9366FED-7268-E58B-F665-CAB1595EA0C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50347C48-F55F-68AE-6C37-970AA53E4761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trees had furniture made of sparkling crystals, and the flowers created a beautiful picture of colours.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991777-BBC5-F3B3-C8CD-884FFD38988B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trees had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furniture</a:t>
            </a:r>
            <a:r>
              <a:rPr lang="en-GB" sz="3200" dirty="0">
                <a:solidFill>
                  <a:schemeClr val="bg1"/>
                </a:solidFill>
              </a:rPr>
              <a:t> made of sparkling crystals, and the flowers created a beautiful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picture</a:t>
            </a:r>
            <a:r>
              <a:rPr lang="en-GB" sz="3200" dirty="0">
                <a:solidFill>
                  <a:schemeClr val="bg1"/>
                </a:solidFill>
              </a:rPr>
              <a:t> of colours.</a:t>
            </a:r>
          </a:p>
        </p:txBody>
      </p:sp>
    </p:spTree>
    <p:extLst>
      <p:ext uri="{BB962C8B-B14F-4D97-AF65-F5344CB8AC3E}">
        <p14:creationId xmlns:p14="http://schemas.microsoft.com/office/powerpoint/2010/main" val="62392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enclosure or enclosher?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 or teature?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capture or capsher?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capture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puncture or puncsure?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puncture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architecture or architecsure?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architecture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disclotsher or disclosure?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disclosure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enclosure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puncture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The practice of farming and cultivation of crops.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Grown up, a fully developed adult.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adventure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mature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An animal, distinct from a human being. 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agriculture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An unusual or exciting experience.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small hole.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culture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creature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Ideas, art, customs and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social behaviour of society.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Fracture and crack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expanse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crack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fracture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146D3-CAC6-0412-C3CF-6C889AF51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BE07093-3D75-77B4-6B61-0869F5920E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EFE98-CA0D-42F9-E547-C3B4B4949A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208AE5DA-4861-2F80-A260-1D8EFDD4F4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C8CEDD1-7CC9-9FE7-EB21-70AE1FA63ED9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Print and picture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0BC259AC-F450-DD5A-4635-917059B22C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9ED1597-5F59-BD9A-1F92-21E2CC2359DA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print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B375E8-9A1F-ACE3-5FAE-3C0D9A7E24A4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picture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543814-EB4E-0311-1D1C-8230D84700D7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surround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A8F9D7A-FF39-2CB1-F6FB-674F75C82298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building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7E919522-167B-C3A5-96EE-54EC0269473F}"/>
              </a:ext>
            </a:extLst>
          </p:cNvPr>
          <p:cNvSpPr/>
          <p:nvPr/>
        </p:nvSpPr>
        <p:spPr>
          <a:xfrm rot="376327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70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D708F1-479C-0E13-F296-4643A7C4AB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C33B46DB-A489-9F19-DDD1-F573C9137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966A21-D60E-7477-B706-A8F36CB503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E9403AD8-1614-9B51-ECCE-7214338256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AB828E6-0A0D-8541-C995-93315ADEAD9B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Capture and apprehend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632B5E1E-364B-1CD7-7A06-047B854A65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A46F29B-7BF2-3730-46BF-ED8D27713CEF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captain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80CFB11-B379-B98C-0AD0-CCDF600B8A96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apprehend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47FAFA9-378C-1BC6-E86D-86FB0FE4759B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recover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A8BFBBF-F2C0-71FD-7387-1F5A77C8729B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capture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AC56984F-107D-F800-61B3-E4BD6ED4A63A}"/>
              </a:ext>
            </a:extLst>
          </p:cNvPr>
          <p:cNvSpPr/>
          <p:nvPr/>
        </p:nvSpPr>
        <p:spPr>
          <a:xfrm>
            <a:off x="4351595" y="2393516"/>
            <a:ext cx="374968" cy="65122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130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2192A-0A30-5199-C7BA-4698840449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536EAF4C-4679-568A-EDD0-21A873F73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02748F-326B-7578-26BF-08045C6AB7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77217393-FC17-D5D1-899C-ADD97606C1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8C24F83-8B4F-60DD-1BB5-CE3C271C131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Height and stature are synonyms.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E047D83-B3D7-1952-BCFB-695D4D32BA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21543ACE-D481-8B80-6107-964F81FE80FC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height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DB8B2A5-2B71-C6DC-511C-3A34B25FBF8F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sculpture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BA3A765-7126-A560-1A4B-1BBD722D7D93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painting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4C95D83-3859-3062-4D37-1450241191EB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stature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020BE935-D2FD-D808-FCD5-AE3D20FDD609}"/>
              </a:ext>
            </a:extLst>
          </p:cNvPr>
          <p:cNvSpPr/>
          <p:nvPr/>
        </p:nvSpPr>
        <p:spPr>
          <a:xfrm rot="16200000">
            <a:off x="5924767" y="1412938"/>
            <a:ext cx="374968" cy="1674386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97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6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__ea____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__ct___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na____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f____t___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ndika" panose="02000000000000000000" pitchFamily="2" charset="0"/>
              </a:rPr>
              <a:t>creature </a:t>
            </a:r>
          </a:p>
          <a:p>
            <a:pPr algn="ctr"/>
            <a:r>
              <a:rPr lang="en-GB" sz="3600" dirty="0">
                <a:latin typeface="Andika" panose="02000000000000000000" pitchFamily="2" charset="0"/>
              </a:rPr>
              <a:t>furniture </a:t>
            </a:r>
          </a:p>
          <a:p>
            <a:pPr algn="ctr"/>
            <a:r>
              <a:rPr lang="en-GB" sz="3600" dirty="0">
                <a:latin typeface="Andika" panose="02000000000000000000" pitchFamily="2" charset="0"/>
              </a:rPr>
              <a:t>picture </a:t>
            </a:r>
          </a:p>
          <a:p>
            <a:pPr algn="ctr"/>
            <a:r>
              <a:rPr lang="en-GB" sz="3600" dirty="0">
                <a:latin typeface="Andika" panose="02000000000000000000" pitchFamily="2" charset="0"/>
              </a:rPr>
              <a:t>nature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D4DE79-3EB1-81EF-B814-14D7AE3E636A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93EDE64-B77D-7969-EE76-02535E313A6F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ct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ure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DD3CAE-A0B4-0FC0-428D-15C155753E76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986F4F-D091-BF1E-1513-DE0115673127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urni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ure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2CA732-BC6F-762E-2C73-79BB88541EC5}"/>
              </a:ext>
            </a:extLst>
          </p:cNvPr>
          <p:cNvSpPr txBox="1"/>
          <p:nvPr/>
        </p:nvSpPr>
        <p:spPr>
          <a:xfrm>
            <a:off x="9425653" y="2394857"/>
            <a:ext cx="2547938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Andika" panose="02000000000000000000" pitchFamily="2" charset="0"/>
              </a:rPr>
              <a:t>creature </a:t>
            </a:r>
          </a:p>
          <a:p>
            <a:pPr algn="ctr"/>
            <a:r>
              <a:rPr lang="en-GB" sz="3600" dirty="0">
                <a:latin typeface="Andika" panose="02000000000000000000" pitchFamily="2" charset="0"/>
              </a:rPr>
              <a:t>furniture </a:t>
            </a:r>
          </a:p>
          <a:p>
            <a:pPr algn="ctr"/>
            <a:r>
              <a:rPr lang="en-GB" sz="3600" dirty="0">
                <a:latin typeface="Andika" panose="02000000000000000000" pitchFamily="2" charset="0"/>
              </a:rPr>
              <a:t>picture </a:t>
            </a:r>
          </a:p>
          <a:p>
            <a:pPr algn="ctr"/>
            <a:r>
              <a:rPr lang="en-GB" sz="3600" dirty="0">
                <a:latin typeface="Andika" panose="02000000000000000000" pitchFamily="2" charset="0"/>
              </a:rPr>
              <a:t>nature 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249E4E-D76C-46A2-6E77-19A68ECBB3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98579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in /cher/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1B5B55CE-DB44-C41C-9F47-45E9713354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316579F-C0EF-C02D-14FC-041984E03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9EF7A203-4673-8DD9-2381-EEB3F2BB4F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8451 0.498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9" y="2490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294 -0.0516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54" y="-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8064496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CD5D2DE-3E18-AE68-D465-9823097E6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E7F9567-EABF-4DB6-DE20-130D252E44E3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6CCBD318-5493-CD7F-D31F-069334678C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46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	creature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furniture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picture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nature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adventure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future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capture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feature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stature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puncture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fracture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1F94BAD-7BF1-A998-D78A-C740A2BE9C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36C732E1-2972-771A-3D30-4C8E134384A7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F42A0C64-EB53-BD37-ED2F-ACCB285321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392461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/</a:t>
            </a:r>
            <a:r>
              <a:rPr lang="en-GB" sz="3200" u="sng" dirty="0">
                <a:solidFill>
                  <a:srgbClr val="FFFF00"/>
                </a:solidFill>
              </a:rPr>
              <a:t>cher</a:t>
            </a:r>
            <a:r>
              <a:rPr lang="en-GB" sz="3200" dirty="0">
                <a:solidFill>
                  <a:schemeClr val="bg1"/>
                </a:solidFill>
              </a:rPr>
              <a:t>/ sound?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1669002" y="1958859"/>
            <a:ext cx="2527926" cy="2080481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creature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4549422" y="1952447"/>
            <a:ext cx="3297382" cy="2098783"/>
            <a:chOff x="6863423" y="1889681"/>
            <a:chExt cx="3297382" cy="331039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63423" y="1889681"/>
              <a:ext cx="3297382" cy="92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furniture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FB4D6BB-DF7E-A983-3A6C-D1DA9BC72885}"/>
              </a:ext>
            </a:extLst>
          </p:cNvPr>
          <p:cNvGrpSpPr/>
          <p:nvPr/>
        </p:nvGrpSpPr>
        <p:grpSpPr>
          <a:xfrm>
            <a:off x="7858298" y="1958858"/>
            <a:ext cx="3297382" cy="2092371"/>
            <a:chOff x="6863424" y="1918549"/>
            <a:chExt cx="3297382" cy="3281524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8CFB82D2-8417-0D12-2540-9B2DBFA71D6E}"/>
                </a:ext>
              </a:extLst>
            </p:cNvPr>
            <p:cNvSpPr/>
            <p:nvPr/>
          </p:nvSpPr>
          <p:spPr>
            <a:xfrm>
              <a:off x="7204424" y="1918549"/>
              <a:ext cx="2661626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7960406-766A-5128-26ED-AC889011BBE0}"/>
                </a:ext>
              </a:extLst>
            </p:cNvPr>
            <p:cNvSpPr txBox="1"/>
            <p:nvPr/>
          </p:nvSpPr>
          <p:spPr>
            <a:xfrm>
              <a:off x="6863424" y="1948993"/>
              <a:ext cx="3297382" cy="917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picture</a:t>
              </a: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4158C48F-15EC-7006-CD46-92176A4F662E}"/>
              </a:ext>
            </a:extLst>
          </p:cNvPr>
          <p:cNvGrpSpPr/>
          <p:nvPr/>
        </p:nvGrpSpPr>
        <p:grpSpPr>
          <a:xfrm>
            <a:off x="3149243" y="4366767"/>
            <a:ext cx="3048870" cy="2118516"/>
            <a:chOff x="2325950" y="1918549"/>
            <a:chExt cx="3048870" cy="334151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D0C5A9BD-4714-8D06-FD97-D221240126EF}"/>
                </a:ext>
              </a:extLst>
            </p:cNvPr>
            <p:cNvSpPr/>
            <p:nvPr/>
          </p:nvSpPr>
          <p:spPr>
            <a:xfrm>
              <a:off x="2325950" y="1918549"/>
              <a:ext cx="3048870" cy="3341516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" name="Rounded Rectangle 12">
              <a:extLst>
                <a:ext uri="{FF2B5EF4-FFF2-40B4-BE49-F238E27FC236}">
                  <a16:creationId xmlns:a16="http://schemas.microsoft.com/office/drawing/2014/main" id="{25727EC9-4513-194E-1778-A6DF56D17015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nature</a:t>
              </a:r>
            </a:p>
          </p:txBody>
        </p:sp>
      </p:grpSp>
      <p:pic>
        <p:nvPicPr>
          <p:cNvPr id="29" name="Picture 28" descr="A picture containing nature, mountain, spring&#10;&#10;Description automatically generated">
            <a:extLst>
              <a:ext uri="{FF2B5EF4-FFF2-40B4-BE49-F238E27FC236}">
                <a16:creationId xmlns:a16="http://schemas.microsoft.com/office/drawing/2014/main" id="{E5C16C8E-4054-9A88-35F0-BAFE224D70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1610" y="4875034"/>
            <a:ext cx="2245862" cy="1428206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7198BB20-FAD4-33FA-36A2-63C98CF399A4}"/>
              </a:ext>
            </a:extLst>
          </p:cNvPr>
          <p:cNvGrpSpPr/>
          <p:nvPr/>
        </p:nvGrpSpPr>
        <p:grpSpPr>
          <a:xfrm>
            <a:off x="6458119" y="4404802"/>
            <a:ext cx="3048870" cy="2080481"/>
            <a:chOff x="2325950" y="1918549"/>
            <a:chExt cx="3048870" cy="3281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2E5B0E1D-5417-A095-8529-5D8622BFF3F4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ounded Rectangle 12">
              <a:extLst>
                <a:ext uri="{FF2B5EF4-FFF2-40B4-BE49-F238E27FC236}">
                  <a16:creationId xmlns:a16="http://schemas.microsoft.com/office/drawing/2014/main" id="{901EC541-EF06-A1E1-DF1A-620A78B4D3F8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fracture</a:t>
              </a:r>
              <a:endParaRPr lang="en-GB" sz="36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Picture 4" descr="A group of hands holding cupcakes with faces on them&#10;&#10;Description automatically generated with low confidence">
            <a:extLst>
              <a:ext uri="{FF2B5EF4-FFF2-40B4-BE49-F238E27FC236}">
                <a16:creationId xmlns:a16="http://schemas.microsoft.com/office/drawing/2014/main" id="{7B6E9FB0-0140-42B6-CA49-FA6DF4AAA8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8681" y="2429091"/>
            <a:ext cx="2168567" cy="1445623"/>
          </a:xfrm>
          <a:prstGeom prst="rect">
            <a:avLst/>
          </a:prstGeom>
        </p:spPr>
      </p:pic>
      <p:pic>
        <p:nvPicPr>
          <p:cNvPr id="14" name="Picture 13" descr="A hand holding a phone&#10;&#10;Description automatically generated with low confidence">
            <a:extLst>
              <a:ext uri="{FF2B5EF4-FFF2-40B4-BE49-F238E27FC236}">
                <a16:creationId xmlns:a16="http://schemas.microsoft.com/office/drawing/2014/main" id="{D06740E3-E1D3-6BDA-C14C-9C0B88FC7FC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4053" y="2466981"/>
            <a:ext cx="2137788" cy="1392524"/>
          </a:xfrm>
          <a:prstGeom prst="rect">
            <a:avLst/>
          </a:prstGeom>
        </p:spPr>
      </p:pic>
      <p:pic>
        <p:nvPicPr>
          <p:cNvPr id="32" name="Picture 31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0D05503A-C289-40E9-DCA0-1AF6F16F570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5363" y="4875034"/>
            <a:ext cx="2154381" cy="1436254"/>
          </a:xfrm>
          <a:prstGeom prst="rect">
            <a:avLst/>
          </a:prstGeom>
        </p:spPr>
      </p:pic>
      <p:pic>
        <p:nvPicPr>
          <p:cNvPr id="30" name="Picture 29" descr="A living room with a couch and coffee table&#10;&#10;Description automatically generated with medium confidence">
            <a:extLst>
              <a:ext uri="{FF2B5EF4-FFF2-40B4-BE49-F238E27FC236}">
                <a16:creationId xmlns:a16="http://schemas.microsoft.com/office/drawing/2014/main" id="{299C0638-5E9B-8DD3-230F-4332AEC1919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1757" y="2490930"/>
            <a:ext cx="2332711" cy="131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58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Background pattern&#10;&#10;Description automatically generated">
            <a:extLst>
              <a:ext uri="{FF2B5EF4-FFF2-40B4-BE49-F238E27FC236}">
                <a16:creationId xmlns:a16="http://schemas.microsoft.com/office/drawing/2014/main" id="{47C11D20-7BF1-C4F0-99EE-1DB6B306E6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392461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/</a:t>
            </a:r>
            <a:r>
              <a:rPr lang="en-GB" sz="3200" u="sng" dirty="0">
                <a:solidFill>
                  <a:srgbClr val="FFFF00"/>
                </a:solidFill>
              </a:rPr>
              <a:t>cher</a:t>
            </a:r>
            <a:r>
              <a:rPr lang="en-GB" sz="3200" dirty="0">
                <a:solidFill>
                  <a:schemeClr val="bg1"/>
                </a:solidFill>
              </a:rPr>
              <a:t>/ sound can be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spelt </a:t>
            </a:r>
            <a:r>
              <a:rPr lang="en-GB" sz="3200" u="sng" dirty="0">
                <a:solidFill>
                  <a:srgbClr val="FFFF00"/>
                </a:solidFill>
              </a:rPr>
              <a:t>ture</a:t>
            </a:r>
            <a:r>
              <a:rPr lang="en-GB" sz="3200" dirty="0">
                <a:solidFill>
                  <a:schemeClr val="bg1"/>
                </a:solidFill>
              </a:rPr>
              <a:t> at the end of words. 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1669002" y="1958859"/>
            <a:ext cx="2527926" cy="2080481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crea</a:t>
              </a:r>
              <a:r>
                <a:rPr lang="en-GB" sz="3200" u="sng" dirty="0">
                  <a:solidFill>
                    <a:srgbClr val="FFFF00"/>
                  </a:solidFill>
                </a:rPr>
                <a:t>ture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4549422" y="1952447"/>
            <a:ext cx="3297382" cy="2098783"/>
            <a:chOff x="6863423" y="1889681"/>
            <a:chExt cx="3297382" cy="331039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63423" y="1889681"/>
              <a:ext cx="3297382" cy="92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furni</a:t>
              </a:r>
              <a:r>
                <a:rPr lang="en-GB" sz="3200" u="sng" dirty="0">
                  <a:solidFill>
                    <a:srgbClr val="FFFF00"/>
                  </a:solidFill>
                </a:rPr>
                <a:t>ture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FB4D6BB-DF7E-A983-3A6C-D1DA9BC72885}"/>
              </a:ext>
            </a:extLst>
          </p:cNvPr>
          <p:cNvGrpSpPr/>
          <p:nvPr/>
        </p:nvGrpSpPr>
        <p:grpSpPr>
          <a:xfrm>
            <a:off x="7858298" y="1958858"/>
            <a:ext cx="3297382" cy="2092371"/>
            <a:chOff x="6863424" y="1918549"/>
            <a:chExt cx="3297382" cy="3281524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8CFB82D2-8417-0D12-2540-9B2DBFA71D6E}"/>
                </a:ext>
              </a:extLst>
            </p:cNvPr>
            <p:cNvSpPr/>
            <p:nvPr/>
          </p:nvSpPr>
          <p:spPr>
            <a:xfrm>
              <a:off x="7204424" y="1918549"/>
              <a:ext cx="2661626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7960406-766A-5128-26ED-AC889011BBE0}"/>
                </a:ext>
              </a:extLst>
            </p:cNvPr>
            <p:cNvSpPr txBox="1"/>
            <p:nvPr/>
          </p:nvSpPr>
          <p:spPr>
            <a:xfrm>
              <a:off x="6863424" y="1948993"/>
              <a:ext cx="3297382" cy="917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pic</a:t>
              </a:r>
              <a:r>
                <a:rPr lang="en-GB" sz="3200" u="sng" dirty="0">
                  <a:solidFill>
                    <a:srgbClr val="FFFF00"/>
                  </a:solidFill>
                </a:rPr>
                <a:t>ture</a:t>
              </a: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4158C48F-15EC-7006-CD46-92176A4F662E}"/>
              </a:ext>
            </a:extLst>
          </p:cNvPr>
          <p:cNvGrpSpPr/>
          <p:nvPr/>
        </p:nvGrpSpPr>
        <p:grpSpPr>
          <a:xfrm>
            <a:off x="3149243" y="4366767"/>
            <a:ext cx="3048870" cy="2118516"/>
            <a:chOff x="2325950" y="1918549"/>
            <a:chExt cx="3048870" cy="334151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D0C5A9BD-4714-8D06-FD97-D221240126EF}"/>
                </a:ext>
              </a:extLst>
            </p:cNvPr>
            <p:cNvSpPr/>
            <p:nvPr/>
          </p:nvSpPr>
          <p:spPr>
            <a:xfrm>
              <a:off x="2325950" y="1918549"/>
              <a:ext cx="3048870" cy="3341516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" name="Rounded Rectangle 12">
              <a:extLst>
                <a:ext uri="{FF2B5EF4-FFF2-40B4-BE49-F238E27FC236}">
                  <a16:creationId xmlns:a16="http://schemas.microsoft.com/office/drawing/2014/main" id="{25727EC9-4513-194E-1778-A6DF56D17015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na</a:t>
              </a:r>
              <a:r>
                <a:rPr lang="en-GB" sz="3200" u="sng" dirty="0">
                  <a:solidFill>
                    <a:srgbClr val="FFFF00"/>
                  </a:solidFill>
                </a:rPr>
                <a:t>ture</a:t>
              </a:r>
            </a:p>
          </p:txBody>
        </p:sp>
      </p:grpSp>
      <p:pic>
        <p:nvPicPr>
          <p:cNvPr id="9" name="Picture 8" descr="A living room with a couch and coffee table&#10;&#10;Description automatically generated with medium confidence">
            <a:extLst>
              <a:ext uri="{FF2B5EF4-FFF2-40B4-BE49-F238E27FC236}">
                <a16:creationId xmlns:a16="http://schemas.microsoft.com/office/drawing/2014/main" id="{0E86B359-3369-BE12-EFEE-6EB8D2D298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1757" y="2490930"/>
            <a:ext cx="2332711" cy="1312539"/>
          </a:xfrm>
          <a:prstGeom prst="rect">
            <a:avLst/>
          </a:prstGeom>
        </p:spPr>
      </p:pic>
      <p:pic>
        <p:nvPicPr>
          <p:cNvPr id="29" name="Picture 28" descr="A picture containing nature, mountain, spring&#10;&#10;Description automatically generated">
            <a:extLst>
              <a:ext uri="{FF2B5EF4-FFF2-40B4-BE49-F238E27FC236}">
                <a16:creationId xmlns:a16="http://schemas.microsoft.com/office/drawing/2014/main" id="{E5C16C8E-4054-9A88-35F0-BAFE224D70E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1610" y="4875034"/>
            <a:ext cx="2245862" cy="1428206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7198BB20-FAD4-33FA-36A2-63C98CF399A4}"/>
              </a:ext>
            </a:extLst>
          </p:cNvPr>
          <p:cNvGrpSpPr/>
          <p:nvPr/>
        </p:nvGrpSpPr>
        <p:grpSpPr>
          <a:xfrm>
            <a:off x="6458119" y="4404802"/>
            <a:ext cx="3048870" cy="2080481"/>
            <a:chOff x="2325950" y="1918549"/>
            <a:chExt cx="3048870" cy="3281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2E5B0E1D-5417-A095-8529-5D8622BFF3F4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ounded Rectangle 12">
              <a:extLst>
                <a:ext uri="{FF2B5EF4-FFF2-40B4-BE49-F238E27FC236}">
                  <a16:creationId xmlns:a16="http://schemas.microsoft.com/office/drawing/2014/main" id="{901EC541-EF06-A1E1-DF1A-620A78B4D3F8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frac</a:t>
              </a:r>
              <a:r>
                <a:rPr lang="en-GB" sz="3200" u="sng" dirty="0">
                  <a:solidFill>
                    <a:srgbClr val="FFFF00"/>
                  </a:solidFill>
                </a:rPr>
                <a:t>ture</a:t>
              </a:r>
              <a:endParaRPr lang="en-GB" sz="3600" u="sng" dirty="0">
                <a:solidFill>
                  <a:srgbClr val="FFFF00"/>
                </a:solidFill>
              </a:endParaRPr>
            </a:p>
          </p:txBody>
        </p:sp>
      </p:grpSp>
      <p:pic>
        <p:nvPicPr>
          <p:cNvPr id="5" name="Picture 4" descr="A group of hands holding cupcakes with faces on them&#10;&#10;Description automatically generated with low confidence">
            <a:extLst>
              <a:ext uri="{FF2B5EF4-FFF2-40B4-BE49-F238E27FC236}">
                <a16:creationId xmlns:a16="http://schemas.microsoft.com/office/drawing/2014/main" id="{7B6E9FB0-0140-42B6-CA49-FA6DF4AAA8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8681" y="2429091"/>
            <a:ext cx="2168567" cy="1445623"/>
          </a:xfrm>
          <a:prstGeom prst="rect">
            <a:avLst/>
          </a:prstGeom>
        </p:spPr>
      </p:pic>
      <p:pic>
        <p:nvPicPr>
          <p:cNvPr id="14" name="Picture 13" descr="A hand holding a phone&#10;&#10;Description automatically generated with low confidence">
            <a:extLst>
              <a:ext uri="{FF2B5EF4-FFF2-40B4-BE49-F238E27FC236}">
                <a16:creationId xmlns:a16="http://schemas.microsoft.com/office/drawing/2014/main" id="{D06740E3-E1D3-6BDA-C14C-9C0B88FC7FC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4053" y="2466981"/>
            <a:ext cx="2137788" cy="1392524"/>
          </a:xfrm>
          <a:prstGeom prst="rect">
            <a:avLst/>
          </a:prstGeom>
        </p:spPr>
      </p:pic>
      <p:pic>
        <p:nvPicPr>
          <p:cNvPr id="32" name="Picture 31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0D05503A-C289-40E9-DCA0-1AF6F16F570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5363" y="4875034"/>
            <a:ext cx="2154381" cy="143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993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917F97-7CC3-E2DF-143B-DCB4553BB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Background pattern&#10;&#10;Description automatically generated">
            <a:extLst>
              <a:ext uri="{FF2B5EF4-FFF2-40B4-BE49-F238E27FC236}">
                <a16:creationId xmlns:a16="http://schemas.microsoft.com/office/drawing/2014/main" id="{4DA82E32-6DC1-9A0E-4312-487F866850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68A101C-A15D-0BAF-54AC-7EC6A3193533}"/>
              </a:ext>
            </a:extLst>
          </p:cNvPr>
          <p:cNvSpPr/>
          <p:nvPr/>
        </p:nvSpPr>
        <p:spPr>
          <a:xfrm>
            <a:off x="976282" y="374501"/>
            <a:ext cx="9992705" cy="142064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do you notice about these words?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14AAFB7-0F2A-065A-A09B-6679EEB77D6F}"/>
              </a:ext>
            </a:extLst>
          </p:cNvPr>
          <p:cNvGrpSpPr/>
          <p:nvPr/>
        </p:nvGrpSpPr>
        <p:grpSpPr>
          <a:xfrm>
            <a:off x="1669002" y="1958859"/>
            <a:ext cx="2527926" cy="2080481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8CC2505D-EBFA-6371-3B27-8B0BE354258F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4C2E60FF-7DD7-8026-E08E-10C46861FEB6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crea</a:t>
              </a:r>
              <a:r>
                <a:rPr lang="en-GB" sz="3200" u="sng" dirty="0">
                  <a:solidFill>
                    <a:srgbClr val="FFFF00"/>
                  </a:solidFill>
                </a:rPr>
                <a:t>ture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9699AA4-D631-9DA2-AA5A-882BA7AEAED3}"/>
              </a:ext>
            </a:extLst>
          </p:cNvPr>
          <p:cNvGrpSpPr/>
          <p:nvPr/>
        </p:nvGrpSpPr>
        <p:grpSpPr>
          <a:xfrm>
            <a:off x="4549422" y="1952447"/>
            <a:ext cx="3297382" cy="2098783"/>
            <a:chOff x="6863423" y="1889681"/>
            <a:chExt cx="3297382" cy="331039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D22799CE-5EA8-FC3B-1924-F9860D73C15B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B9C8CB3-663B-5C9C-CBC0-422C7E2A5365}"/>
                </a:ext>
              </a:extLst>
            </p:cNvPr>
            <p:cNvSpPr txBox="1"/>
            <p:nvPr/>
          </p:nvSpPr>
          <p:spPr>
            <a:xfrm>
              <a:off x="6863423" y="1889681"/>
              <a:ext cx="3297382" cy="92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furni</a:t>
              </a:r>
              <a:r>
                <a:rPr lang="en-GB" sz="3200" u="sng" dirty="0">
                  <a:solidFill>
                    <a:srgbClr val="FFFF00"/>
                  </a:solidFill>
                </a:rPr>
                <a:t>ture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27B2D8C-BEB1-9B3F-688D-1FE96D3A33FB}"/>
              </a:ext>
            </a:extLst>
          </p:cNvPr>
          <p:cNvGrpSpPr/>
          <p:nvPr/>
        </p:nvGrpSpPr>
        <p:grpSpPr>
          <a:xfrm>
            <a:off x="7858298" y="1958858"/>
            <a:ext cx="3297382" cy="2092371"/>
            <a:chOff x="6863424" y="1918549"/>
            <a:chExt cx="3297382" cy="3281524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DDC98608-F886-CF7E-D6EE-9E509FB14D5B}"/>
                </a:ext>
              </a:extLst>
            </p:cNvPr>
            <p:cNvSpPr/>
            <p:nvPr/>
          </p:nvSpPr>
          <p:spPr>
            <a:xfrm>
              <a:off x="7204424" y="1918549"/>
              <a:ext cx="2661626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E724201-334D-3C40-24F0-3117EF6708C4}"/>
                </a:ext>
              </a:extLst>
            </p:cNvPr>
            <p:cNvSpPr txBox="1"/>
            <p:nvPr/>
          </p:nvSpPr>
          <p:spPr>
            <a:xfrm>
              <a:off x="6863424" y="1948993"/>
              <a:ext cx="3297382" cy="917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pic</a:t>
              </a:r>
              <a:r>
                <a:rPr lang="en-GB" sz="3200" u="sng" dirty="0">
                  <a:solidFill>
                    <a:srgbClr val="FFFF00"/>
                  </a:solidFill>
                </a:rPr>
                <a:t>ture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0ED1AB3-ACBE-A25D-FA91-EA29F726BDED}"/>
              </a:ext>
            </a:extLst>
          </p:cNvPr>
          <p:cNvGrpSpPr/>
          <p:nvPr/>
        </p:nvGrpSpPr>
        <p:grpSpPr>
          <a:xfrm>
            <a:off x="3149243" y="4366767"/>
            <a:ext cx="3048870" cy="2118516"/>
            <a:chOff x="2325950" y="1918549"/>
            <a:chExt cx="3048870" cy="334151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84E9D869-D01E-E8EB-0A6E-99C33F9980D8}"/>
                </a:ext>
              </a:extLst>
            </p:cNvPr>
            <p:cNvSpPr/>
            <p:nvPr/>
          </p:nvSpPr>
          <p:spPr>
            <a:xfrm>
              <a:off x="2325950" y="1918549"/>
              <a:ext cx="3048870" cy="3341516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" name="Rounded Rectangle 12">
              <a:extLst>
                <a:ext uri="{FF2B5EF4-FFF2-40B4-BE49-F238E27FC236}">
                  <a16:creationId xmlns:a16="http://schemas.microsoft.com/office/drawing/2014/main" id="{DA571321-D46B-7969-30FB-C81F19F96C87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na</a:t>
              </a:r>
              <a:r>
                <a:rPr lang="en-GB" sz="3200" u="sng" dirty="0">
                  <a:solidFill>
                    <a:srgbClr val="FFFF00"/>
                  </a:solidFill>
                </a:rPr>
                <a:t>ture</a:t>
              </a:r>
            </a:p>
          </p:txBody>
        </p:sp>
      </p:grpSp>
      <p:pic>
        <p:nvPicPr>
          <p:cNvPr id="9" name="Picture 8" descr="A living room with a couch and coffee table&#10;&#10;Description automatically generated with medium confidence">
            <a:extLst>
              <a:ext uri="{FF2B5EF4-FFF2-40B4-BE49-F238E27FC236}">
                <a16:creationId xmlns:a16="http://schemas.microsoft.com/office/drawing/2014/main" id="{AFEF1E6F-1C0D-F5DC-2B08-90E89BDD57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1757" y="2490930"/>
            <a:ext cx="2332711" cy="1312539"/>
          </a:xfrm>
          <a:prstGeom prst="rect">
            <a:avLst/>
          </a:prstGeom>
        </p:spPr>
      </p:pic>
      <p:pic>
        <p:nvPicPr>
          <p:cNvPr id="29" name="Picture 28" descr="A picture containing nature, mountain, spring&#10;&#10;Description automatically generated">
            <a:extLst>
              <a:ext uri="{FF2B5EF4-FFF2-40B4-BE49-F238E27FC236}">
                <a16:creationId xmlns:a16="http://schemas.microsoft.com/office/drawing/2014/main" id="{3FF2C0E7-0319-2F33-6DCB-DF33D8CC2A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1610" y="4875034"/>
            <a:ext cx="2245862" cy="1428206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DAC3CBC7-F4D9-5127-AF9B-2397600B2FEE}"/>
              </a:ext>
            </a:extLst>
          </p:cNvPr>
          <p:cNvGrpSpPr/>
          <p:nvPr/>
        </p:nvGrpSpPr>
        <p:grpSpPr>
          <a:xfrm>
            <a:off x="6458119" y="4404802"/>
            <a:ext cx="3048870" cy="2080481"/>
            <a:chOff x="2325950" y="1918549"/>
            <a:chExt cx="3048870" cy="3281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D428F1D3-0525-9BBD-778B-D2A2168A3FF3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ounded Rectangle 12">
              <a:extLst>
                <a:ext uri="{FF2B5EF4-FFF2-40B4-BE49-F238E27FC236}">
                  <a16:creationId xmlns:a16="http://schemas.microsoft.com/office/drawing/2014/main" id="{1A60205D-E4C0-D537-66B3-12EB264753EB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frac</a:t>
              </a:r>
              <a:r>
                <a:rPr lang="en-GB" sz="3200" u="sng" dirty="0">
                  <a:solidFill>
                    <a:srgbClr val="FFFF00"/>
                  </a:solidFill>
                </a:rPr>
                <a:t>ture</a:t>
              </a:r>
              <a:endParaRPr lang="en-GB" sz="3600" u="sng" dirty="0">
                <a:solidFill>
                  <a:srgbClr val="FFFF00"/>
                </a:solidFill>
              </a:endParaRPr>
            </a:p>
          </p:txBody>
        </p:sp>
      </p:grpSp>
      <p:pic>
        <p:nvPicPr>
          <p:cNvPr id="5" name="Picture 4" descr="A group of hands holding cupcakes with faces on them&#10;&#10;Description automatically generated with low confidence">
            <a:extLst>
              <a:ext uri="{FF2B5EF4-FFF2-40B4-BE49-F238E27FC236}">
                <a16:creationId xmlns:a16="http://schemas.microsoft.com/office/drawing/2014/main" id="{4114695D-6F2D-4596-6EBC-01DA8D9F85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8681" y="2429091"/>
            <a:ext cx="2168567" cy="1445623"/>
          </a:xfrm>
          <a:prstGeom prst="rect">
            <a:avLst/>
          </a:prstGeom>
        </p:spPr>
      </p:pic>
      <p:pic>
        <p:nvPicPr>
          <p:cNvPr id="14" name="Picture 13" descr="A hand holding a phone&#10;&#10;Description automatically generated with low confidence">
            <a:extLst>
              <a:ext uri="{FF2B5EF4-FFF2-40B4-BE49-F238E27FC236}">
                <a16:creationId xmlns:a16="http://schemas.microsoft.com/office/drawing/2014/main" id="{D2B4679F-22E2-FB16-0C8A-96E5346A88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4053" y="2466981"/>
            <a:ext cx="2137788" cy="1392524"/>
          </a:xfrm>
          <a:prstGeom prst="rect">
            <a:avLst/>
          </a:prstGeom>
        </p:spPr>
      </p:pic>
      <p:pic>
        <p:nvPicPr>
          <p:cNvPr id="32" name="Picture 31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8261B299-4254-DFA3-8B12-F68DCA69A8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5363" y="4875034"/>
            <a:ext cx="2154381" cy="1436254"/>
          </a:xfrm>
          <a:prstGeom prst="rect">
            <a:avLst/>
          </a:prstGeom>
        </p:spPr>
      </p:pic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11B8E956-A449-56D1-AFEB-7D7CFC5ED60E}"/>
              </a:ext>
            </a:extLst>
          </p:cNvPr>
          <p:cNvSpPr/>
          <p:nvPr/>
        </p:nvSpPr>
        <p:spPr>
          <a:xfrm>
            <a:off x="976282" y="374501"/>
            <a:ext cx="9992705" cy="142064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sort of words are these?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44E41E9-7783-5684-EBC5-22D4C39F297E}"/>
              </a:ext>
            </a:extLst>
          </p:cNvPr>
          <p:cNvSpPr/>
          <p:nvPr/>
        </p:nvSpPr>
        <p:spPr>
          <a:xfrm>
            <a:off x="976282" y="374501"/>
            <a:ext cx="9992705" cy="142064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are all </a:t>
            </a:r>
            <a:r>
              <a:rPr lang="en-GB" sz="3200" b="1" u="sng" dirty="0">
                <a:solidFill>
                  <a:schemeClr val="bg1"/>
                </a:solidFill>
              </a:rPr>
              <a:t>NOUNS.</a:t>
            </a:r>
            <a:endParaRPr lang="en-GB" sz="3200" b="1" u="sng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E9B67583-ED9D-F4EB-147C-97FE6766520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716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DD059ECA-2C67-C3DE-7E2C-D91226D66B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a strange creature.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crea</a:t>
            </a:r>
            <a:r>
              <a:rPr lang="en-GB" sz="8000" u="sng" dirty="0">
                <a:solidFill>
                  <a:srgbClr val="7030A0"/>
                </a:solidFill>
              </a:rPr>
              <a:t>ture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663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3DCFA7D-A532-8024-EFBB-8C21F8EA6F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rearranged the furniture.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furni</a:t>
            </a:r>
            <a:r>
              <a:rPr lang="en-GB" sz="8000" dirty="0">
                <a:solidFill>
                  <a:srgbClr val="7030A0"/>
                </a:solidFill>
              </a:rPr>
              <a:t>ture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089341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43D5392-BAE0-7253-E2F1-53F6A6481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was painting a picture.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pic</a:t>
            </a:r>
            <a:r>
              <a:rPr lang="en-GB" sz="8000" dirty="0">
                <a:solidFill>
                  <a:srgbClr val="7030A0"/>
                </a:solidFill>
              </a:rPr>
              <a:t>ture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203" y="173432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861</Words>
  <Application>Microsoft Office PowerPoint</Application>
  <PresentationFormat>Widescreen</PresentationFormat>
  <Paragraphs>188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Scrambler has been scrambling!!!</vt:lpstr>
      <vt:lpstr>Words ending in /cher/ spelt ture.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40</cp:revision>
  <dcterms:created xsi:type="dcterms:W3CDTF">2022-05-31T09:42:07Z</dcterms:created>
  <dcterms:modified xsi:type="dcterms:W3CDTF">2025-12-08T17:13:40Z</dcterms:modified>
</cp:coreProperties>
</file>