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2" r:id="rId2"/>
    <p:sldId id="274" r:id="rId3"/>
    <p:sldId id="370" r:id="rId4"/>
    <p:sldId id="403" r:id="rId5"/>
    <p:sldId id="394" r:id="rId6"/>
    <p:sldId id="352" r:id="rId7"/>
    <p:sldId id="356" r:id="rId8"/>
    <p:sldId id="363" r:id="rId9"/>
    <p:sldId id="364" r:id="rId10"/>
    <p:sldId id="330" r:id="rId11"/>
    <p:sldId id="365" r:id="rId12"/>
    <p:sldId id="367" r:id="rId13"/>
    <p:sldId id="404" r:id="rId14"/>
    <p:sldId id="383" r:id="rId15"/>
    <p:sldId id="301" r:id="rId16"/>
    <p:sldId id="405" r:id="rId17"/>
    <p:sldId id="353" r:id="rId18"/>
    <p:sldId id="360" r:id="rId19"/>
    <p:sldId id="361" r:id="rId20"/>
    <p:sldId id="347" r:id="rId21"/>
    <p:sldId id="354" r:id="rId22"/>
    <p:sldId id="406" r:id="rId23"/>
    <p:sldId id="407" r:id="rId24"/>
    <p:sldId id="279" r:id="rId25"/>
    <p:sldId id="269" r:id="rId26"/>
    <p:sldId id="408" r:id="rId27"/>
    <p:sldId id="369" r:id="rId28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1400B4-B218-4065-9663-22A081DF9413}" v="1" dt="2025-12-08T17:20:28.2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20:29.727" v="1" actId="47"/>
      <pc:docMkLst>
        <pc:docMk/>
      </pc:docMkLst>
      <pc:sldChg chg="del">
        <pc:chgData name="Glen Jones" userId="e846aaca-4b24-4b13-b0d0-f2308e16b284" providerId="ADAL" clId="{ED47ACC3-9597-4D89-A1DC-43CF280EF274}" dt="2025-12-08T17:20:29.727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20:28.253" v="0"/>
        <pc:sldMkLst>
          <pc:docMk/>
          <pc:sldMk cId="461087981" sldId="39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3344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A735F095-9C5F-FE22-2049-605B8AA7CB3C}"/>
              </a:ext>
            </a:extLst>
          </p:cNvPr>
          <p:cNvSpPr/>
          <p:nvPr/>
        </p:nvSpPr>
        <p:spPr>
          <a:xfrm>
            <a:off x="7880423" y="5767753"/>
            <a:ext cx="2471383" cy="81215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9BCF2BD-15E6-DC77-771C-BF3664CB4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23096" y="831412"/>
            <a:ext cx="10721008" cy="1313314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Who can remember all </a:t>
            </a:r>
            <a:r>
              <a:rPr lang="en-GB" sz="4000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five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vowels?</a:t>
            </a:r>
            <a:endParaRPr lang="en-GB" sz="40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85A34C2-CBA5-02FE-47FC-1DAF7D5963A6}"/>
              </a:ext>
            </a:extLst>
          </p:cNvPr>
          <p:cNvSpPr txBox="1">
            <a:spLocks/>
          </p:cNvSpPr>
          <p:nvPr/>
        </p:nvSpPr>
        <p:spPr>
          <a:xfrm>
            <a:off x="2112139" y="2802424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CF5B4FB-1FC4-3A82-189D-BAC1A67B42E4}"/>
              </a:ext>
            </a:extLst>
          </p:cNvPr>
          <p:cNvSpPr txBox="1">
            <a:spLocks/>
          </p:cNvSpPr>
          <p:nvPr/>
        </p:nvSpPr>
        <p:spPr>
          <a:xfrm>
            <a:off x="4847982" y="2801022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D159A1-46D0-6566-8831-02ACF3EA7C7C}"/>
              </a:ext>
            </a:extLst>
          </p:cNvPr>
          <p:cNvSpPr txBox="1">
            <a:spLocks/>
          </p:cNvSpPr>
          <p:nvPr/>
        </p:nvSpPr>
        <p:spPr>
          <a:xfrm>
            <a:off x="7583825" y="280102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48017A4-A7C6-4C8B-0E28-01ED2C7E011F}"/>
              </a:ext>
            </a:extLst>
          </p:cNvPr>
          <p:cNvSpPr txBox="1">
            <a:spLocks/>
          </p:cNvSpPr>
          <p:nvPr/>
        </p:nvSpPr>
        <p:spPr>
          <a:xfrm>
            <a:off x="3342714" y="438742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4000" u="sng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6D19D2F-E954-7016-5202-F81070DB234F}"/>
              </a:ext>
            </a:extLst>
          </p:cNvPr>
          <p:cNvSpPr txBox="1">
            <a:spLocks/>
          </p:cNvSpPr>
          <p:nvPr/>
        </p:nvSpPr>
        <p:spPr>
          <a:xfrm>
            <a:off x="6096000" y="4384621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64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4F75E-C54A-5831-F738-E6CCC424C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59F74CFE-39A9-BF94-E6C8-667F55BF0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CDBB42-35B1-F544-2682-6516637606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875" y="170700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Can anyone spot the </a:t>
            </a:r>
            <a:r>
              <a:rPr lang="en-GB" sz="3200" b="1" u="sng" dirty="0">
                <a:solidFill>
                  <a:schemeClr val="bg1"/>
                </a:solidFill>
              </a:rPr>
              <a:t>type of letter</a:t>
            </a:r>
            <a:r>
              <a:rPr lang="en-GB" sz="3200" dirty="0">
                <a:solidFill>
                  <a:schemeClr val="bg1"/>
                </a:solidFill>
              </a:rPr>
              <a:t> before the /</a:t>
            </a:r>
            <a:r>
              <a:rPr lang="en-GB" sz="3200" dirty="0" err="1">
                <a:solidFill>
                  <a:schemeClr val="bg1"/>
                </a:solidFill>
              </a:rPr>
              <a:t>ch</a:t>
            </a:r>
            <a:r>
              <a:rPr lang="en-GB" sz="3200" dirty="0">
                <a:solidFill>
                  <a:schemeClr val="bg1"/>
                </a:solidFill>
              </a:rPr>
              <a:t>/ sound?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5CF39A3-37A2-270F-CDE3-779E365B6539}"/>
              </a:ext>
            </a:extLst>
          </p:cNvPr>
          <p:cNvSpPr txBox="1">
            <a:spLocks/>
          </p:cNvSpPr>
          <p:nvPr/>
        </p:nvSpPr>
        <p:spPr>
          <a:xfrm>
            <a:off x="2609416" y="1961361"/>
            <a:ext cx="1749766" cy="70784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1679CA4-C8BC-DEFA-7684-D9DE87039CDB}"/>
              </a:ext>
            </a:extLst>
          </p:cNvPr>
          <p:cNvSpPr txBox="1">
            <a:spLocks/>
          </p:cNvSpPr>
          <p:nvPr/>
        </p:nvSpPr>
        <p:spPr>
          <a:xfrm>
            <a:off x="491344" y="3195921"/>
            <a:ext cx="1749600" cy="70784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5AC7912-71D0-3396-09C2-8DBA0EC4D1AF}"/>
              </a:ext>
            </a:extLst>
          </p:cNvPr>
          <p:cNvSpPr txBox="1">
            <a:spLocks/>
          </p:cNvSpPr>
          <p:nvPr/>
        </p:nvSpPr>
        <p:spPr>
          <a:xfrm>
            <a:off x="2609582" y="3195921"/>
            <a:ext cx="1749600" cy="707842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17E650C-D006-A3EB-113E-18D79FE5B3F9}"/>
              </a:ext>
            </a:extLst>
          </p:cNvPr>
          <p:cNvSpPr txBox="1">
            <a:spLocks/>
          </p:cNvSpPr>
          <p:nvPr/>
        </p:nvSpPr>
        <p:spPr>
          <a:xfrm>
            <a:off x="522480" y="4446462"/>
            <a:ext cx="1749600" cy="707842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F9136C9-FE21-5ADF-01FC-5D84E848A707}"/>
              </a:ext>
            </a:extLst>
          </p:cNvPr>
          <p:cNvSpPr txBox="1">
            <a:spLocks/>
          </p:cNvSpPr>
          <p:nvPr/>
        </p:nvSpPr>
        <p:spPr>
          <a:xfrm>
            <a:off x="491344" y="1961362"/>
            <a:ext cx="1749600" cy="707842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C65C8B9-762A-31B3-DEC4-5B0916FA0626}"/>
              </a:ext>
            </a:extLst>
          </p:cNvPr>
          <p:cNvSpPr txBox="1">
            <a:spLocks/>
          </p:cNvSpPr>
          <p:nvPr/>
        </p:nvSpPr>
        <p:spPr>
          <a:xfrm>
            <a:off x="2624984" y="4454031"/>
            <a:ext cx="1749766" cy="70784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stre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F8987C-B151-E4D1-4C36-7F1AA1656824}"/>
              </a:ext>
            </a:extLst>
          </p:cNvPr>
          <p:cNvSpPr txBox="1">
            <a:spLocks/>
          </p:cNvSpPr>
          <p:nvPr/>
        </p:nvSpPr>
        <p:spPr>
          <a:xfrm>
            <a:off x="1227612" y="1086938"/>
            <a:ext cx="2349019" cy="707842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 words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8711A2-0028-E5BB-DE1C-DA280A77B1A1}"/>
              </a:ext>
            </a:extLst>
          </p:cNvPr>
          <p:cNvSpPr txBox="1">
            <a:spLocks/>
          </p:cNvSpPr>
          <p:nvPr/>
        </p:nvSpPr>
        <p:spPr>
          <a:xfrm>
            <a:off x="7331045" y="1086938"/>
            <a:ext cx="2349019" cy="707842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words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78704A-195B-76DC-69B2-3573F974C7A6}"/>
              </a:ext>
            </a:extLst>
          </p:cNvPr>
          <p:cNvSpPr txBox="1">
            <a:spLocks/>
          </p:cNvSpPr>
          <p:nvPr/>
        </p:nvSpPr>
        <p:spPr>
          <a:xfrm>
            <a:off x="2599180" y="1961361"/>
            <a:ext cx="1749766" cy="70784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0B8B74F-B57D-F21B-1996-1EE7E8D1757A}"/>
              </a:ext>
            </a:extLst>
          </p:cNvPr>
          <p:cNvSpPr txBox="1">
            <a:spLocks/>
          </p:cNvSpPr>
          <p:nvPr/>
        </p:nvSpPr>
        <p:spPr>
          <a:xfrm>
            <a:off x="481108" y="3195921"/>
            <a:ext cx="1749600" cy="70784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sz="31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27476E-6B07-0617-E0AB-9A98C4D1E49B}"/>
              </a:ext>
            </a:extLst>
          </p:cNvPr>
          <p:cNvSpPr txBox="1">
            <a:spLocks/>
          </p:cNvSpPr>
          <p:nvPr/>
        </p:nvSpPr>
        <p:spPr>
          <a:xfrm>
            <a:off x="2599346" y="3195921"/>
            <a:ext cx="1749600" cy="707842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</a:t>
            </a:r>
            <a:r>
              <a:rPr lang="en-GB" sz="31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F36F2A-9B2E-AF8F-90D9-15D9FDAA7DDF}"/>
              </a:ext>
            </a:extLst>
          </p:cNvPr>
          <p:cNvSpPr txBox="1">
            <a:spLocks/>
          </p:cNvSpPr>
          <p:nvPr/>
        </p:nvSpPr>
        <p:spPr>
          <a:xfrm>
            <a:off x="512244" y="4446462"/>
            <a:ext cx="1749600" cy="707842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1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3B284F2-B552-FB52-F79A-443B371B0B0A}"/>
              </a:ext>
            </a:extLst>
          </p:cNvPr>
          <p:cNvSpPr txBox="1">
            <a:spLocks/>
          </p:cNvSpPr>
          <p:nvPr/>
        </p:nvSpPr>
        <p:spPr>
          <a:xfrm>
            <a:off x="481108" y="1961362"/>
            <a:ext cx="1749600" cy="707842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sz="31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9DD6303-EAD1-B1AE-F42C-CCDE79CDC098}"/>
              </a:ext>
            </a:extLst>
          </p:cNvPr>
          <p:cNvSpPr txBox="1">
            <a:spLocks/>
          </p:cNvSpPr>
          <p:nvPr/>
        </p:nvSpPr>
        <p:spPr>
          <a:xfrm>
            <a:off x="2614748" y="4454031"/>
            <a:ext cx="1749766" cy="70784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str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9289046-A210-31E4-3A50-7EE872C145CB}"/>
              </a:ext>
            </a:extLst>
          </p:cNvPr>
          <p:cNvSpPr txBox="1">
            <a:spLocks/>
          </p:cNvSpPr>
          <p:nvPr/>
        </p:nvSpPr>
        <p:spPr>
          <a:xfrm>
            <a:off x="8707278" y="1999386"/>
            <a:ext cx="1739364" cy="70784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sear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6784DACD-6C83-CB8E-31D0-E5B147E464DC}"/>
              </a:ext>
            </a:extLst>
          </p:cNvPr>
          <p:cNvSpPr txBox="1">
            <a:spLocks/>
          </p:cNvSpPr>
          <p:nvPr/>
        </p:nvSpPr>
        <p:spPr>
          <a:xfrm>
            <a:off x="6578638" y="1979205"/>
            <a:ext cx="1749766" cy="70784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bea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FEB8602-AE59-4402-E280-FF7CE3336352}"/>
              </a:ext>
            </a:extLst>
          </p:cNvPr>
          <p:cNvSpPr txBox="1">
            <a:spLocks/>
          </p:cNvSpPr>
          <p:nvPr/>
        </p:nvSpPr>
        <p:spPr>
          <a:xfrm>
            <a:off x="8707278" y="3213764"/>
            <a:ext cx="1749600" cy="70784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lun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DEAAE6D2-0197-AE56-C03C-4FCEFB2130B8}"/>
              </a:ext>
            </a:extLst>
          </p:cNvPr>
          <p:cNvSpPr txBox="1">
            <a:spLocks/>
          </p:cNvSpPr>
          <p:nvPr/>
        </p:nvSpPr>
        <p:spPr>
          <a:xfrm>
            <a:off x="6578804" y="3192770"/>
            <a:ext cx="1749600" cy="707842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tou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1227C06F-0D17-4482-D75A-90B0AE6D5455}"/>
              </a:ext>
            </a:extLst>
          </p:cNvPr>
          <p:cNvSpPr txBox="1">
            <a:spLocks/>
          </p:cNvSpPr>
          <p:nvPr/>
        </p:nvSpPr>
        <p:spPr>
          <a:xfrm>
            <a:off x="8774901" y="4379393"/>
            <a:ext cx="1749600" cy="707842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tor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9BC8E5E5-D1B5-D30E-9DC9-AC79DEBEF57E}"/>
              </a:ext>
            </a:extLst>
          </p:cNvPr>
          <p:cNvSpPr txBox="1">
            <a:spLocks/>
          </p:cNvSpPr>
          <p:nvPr/>
        </p:nvSpPr>
        <p:spPr>
          <a:xfrm>
            <a:off x="6511049" y="4421115"/>
            <a:ext cx="1749766" cy="70784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B26B9FE6-EB2A-A0C7-BB9E-045342A37C3C}"/>
              </a:ext>
            </a:extLst>
          </p:cNvPr>
          <p:cNvSpPr txBox="1">
            <a:spLocks/>
          </p:cNvSpPr>
          <p:nvPr/>
        </p:nvSpPr>
        <p:spPr>
          <a:xfrm>
            <a:off x="8686640" y="1989119"/>
            <a:ext cx="1739364" cy="70784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sea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79A5C868-96AB-4D16-EF62-6D5AED08792E}"/>
              </a:ext>
            </a:extLst>
          </p:cNvPr>
          <p:cNvSpPr txBox="1">
            <a:spLocks/>
          </p:cNvSpPr>
          <p:nvPr/>
        </p:nvSpPr>
        <p:spPr>
          <a:xfrm>
            <a:off x="6578638" y="1961361"/>
            <a:ext cx="1749766" cy="70784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290A8159-166A-B9AA-1294-07CA0544B700}"/>
              </a:ext>
            </a:extLst>
          </p:cNvPr>
          <p:cNvSpPr txBox="1">
            <a:spLocks/>
          </p:cNvSpPr>
          <p:nvPr/>
        </p:nvSpPr>
        <p:spPr>
          <a:xfrm>
            <a:off x="8717014" y="3190330"/>
            <a:ext cx="1749600" cy="70784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lu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5AA0169E-BA8F-FB2A-16AB-A7D1D02E3A88}"/>
              </a:ext>
            </a:extLst>
          </p:cNvPr>
          <p:cNvSpPr txBox="1">
            <a:spLocks/>
          </p:cNvSpPr>
          <p:nvPr/>
        </p:nvSpPr>
        <p:spPr>
          <a:xfrm>
            <a:off x="6578804" y="3174926"/>
            <a:ext cx="1749600" cy="707842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8F16C75B-9388-B746-0D7E-3664960F612B}"/>
              </a:ext>
            </a:extLst>
          </p:cNvPr>
          <p:cNvSpPr txBox="1">
            <a:spLocks/>
          </p:cNvSpPr>
          <p:nvPr/>
        </p:nvSpPr>
        <p:spPr>
          <a:xfrm>
            <a:off x="8785137" y="4373382"/>
            <a:ext cx="1749600" cy="707842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0DB222E2-E67A-BDAE-15E4-AC19D53AEF6C}"/>
              </a:ext>
            </a:extLst>
          </p:cNvPr>
          <p:cNvSpPr txBox="1">
            <a:spLocks/>
          </p:cNvSpPr>
          <p:nvPr/>
        </p:nvSpPr>
        <p:spPr>
          <a:xfrm>
            <a:off x="6511049" y="4403271"/>
            <a:ext cx="1749766" cy="70784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ea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B4963ED5-3213-DEBF-2494-0E823EB3EC66}"/>
              </a:ext>
            </a:extLst>
          </p:cNvPr>
          <p:cNvSpPr txBox="1">
            <a:spLocks/>
          </p:cNvSpPr>
          <p:nvPr/>
        </p:nvSpPr>
        <p:spPr>
          <a:xfrm>
            <a:off x="481108" y="5421032"/>
            <a:ext cx="3976538" cy="118292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One vowel before the /</a:t>
            </a:r>
            <a:r>
              <a:rPr lang="en-GB" sz="3200" dirty="0" err="1">
                <a:solidFill>
                  <a:schemeClr val="bg1"/>
                </a:solidFill>
              </a:rPr>
              <a:t>ch</a:t>
            </a:r>
            <a:r>
              <a:rPr lang="en-GB" sz="3200" dirty="0">
                <a:solidFill>
                  <a:schemeClr val="bg1"/>
                </a:solidFill>
              </a:rPr>
              <a:t>/ sound.</a:t>
            </a:r>
          </a:p>
        </p:txBody>
      </p:sp>
      <p:sp>
        <p:nvSpPr>
          <p:cNvPr id="51" name="Content Placeholder 2">
            <a:extLst>
              <a:ext uri="{FF2B5EF4-FFF2-40B4-BE49-F238E27FC236}">
                <a16:creationId xmlns:a16="http://schemas.microsoft.com/office/drawing/2014/main" id="{8F234098-B84A-E56B-AD67-6CFC60BA5730}"/>
              </a:ext>
            </a:extLst>
          </p:cNvPr>
          <p:cNvSpPr txBox="1">
            <a:spLocks/>
          </p:cNvSpPr>
          <p:nvPr/>
        </p:nvSpPr>
        <p:spPr>
          <a:xfrm>
            <a:off x="5257800" y="5370271"/>
            <a:ext cx="3252302" cy="122449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600" dirty="0">
                <a:solidFill>
                  <a:schemeClr val="bg1"/>
                </a:solidFill>
              </a:rPr>
              <a:t>Two vowels before the /</a:t>
            </a:r>
            <a:r>
              <a:rPr lang="en-GB" sz="2600" dirty="0" err="1">
                <a:solidFill>
                  <a:schemeClr val="bg1"/>
                </a:solidFill>
              </a:rPr>
              <a:t>ch</a:t>
            </a:r>
            <a:r>
              <a:rPr lang="en-GB" sz="2600" dirty="0">
                <a:solidFill>
                  <a:schemeClr val="bg1"/>
                </a:solidFill>
              </a:rPr>
              <a:t>/ sound.</a:t>
            </a:r>
          </a:p>
        </p:txBody>
      </p: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8A367FD9-BD09-C67A-C791-CF58AF2CA1AE}"/>
              </a:ext>
            </a:extLst>
          </p:cNvPr>
          <p:cNvSpPr txBox="1">
            <a:spLocks/>
          </p:cNvSpPr>
          <p:nvPr/>
        </p:nvSpPr>
        <p:spPr>
          <a:xfrm>
            <a:off x="8873387" y="5370272"/>
            <a:ext cx="3036402" cy="123368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Consonant before the /</a:t>
            </a:r>
            <a:r>
              <a:rPr lang="en-GB" dirty="0" err="1">
                <a:solidFill>
                  <a:schemeClr val="bg1"/>
                </a:solidFill>
              </a:rPr>
              <a:t>ch</a:t>
            </a:r>
            <a:r>
              <a:rPr lang="en-GB" dirty="0">
                <a:solidFill>
                  <a:schemeClr val="bg1"/>
                </a:solidFill>
              </a:rPr>
              <a:t>/ sound.</a:t>
            </a:r>
          </a:p>
        </p:txBody>
      </p:sp>
    </p:spTree>
    <p:extLst>
      <p:ext uri="{BB962C8B-B14F-4D97-AF65-F5344CB8AC3E}">
        <p14:creationId xmlns:p14="http://schemas.microsoft.com/office/powerpoint/2010/main" val="191276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1" grpId="0" animBg="1"/>
      <p:bldP spid="5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DFEF78-78DF-5353-6F8E-080A0C381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background with a pattern of viking ships and axes&#10;&#10;Description automatically generated">
            <a:extLst>
              <a:ext uri="{FF2B5EF4-FFF2-40B4-BE49-F238E27FC236}">
                <a16:creationId xmlns:a16="http://schemas.microsoft.com/office/drawing/2014/main" id="{DD132CA0-1323-C8CC-561A-D6CA672ED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015E11-15A6-AE68-0B2F-2EE6E66F3A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2071" y="416676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tch or </a:t>
            </a:r>
            <a:r>
              <a:rPr lang="en-GB" sz="3200" dirty="0" err="1">
                <a:solidFill>
                  <a:schemeClr val="bg1"/>
                </a:solidFill>
              </a:rPr>
              <a:t>ch</a:t>
            </a:r>
            <a:r>
              <a:rPr lang="en-GB" sz="3200" dirty="0">
                <a:solidFill>
                  <a:schemeClr val="bg1"/>
                </a:solidFill>
              </a:rPr>
              <a:t>? </a:t>
            </a: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E63548FF-45C6-A154-EE4F-40B08DC7D68D}"/>
              </a:ext>
            </a:extLst>
          </p:cNvPr>
          <p:cNvSpPr txBox="1">
            <a:spLocks/>
          </p:cNvSpPr>
          <p:nvPr/>
        </p:nvSpPr>
        <p:spPr>
          <a:xfrm>
            <a:off x="188770" y="1574615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switch or swich?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6374592-D07E-0463-F1B6-C8E62767962D}"/>
              </a:ext>
            </a:extLst>
          </p:cNvPr>
          <p:cNvSpPr txBox="1">
            <a:spLocks/>
          </p:cNvSpPr>
          <p:nvPr/>
        </p:nvSpPr>
        <p:spPr>
          <a:xfrm>
            <a:off x="4342536" y="1574616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 err="1">
                <a:solidFill>
                  <a:schemeClr val="bg1"/>
                </a:solidFill>
              </a:rPr>
              <a:t>peatch</a:t>
            </a:r>
            <a:r>
              <a:rPr lang="en-GB" dirty="0">
                <a:solidFill>
                  <a:schemeClr val="bg1"/>
                </a:solidFill>
              </a:rPr>
              <a:t> or peach?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C8A64A1-43BE-2B21-F78E-635EDE4400F4}"/>
              </a:ext>
            </a:extLst>
          </p:cNvPr>
          <p:cNvSpPr txBox="1">
            <a:spLocks/>
          </p:cNvSpPr>
          <p:nvPr/>
        </p:nvSpPr>
        <p:spPr>
          <a:xfrm>
            <a:off x="4342536" y="4325191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watch or </a:t>
            </a:r>
            <a:r>
              <a:rPr lang="en-GB" dirty="0" err="1">
                <a:solidFill>
                  <a:schemeClr val="bg1"/>
                </a:solidFill>
              </a:rPr>
              <a:t>wach</a:t>
            </a:r>
            <a:r>
              <a:rPr lang="en-GB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9AD2739-6CCA-16C3-EB4F-DE2C1AA7DD77}"/>
              </a:ext>
            </a:extLst>
          </p:cNvPr>
          <p:cNvSpPr txBox="1">
            <a:spLocks/>
          </p:cNvSpPr>
          <p:nvPr/>
        </p:nvSpPr>
        <p:spPr>
          <a:xfrm>
            <a:off x="8392970" y="1574615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 err="1">
                <a:solidFill>
                  <a:schemeClr val="bg1"/>
                </a:solidFill>
              </a:rPr>
              <a:t>luntch</a:t>
            </a:r>
            <a:r>
              <a:rPr lang="en-GB" dirty="0">
                <a:solidFill>
                  <a:schemeClr val="bg1"/>
                </a:solidFill>
              </a:rPr>
              <a:t> or lunch?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BF27742-1BA2-D5C5-A7D0-1C1628E73B3F}"/>
              </a:ext>
            </a:extLst>
          </p:cNvPr>
          <p:cNvSpPr txBox="1">
            <a:spLocks/>
          </p:cNvSpPr>
          <p:nvPr/>
        </p:nvSpPr>
        <p:spPr>
          <a:xfrm>
            <a:off x="188770" y="2960968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sw</a:t>
            </a:r>
            <a:r>
              <a:rPr lang="en-GB" u="sng" dirty="0">
                <a:solidFill>
                  <a:srgbClr val="FF0000"/>
                </a:solidFill>
              </a:rPr>
              <a:t>i</a:t>
            </a:r>
            <a:r>
              <a:rPr lang="en-GB" dirty="0">
                <a:solidFill>
                  <a:schemeClr val="bg1"/>
                </a:solidFill>
              </a:rPr>
              <a:t>tch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0756349-40AD-DDFC-B2D8-BBB846874ED2}"/>
              </a:ext>
            </a:extLst>
          </p:cNvPr>
          <p:cNvSpPr txBox="1">
            <a:spLocks/>
          </p:cNvSpPr>
          <p:nvPr/>
        </p:nvSpPr>
        <p:spPr>
          <a:xfrm>
            <a:off x="4320761" y="2960967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</a:t>
            </a:r>
            <a:r>
              <a:rPr lang="en-GB" u="sng" dirty="0">
                <a:solidFill>
                  <a:srgbClr val="FF0000"/>
                </a:solidFill>
              </a:rPr>
              <a:t>ea</a:t>
            </a:r>
            <a:r>
              <a:rPr lang="en-GB" dirty="0">
                <a:solidFill>
                  <a:schemeClr val="bg1"/>
                </a:solidFill>
              </a:rPr>
              <a:t>ch?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57CD67D-F174-F703-65C5-394892C5C69A}"/>
              </a:ext>
            </a:extLst>
          </p:cNvPr>
          <p:cNvSpPr txBox="1">
            <a:spLocks/>
          </p:cNvSpPr>
          <p:nvPr/>
        </p:nvSpPr>
        <p:spPr>
          <a:xfrm>
            <a:off x="8392969" y="2943970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lu</a:t>
            </a:r>
            <a:r>
              <a:rPr lang="en-GB" u="sng" dirty="0">
                <a:solidFill>
                  <a:srgbClr val="FF0000"/>
                </a:solidFill>
              </a:rPr>
              <a:t>n</a:t>
            </a:r>
            <a:r>
              <a:rPr lang="en-GB" dirty="0">
                <a:solidFill>
                  <a:schemeClr val="bg1"/>
                </a:solidFill>
              </a:rPr>
              <a:t>ch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30FB43C-4D5A-1478-A03C-260D8D8C9C9A}"/>
              </a:ext>
            </a:extLst>
          </p:cNvPr>
          <p:cNvSpPr txBox="1">
            <a:spLocks/>
          </p:cNvSpPr>
          <p:nvPr/>
        </p:nvSpPr>
        <p:spPr>
          <a:xfrm>
            <a:off x="4342536" y="5640291"/>
            <a:ext cx="3405329" cy="970059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w</a:t>
            </a:r>
            <a:r>
              <a:rPr lang="en-GB" u="sng" dirty="0">
                <a:solidFill>
                  <a:srgbClr val="FF0000"/>
                </a:solidFill>
              </a:rPr>
              <a:t>a</a:t>
            </a:r>
            <a:r>
              <a:rPr lang="en-GB" dirty="0">
                <a:solidFill>
                  <a:schemeClr val="bg1"/>
                </a:solidFill>
              </a:rPr>
              <a:t>tch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2BCF948A-318A-2209-F6BE-83B8767C00CE}"/>
              </a:ext>
            </a:extLst>
          </p:cNvPr>
          <p:cNvSpPr/>
          <p:nvPr/>
        </p:nvSpPr>
        <p:spPr>
          <a:xfrm>
            <a:off x="1435100" y="2381632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AF5F83A9-B112-3815-5594-D03BC792678C}"/>
              </a:ext>
            </a:extLst>
          </p:cNvPr>
          <p:cNvSpPr/>
          <p:nvPr/>
        </p:nvSpPr>
        <p:spPr>
          <a:xfrm>
            <a:off x="5630569" y="2393020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6EB7FDAA-C5D8-1C01-022F-225DD07D262E}"/>
              </a:ext>
            </a:extLst>
          </p:cNvPr>
          <p:cNvSpPr/>
          <p:nvPr/>
        </p:nvSpPr>
        <p:spPr>
          <a:xfrm>
            <a:off x="9729795" y="2381632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09A4C0A0-0AEC-A2DD-164C-F29EF913A381}"/>
              </a:ext>
            </a:extLst>
          </p:cNvPr>
          <p:cNvSpPr/>
          <p:nvPr/>
        </p:nvSpPr>
        <p:spPr>
          <a:xfrm>
            <a:off x="5630569" y="5128793"/>
            <a:ext cx="685800" cy="6985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828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Words spelt –tch.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digraph -er.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4E2EBC16-191A-BEF2-1380-75C17D4957E5}"/>
              </a:ext>
            </a:extLst>
          </p:cNvPr>
          <p:cNvSpPr/>
          <p:nvPr/>
        </p:nvSpPr>
        <p:spPr>
          <a:xfrm>
            <a:off x="1070389" y="430523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</a:t>
            </a:r>
            <a:r>
              <a:rPr lang="en-GB" sz="3200" dirty="0" err="1">
                <a:solidFill>
                  <a:schemeClr val="bg1"/>
                </a:solidFill>
              </a:rPr>
              <a:t>zh</a:t>
            </a:r>
            <a:r>
              <a:rPr lang="en-GB" sz="3200" dirty="0">
                <a:solidFill>
                  <a:schemeClr val="bg1"/>
                </a:solidFill>
              </a:rPr>
              <a:t>/ sound spelt s.</a:t>
            </a:r>
          </a:p>
        </p:txBody>
      </p:sp>
    </p:spTree>
    <p:extLst>
      <p:ext uri="{BB962C8B-B14F-4D97-AF65-F5344CB8AC3E}">
        <p14:creationId xmlns:p14="http://schemas.microsoft.com/office/powerpoint/2010/main" val="17111416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winter, summer,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farmer, sister, mother,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better, verb, person,…?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ECD573F4-BF82-89E1-3114-6149A2552CCF}"/>
              </a:ext>
            </a:extLst>
          </p:cNvPr>
          <p:cNvSpPr/>
          <p:nvPr/>
        </p:nvSpPr>
        <p:spPr>
          <a:xfrm>
            <a:off x="1054671" y="1955121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digraph -er.</a:t>
            </a:r>
          </a:p>
        </p:txBody>
      </p:sp>
    </p:spTree>
    <p:extLst>
      <p:ext uri="{BB962C8B-B14F-4D97-AF65-F5344CB8AC3E}">
        <p14:creationId xmlns:p14="http://schemas.microsoft.com/office/powerpoint/2010/main" val="347212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a </a:t>
            </a:r>
            <a:r>
              <a:rPr lang="en-GB" sz="4400" u="sng" dirty="0">
                <a:solidFill>
                  <a:srgbClr val="FFFF00"/>
                </a:solidFill>
              </a:rPr>
              <a:t>digraph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605245" y="5669941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two letters that make a phoneme or sound.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89388" y="56614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two letters that make a phoneme or sound. 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605245" y="3528281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605245" y="353681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the sound a word makes.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583472" y="2420125"/>
            <a:ext cx="10981510" cy="894503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605245" y="2420125"/>
            <a:ext cx="10981510" cy="894503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when two people write a story together.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583472" y="4599111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574931" y="4621522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how a word looks when written.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53548" y="6858000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94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6 L 0.0237 -1.03032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" y="-515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29" grpId="1" animBg="1"/>
      <p:bldP spid="10" grpId="0" animBg="1"/>
      <p:bldP spid="10" grpId="1" animBg="1"/>
      <p:bldP spid="30" grpId="0" animBg="1"/>
      <p:bldP spid="30" grpId="1" animBg="1"/>
      <p:bldP spid="26" grpId="0" animBg="1"/>
      <p:bldP spid="26" grpId="1" animBg="1"/>
      <p:bldP spid="32" grpId="0" animBg="1"/>
      <p:bldP spid="32" grpId="1" animBg="1"/>
      <p:bldP spid="27" grpId="0" animBg="1"/>
      <p:bldP spid="2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821" y="912584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a </a:t>
            </a:r>
            <a:r>
              <a:rPr lang="en-GB" sz="4400" u="sng" dirty="0">
                <a:solidFill>
                  <a:srgbClr val="FFFF00"/>
                </a:solidFill>
              </a:rPr>
              <a:t>pattern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term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person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better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summer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sister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03AE85A-D7BA-EA28-6637-48770D59D5B8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winter</a:t>
            </a:r>
          </a:p>
        </p:txBody>
      </p:sp>
    </p:spTree>
    <p:extLst>
      <p:ext uri="{BB962C8B-B14F-4D97-AF65-F5344CB8AC3E}">
        <p14:creationId xmlns:p14="http://schemas.microsoft.com/office/powerpoint/2010/main" val="264194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" grpId="0" animBg="1"/>
      <p:bldP spid="29" grpId="0" animBg="1"/>
      <p:bldP spid="10" grpId="0" animBg="1"/>
      <p:bldP spid="30" grpId="0" animBg="1"/>
      <p:bldP spid="26" grpId="0" animBg="1"/>
      <p:bldP spid="32" grpId="0" animBg="1"/>
      <p:bldP spid="27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Background pattern&#10;&#10;Description automatically generated">
            <a:extLst>
              <a:ext uri="{FF2B5EF4-FFF2-40B4-BE49-F238E27FC236}">
                <a16:creationId xmlns:a16="http://schemas.microsoft.com/office/drawing/2014/main" id="{E8456B4C-BFF2-A6C5-BF1C-8DD32B005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253" y="908201"/>
            <a:ext cx="7010400" cy="8945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all have the </a:t>
            </a:r>
            <a:r>
              <a:rPr lang="en-GB" sz="4400" u="sng" dirty="0">
                <a:solidFill>
                  <a:schemeClr val="bg1"/>
                </a:solidFill>
              </a:rPr>
              <a:t>digraph</a:t>
            </a:r>
            <a:r>
              <a:rPr lang="en-GB" sz="4400" dirty="0">
                <a:solidFill>
                  <a:schemeClr val="bg1"/>
                </a:solidFill>
              </a:rPr>
              <a:t> </a:t>
            </a:r>
            <a:r>
              <a:rPr lang="en-GB" sz="4400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er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4" name="Picture 13" descr="A picture containing wheel&#10;&#10;Description automatically generated">
            <a:extLst>
              <a:ext uri="{FF2B5EF4-FFF2-40B4-BE49-F238E27FC236}">
                <a16:creationId xmlns:a16="http://schemas.microsoft.com/office/drawing/2014/main" id="{3D8F28E1-76F7-0FB7-CF86-B28E22A52D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F678B999-6BB5-911E-8DC3-D5DAC83E9AF5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FD8583F-FB5F-5775-3037-35B5C50E6D44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9B00D1-57AE-CD9A-3798-CEB65EE6507C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997530A-DC65-FEA7-12D1-40F16396344C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4B717A0-A1E3-2100-0017-C069E8BEEADB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bett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015D490-8005-AE44-0642-DFE0EB73B35F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summ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CA49BA3-97D1-C521-F88A-48653F313A88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1CB1B7F-9195-F8DB-5C4C-0F34A5B9B561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sist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64C62C81-71F9-A246-CADA-F066831AB841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wint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2796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v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 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s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 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86927" y="590609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TIME'S UP!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4AD1B2-803B-8972-0D8E-38A056050B02}"/>
              </a:ext>
            </a:extLst>
          </p:cNvPr>
          <p:cNvSpPr txBox="1"/>
          <p:nvPr/>
        </p:nvSpPr>
        <p:spPr>
          <a:xfrm>
            <a:off x="692749" y="5936174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Go 30 seconds">
            <a:extLst>
              <a:ext uri="{FF2B5EF4-FFF2-40B4-BE49-F238E27FC236}">
                <a16:creationId xmlns:a16="http://schemas.microsoft.com/office/drawing/2014/main" id="{C2E31ACD-85F7-6041-A01B-483EB65FDA2A}"/>
              </a:ext>
            </a:extLst>
          </p:cNvPr>
          <p:cNvSpPr txBox="1"/>
          <p:nvPr/>
        </p:nvSpPr>
        <p:spPr>
          <a:xfrm>
            <a:off x="690177" y="5908960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30 seconds start">
            <a:extLst>
              <a:ext uri="{FF2B5EF4-FFF2-40B4-BE49-F238E27FC236}">
                <a16:creationId xmlns:a16="http://schemas.microsoft.com/office/drawing/2014/main" id="{2699056E-1FD0-134A-2562-FCFD718DAC03}"/>
              </a:ext>
            </a:extLst>
          </p:cNvPr>
          <p:cNvSpPr txBox="1"/>
          <p:nvPr/>
        </p:nvSpPr>
        <p:spPr>
          <a:xfrm>
            <a:off x="710892" y="5902757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269966" y="2014378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351314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her </a:t>
            </a:r>
          </a:p>
          <a:p>
            <a:pPr algn="ctr"/>
            <a:r>
              <a:rPr lang="en-GB" sz="4400" dirty="0"/>
              <a:t>term </a:t>
            </a:r>
          </a:p>
          <a:p>
            <a:pPr algn="ctr"/>
            <a:r>
              <a:rPr lang="en-GB" sz="4400" dirty="0"/>
              <a:t>verb person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FC1F2419-237E-C76B-3BF4-B4E5BD6CC0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318" y="4505359"/>
            <a:ext cx="1903435" cy="2458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99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20" grpId="0" animBg="1"/>
      <p:bldP spid="32" grpId="0" animBg="1"/>
      <p:bldP spid="3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v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469770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490102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</a:t>
            </a:r>
            <a:r>
              <a:rPr lang="en-GB" sz="40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sz="40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86927" y="590609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>
                <a:solidFill>
                  <a:schemeClr val="bg1"/>
                </a:solidFill>
              </a:rPr>
              <a:t>TIME’S </a:t>
            </a:r>
            <a:r>
              <a:rPr lang="en-GB" dirty="0">
                <a:solidFill>
                  <a:schemeClr val="bg1"/>
                </a:solidFill>
              </a:rPr>
              <a:t>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269966" y="2014378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351314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her </a:t>
            </a:r>
          </a:p>
          <a:p>
            <a:pPr algn="ctr"/>
            <a:r>
              <a:rPr lang="en-GB" sz="4400" dirty="0"/>
              <a:t>term </a:t>
            </a:r>
          </a:p>
          <a:p>
            <a:pPr algn="ctr"/>
            <a:r>
              <a:rPr lang="en-GB" sz="4400" dirty="0"/>
              <a:t>verb person</a:t>
            </a:r>
          </a:p>
        </p:txBody>
      </p:sp>
      <p:pic>
        <p:nvPicPr>
          <p:cNvPr id="34" name="Picture 33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A7A50C09-C597-6A16-4DFA-93CB918E78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045" y="123034"/>
            <a:ext cx="2019608" cy="2017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592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gradient&#10;&#10;Description automatically generated">
            <a:extLst>
              <a:ext uri="{FF2B5EF4-FFF2-40B4-BE49-F238E27FC236}">
                <a16:creationId xmlns:a16="http://schemas.microsoft.com/office/drawing/2014/main" id="{D650A915-6E2E-FDEE-7639-00D8F20B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3" descr="A cartoon of a bed&#10;&#10;Description automatically generated">
            <a:extLst>
              <a:ext uri="{FF2B5EF4-FFF2-40B4-BE49-F238E27FC236}">
                <a16:creationId xmlns:a16="http://schemas.microsoft.com/office/drawing/2014/main" id="{29920D9F-31DE-E8CD-4739-9DF1513FF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259914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FLASH BACK: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–sure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-</a:t>
            </a:r>
            <a:r>
              <a:rPr lang="en-GB" sz="5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ture</a:t>
            </a:r>
            <a:endParaRPr lang="en-GB" sz="5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Diagram&#10;&#10;Description automatically generated">
            <a:extLst>
              <a:ext uri="{FF2B5EF4-FFF2-40B4-BE49-F238E27FC236}">
                <a16:creationId xmlns:a16="http://schemas.microsoft.com/office/drawing/2014/main" id="{363C9137-C37E-7AAC-8C6E-D5A79D693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put the words into the phoneme frame?</a:t>
            </a:r>
          </a:p>
          <a:p>
            <a:pPr marL="0" indent="0" algn="ctr">
              <a:buNone/>
            </a:pPr>
            <a:r>
              <a:rPr lang="en-GB" sz="3300" dirty="0">
                <a:solidFill>
                  <a:schemeClr val="bg1"/>
                </a:solidFill>
              </a:rPr>
              <a:t>Click the words to reveal the answers.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3269761" y="3230687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E7A653-4ED8-B37C-3E18-3704C0AA5F21}"/>
              </a:ext>
            </a:extLst>
          </p:cNvPr>
          <p:cNvSpPr txBox="1">
            <a:spLocks/>
          </p:cNvSpPr>
          <p:nvPr/>
        </p:nvSpPr>
        <p:spPr>
          <a:xfrm>
            <a:off x="3269761" y="2080998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BFA501-86CD-E2E7-3D0D-9C5AFF67FE42}"/>
              </a:ext>
            </a:extLst>
          </p:cNvPr>
          <p:cNvSpPr txBox="1">
            <a:spLocks/>
          </p:cNvSpPr>
          <p:nvPr/>
        </p:nvSpPr>
        <p:spPr>
          <a:xfrm>
            <a:off x="3314931" y="4312064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C6242E5-13CC-5E55-E90C-C32E7BAFEAFB}"/>
              </a:ext>
            </a:extLst>
          </p:cNvPr>
          <p:cNvSpPr txBox="1">
            <a:spLocks/>
          </p:cNvSpPr>
          <p:nvPr/>
        </p:nvSpPr>
        <p:spPr>
          <a:xfrm>
            <a:off x="3287694" y="5419206"/>
            <a:ext cx="2402486" cy="10423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390193F-344B-B6B1-B12F-A1483C4320F3}"/>
              </a:ext>
            </a:extLst>
          </p:cNvPr>
          <p:cNvGrpSpPr/>
          <p:nvPr/>
        </p:nvGrpSpPr>
        <p:grpSpPr>
          <a:xfrm>
            <a:off x="7490185" y="2026580"/>
            <a:ext cx="1618645" cy="904272"/>
            <a:chOff x="7226416" y="2033044"/>
            <a:chExt cx="1618645" cy="904272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290E34F2-BB23-EA2A-D113-C573A97A574D}"/>
                </a:ext>
              </a:extLst>
            </p:cNvPr>
            <p:cNvSpPr/>
            <p:nvPr/>
          </p:nvSpPr>
          <p:spPr>
            <a:xfrm>
              <a:off x="7226416" y="2033044"/>
              <a:ext cx="685800" cy="90427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2970471-42D7-BD2A-1635-0CEBF50F4A77}"/>
                </a:ext>
              </a:extLst>
            </p:cNvPr>
            <p:cNvSpPr/>
            <p:nvPr/>
          </p:nvSpPr>
          <p:spPr>
            <a:xfrm>
              <a:off x="7911354" y="2277904"/>
              <a:ext cx="933707" cy="6594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D432CD57-8C33-A384-65EF-721E798670BC}"/>
              </a:ext>
            </a:extLst>
          </p:cNvPr>
          <p:cNvSpPr/>
          <p:nvPr/>
        </p:nvSpPr>
        <p:spPr>
          <a:xfrm>
            <a:off x="8156662" y="3413411"/>
            <a:ext cx="933707" cy="65425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EB63BA-8595-ED8E-2088-64657FD8E2BC}"/>
              </a:ext>
            </a:extLst>
          </p:cNvPr>
          <p:cNvSpPr/>
          <p:nvPr/>
        </p:nvSpPr>
        <p:spPr>
          <a:xfrm>
            <a:off x="8181595" y="4576960"/>
            <a:ext cx="933707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825FFFA-A579-47DA-B599-F800FE871953}"/>
              </a:ext>
            </a:extLst>
          </p:cNvPr>
          <p:cNvSpPr/>
          <p:nvPr/>
        </p:nvSpPr>
        <p:spPr>
          <a:xfrm>
            <a:off x="7505919" y="56717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C0A24E0-310A-CD79-2965-07D4780F51C7}"/>
              </a:ext>
            </a:extLst>
          </p:cNvPr>
          <p:cNvSpPr/>
          <p:nvPr/>
        </p:nvSpPr>
        <p:spPr>
          <a:xfrm>
            <a:off x="10250721" y="5669213"/>
            <a:ext cx="933707" cy="645712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A040A7-35CA-8767-822D-DBD9664B6C90}"/>
              </a:ext>
            </a:extLst>
          </p:cNvPr>
          <p:cNvSpPr txBox="1"/>
          <p:nvPr/>
        </p:nvSpPr>
        <p:spPr>
          <a:xfrm>
            <a:off x="7476356" y="220376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h</a:t>
            </a:r>
            <a:endParaRPr lang="en-GB" sz="2800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D5B985B-8788-979F-02C3-69B9A4526FF7}"/>
              </a:ext>
            </a:extLst>
          </p:cNvPr>
          <p:cNvSpPr/>
          <p:nvPr/>
        </p:nvSpPr>
        <p:spPr>
          <a:xfrm>
            <a:off x="7494972" y="4376299"/>
            <a:ext cx="685800" cy="85129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A7DB34-3885-D257-7F1B-EE1B98349B61}"/>
              </a:ext>
            </a:extLst>
          </p:cNvPr>
          <p:cNvSpPr txBox="1"/>
          <p:nvPr/>
        </p:nvSpPr>
        <p:spPr>
          <a:xfrm>
            <a:off x="8197114" y="2249914"/>
            <a:ext cx="857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2341AFB-1728-5A3D-6D42-C512251884AE}"/>
              </a:ext>
            </a:extLst>
          </p:cNvPr>
          <p:cNvSpPr txBox="1"/>
          <p:nvPr/>
        </p:nvSpPr>
        <p:spPr>
          <a:xfrm>
            <a:off x="7486381" y="457153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094DBE4-BA60-A14B-C9F6-FADE7619309D}"/>
              </a:ext>
            </a:extLst>
          </p:cNvPr>
          <p:cNvSpPr txBox="1"/>
          <p:nvPr/>
        </p:nvSpPr>
        <p:spPr>
          <a:xfrm>
            <a:off x="10290818" y="5621291"/>
            <a:ext cx="861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67A9B27-A44B-9ED0-0564-A425126743D1}"/>
              </a:ext>
            </a:extLst>
          </p:cNvPr>
          <p:cNvSpPr/>
          <p:nvPr/>
        </p:nvSpPr>
        <p:spPr>
          <a:xfrm>
            <a:off x="5908431" y="2602523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1F149DF-DF7B-0D72-336F-A4E06497704B}"/>
              </a:ext>
            </a:extLst>
          </p:cNvPr>
          <p:cNvSpPr/>
          <p:nvPr/>
        </p:nvSpPr>
        <p:spPr>
          <a:xfrm>
            <a:off x="5899812" y="3631035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A2798476-8AB5-2819-0BD6-05A3ED546B51}"/>
              </a:ext>
            </a:extLst>
          </p:cNvPr>
          <p:cNvSpPr/>
          <p:nvPr/>
        </p:nvSpPr>
        <p:spPr>
          <a:xfrm>
            <a:off x="5921340" y="4754408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6B2370DD-507E-72B1-5F37-54307916D2A8}"/>
              </a:ext>
            </a:extLst>
          </p:cNvPr>
          <p:cNvSpPr/>
          <p:nvPr/>
        </p:nvSpPr>
        <p:spPr>
          <a:xfrm>
            <a:off x="5926813" y="5848036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B1E8ED-3DD6-10CE-3CD5-356DA298E8AC}"/>
              </a:ext>
            </a:extLst>
          </p:cNvPr>
          <p:cNvSpPr/>
          <p:nvPr/>
        </p:nvSpPr>
        <p:spPr>
          <a:xfrm>
            <a:off x="9095842" y="3222882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FDFC038-F521-E84F-3F7E-E826E06574D8}"/>
              </a:ext>
            </a:extLst>
          </p:cNvPr>
          <p:cNvSpPr txBox="1"/>
          <p:nvPr/>
        </p:nvSpPr>
        <p:spPr>
          <a:xfrm>
            <a:off x="8168388" y="3346610"/>
            <a:ext cx="927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pic>
        <p:nvPicPr>
          <p:cNvPr id="54" name="Picture 5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788904-EE9C-DA9B-7F1C-6FD3ADA23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11" y="2499148"/>
            <a:ext cx="2814145" cy="3625831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428D3DA3-8147-C45B-3810-D742F21B5518}"/>
              </a:ext>
            </a:extLst>
          </p:cNvPr>
          <p:cNvSpPr txBox="1"/>
          <p:nvPr/>
        </p:nvSpPr>
        <p:spPr>
          <a:xfrm>
            <a:off x="9065001" y="3355817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b</a:t>
            </a:r>
            <a:endParaRPr lang="en-GB" sz="2800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58B753A-001E-1B26-62A2-9B47A21E4821}"/>
              </a:ext>
            </a:extLst>
          </p:cNvPr>
          <p:cNvSpPr/>
          <p:nvPr/>
        </p:nvSpPr>
        <p:spPr>
          <a:xfrm>
            <a:off x="7474197" y="3417035"/>
            <a:ext cx="685800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0BBFECD-DF65-6130-8A9E-CC9777D9BAB7}"/>
              </a:ext>
            </a:extLst>
          </p:cNvPr>
          <p:cNvSpPr/>
          <p:nvPr/>
        </p:nvSpPr>
        <p:spPr>
          <a:xfrm>
            <a:off x="9563278" y="5470971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CC2FEE5-AB3C-841F-CCCB-EF774BCA2D88}"/>
              </a:ext>
            </a:extLst>
          </p:cNvPr>
          <p:cNvSpPr txBox="1"/>
          <p:nvPr/>
        </p:nvSpPr>
        <p:spPr>
          <a:xfrm>
            <a:off x="8171185" y="4563110"/>
            <a:ext cx="9370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6AC4711-52D2-4FA8-E1FA-58322E6124C6}"/>
              </a:ext>
            </a:extLst>
          </p:cNvPr>
          <p:cNvSpPr txBox="1"/>
          <p:nvPr/>
        </p:nvSpPr>
        <p:spPr>
          <a:xfrm>
            <a:off x="7476356" y="3355035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</a:t>
            </a:r>
            <a:endParaRPr lang="en-GB" sz="28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05793BA-0D65-2CB8-1557-32E64E3AF4CE}"/>
              </a:ext>
            </a:extLst>
          </p:cNvPr>
          <p:cNvSpPr txBox="1"/>
          <p:nvPr/>
        </p:nvSpPr>
        <p:spPr>
          <a:xfrm>
            <a:off x="9563278" y="5625211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14580B9-2683-D457-CF52-66C51E280E80}"/>
              </a:ext>
            </a:extLst>
          </p:cNvPr>
          <p:cNvSpPr/>
          <p:nvPr/>
        </p:nvSpPr>
        <p:spPr>
          <a:xfrm>
            <a:off x="9122969" y="4571535"/>
            <a:ext cx="685800" cy="65427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40AA483-C337-666E-AF27-F165C8DC8CEE}"/>
              </a:ext>
            </a:extLst>
          </p:cNvPr>
          <p:cNvSpPr txBox="1"/>
          <p:nvPr/>
        </p:nvSpPr>
        <p:spPr>
          <a:xfrm>
            <a:off x="9092128" y="4509234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1998CB8-4C9D-5B16-BFEB-1AF2F737C4B8}"/>
              </a:ext>
            </a:extLst>
          </p:cNvPr>
          <p:cNvSpPr txBox="1"/>
          <p:nvPr/>
        </p:nvSpPr>
        <p:spPr>
          <a:xfrm>
            <a:off x="7503937" y="5647954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D2D7402-FB7A-0784-1587-31DA13A72729}"/>
              </a:ext>
            </a:extLst>
          </p:cNvPr>
          <p:cNvSpPr/>
          <p:nvPr/>
        </p:nvSpPr>
        <p:spPr>
          <a:xfrm>
            <a:off x="8190221" y="56708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5FE830A-A58A-13F9-AE49-DA79BFFE7F3D}"/>
              </a:ext>
            </a:extLst>
          </p:cNvPr>
          <p:cNvSpPr/>
          <p:nvPr/>
        </p:nvSpPr>
        <p:spPr>
          <a:xfrm>
            <a:off x="8876875" y="56717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C146586-BD90-DAA5-6C02-8CD170225EE2}"/>
              </a:ext>
            </a:extLst>
          </p:cNvPr>
          <p:cNvSpPr txBox="1"/>
          <p:nvPr/>
        </p:nvSpPr>
        <p:spPr>
          <a:xfrm>
            <a:off x="8874893" y="5645336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134417D-A60C-4B9E-2882-8A366A69B393}"/>
              </a:ext>
            </a:extLst>
          </p:cNvPr>
          <p:cNvSpPr txBox="1"/>
          <p:nvPr/>
        </p:nvSpPr>
        <p:spPr>
          <a:xfrm>
            <a:off x="8175123" y="5674651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err="1"/>
              <a:t>i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33567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6" grpId="0"/>
      <p:bldP spid="29" grpId="0"/>
      <p:bldP spid="32" grpId="0"/>
      <p:bldP spid="36" grpId="0"/>
      <p:bldP spid="7" grpId="0" animBg="1"/>
      <p:bldP spid="44" grpId="0" animBg="1"/>
      <p:bldP spid="45" grpId="0" animBg="1"/>
      <p:bldP spid="46" grpId="0" animBg="1"/>
      <p:bldP spid="50" grpId="0"/>
      <p:bldP spid="33" grpId="0"/>
      <p:bldP spid="42" grpId="0"/>
      <p:bldP spid="49" grpId="0"/>
      <p:bldP spid="53" grpId="0"/>
      <p:bldP spid="51" grpId="0"/>
      <p:bldP spid="52" grpId="0"/>
      <p:bldP spid="35" grpId="0"/>
      <p:bldP spid="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Diagram&#10;&#10;Description automatically generated">
            <a:extLst>
              <a:ext uri="{FF2B5EF4-FFF2-40B4-BE49-F238E27FC236}">
                <a16:creationId xmlns:a16="http://schemas.microsoft.com/office/drawing/2014/main" id="{363C9137-C37E-7AAC-8C6E-D5A79D693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pic>
        <p:nvPicPr>
          <p:cNvPr id="54" name="Picture 5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788904-EE9C-DA9B-7F1C-6FD3ADA23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11" y="2499148"/>
            <a:ext cx="2814145" cy="3625831"/>
          </a:xfrm>
          <a:prstGeom prst="rect">
            <a:avLst/>
          </a:prstGeom>
        </p:spPr>
      </p:pic>
      <p:sp>
        <p:nvSpPr>
          <p:cNvPr id="39" name="Title 1">
            <a:extLst>
              <a:ext uri="{FF2B5EF4-FFF2-40B4-BE49-F238E27FC236}">
                <a16:creationId xmlns:a16="http://schemas.microsoft.com/office/drawing/2014/main" id="{A39BCCE1-F135-1A40-4134-BAC64B7B23A1}"/>
              </a:ext>
            </a:extLst>
          </p:cNvPr>
          <p:cNvSpPr txBox="1">
            <a:spLocks/>
          </p:cNvSpPr>
          <p:nvPr/>
        </p:nvSpPr>
        <p:spPr>
          <a:xfrm>
            <a:off x="3269761" y="3230687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C208AC5C-C993-645D-EB62-FB0312D40FDE}"/>
              </a:ext>
            </a:extLst>
          </p:cNvPr>
          <p:cNvSpPr txBox="1">
            <a:spLocks/>
          </p:cNvSpPr>
          <p:nvPr/>
        </p:nvSpPr>
        <p:spPr>
          <a:xfrm>
            <a:off x="3269761" y="2080998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01722A42-214B-1573-2A81-58B361D6583B}"/>
              </a:ext>
            </a:extLst>
          </p:cNvPr>
          <p:cNvSpPr txBox="1">
            <a:spLocks/>
          </p:cNvSpPr>
          <p:nvPr/>
        </p:nvSpPr>
        <p:spPr>
          <a:xfrm>
            <a:off x="3314931" y="4312064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8E70A1E6-0169-8913-09AB-C35BB2385F64}"/>
              </a:ext>
            </a:extLst>
          </p:cNvPr>
          <p:cNvSpPr txBox="1">
            <a:spLocks/>
          </p:cNvSpPr>
          <p:nvPr/>
        </p:nvSpPr>
        <p:spPr>
          <a:xfrm>
            <a:off x="3287694" y="5419206"/>
            <a:ext cx="2402486" cy="10423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7EB0A15-2789-A006-DF11-6CF959DAA8AB}"/>
              </a:ext>
            </a:extLst>
          </p:cNvPr>
          <p:cNvGrpSpPr/>
          <p:nvPr/>
        </p:nvGrpSpPr>
        <p:grpSpPr>
          <a:xfrm>
            <a:off x="7490185" y="2026580"/>
            <a:ext cx="1618645" cy="904272"/>
            <a:chOff x="7226416" y="2033044"/>
            <a:chExt cx="1618645" cy="904272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51411390-E815-E40D-CD85-6D7D9331CA55}"/>
                </a:ext>
              </a:extLst>
            </p:cNvPr>
            <p:cNvSpPr/>
            <p:nvPr/>
          </p:nvSpPr>
          <p:spPr>
            <a:xfrm>
              <a:off x="7226416" y="2033044"/>
              <a:ext cx="685800" cy="90427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ADFCD1CA-4090-8EC9-B2F9-4A5C3E47FBF4}"/>
                </a:ext>
              </a:extLst>
            </p:cNvPr>
            <p:cNvSpPr/>
            <p:nvPr/>
          </p:nvSpPr>
          <p:spPr>
            <a:xfrm>
              <a:off x="7911354" y="2277904"/>
              <a:ext cx="933707" cy="6594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60" name="Rectangle 59">
            <a:extLst>
              <a:ext uri="{FF2B5EF4-FFF2-40B4-BE49-F238E27FC236}">
                <a16:creationId xmlns:a16="http://schemas.microsoft.com/office/drawing/2014/main" id="{E00052E7-D976-10D2-16CD-57752E50077C}"/>
              </a:ext>
            </a:extLst>
          </p:cNvPr>
          <p:cNvSpPr/>
          <p:nvPr/>
        </p:nvSpPr>
        <p:spPr>
          <a:xfrm>
            <a:off x="8156662" y="3413411"/>
            <a:ext cx="933707" cy="65425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5796ACB-7210-15C5-F89B-AD47135385FE}"/>
              </a:ext>
            </a:extLst>
          </p:cNvPr>
          <p:cNvSpPr/>
          <p:nvPr/>
        </p:nvSpPr>
        <p:spPr>
          <a:xfrm>
            <a:off x="8181595" y="4576960"/>
            <a:ext cx="933707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FA00E909-624C-5999-489F-2F1E4000BF9E}"/>
              </a:ext>
            </a:extLst>
          </p:cNvPr>
          <p:cNvSpPr/>
          <p:nvPr/>
        </p:nvSpPr>
        <p:spPr>
          <a:xfrm>
            <a:off x="7505919" y="56717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713B17C-EBE1-4852-E087-042F34385569}"/>
              </a:ext>
            </a:extLst>
          </p:cNvPr>
          <p:cNvSpPr/>
          <p:nvPr/>
        </p:nvSpPr>
        <p:spPr>
          <a:xfrm>
            <a:off x="10250721" y="5669213"/>
            <a:ext cx="933707" cy="645712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92D5895-9D12-7D97-5500-1565D6842CD0}"/>
              </a:ext>
            </a:extLst>
          </p:cNvPr>
          <p:cNvSpPr txBox="1"/>
          <p:nvPr/>
        </p:nvSpPr>
        <p:spPr>
          <a:xfrm>
            <a:off x="7476356" y="220376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h</a:t>
            </a:r>
            <a:endParaRPr lang="en-GB" sz="2800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7DDE2C32-5648-0A7D-E676-65DE91C77A30}"/>
              </a:ext>
            </a:extLst>
          </p:cNvPr>
          <p:cNvSpPr/>
          <p:nvPr/>
        </p:nvSpPr>
        <p:spPr>
          <a:xfrm>
            <a:off x="7494972" y="4376299"/>
            <a:ext cx="685800" cy="85129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00A21DB-1285-C17D-F3FA-0423491618A2}"/>
              </a:ext>
            </a:extLst>
          </p:cNvPr>
          <p:cNvSpPr txBox="1"/>
          <p:nvPr/>
        </p:nvSpPr>
        <p:spPr>
          <a:xfrm>
            <a:off x="8197114" y="2249914"/>
            <a:ext cx="857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482D308-80AC-D1EB-49CC-BA0ACB669217}"/>
              </a:ext>
            </a:extLst>
          </p:cNvPr>
          <p:cNvSpPr txBox="1"/>
          <p:nvPr/>
        </p:nvSpPr>
        <p:spPr>
          <a:xfrm>
            <a:off x="7486381" y="457153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3F48EF1-5314-3D52-56E5-1F66AF4E5A69}"/>
              </a:ext>
            </a:extLst>
          </p:cNvPr>
          <p:cNvSpPr txBox="1"/>
          <p:nvPr/>
        </p:nvSpPr>
        <p:spPr>
          <a:xfrm>
            <a:off x="10290818" y="5621291"/>
            <a:ext cx="861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11D9935A-BE9D-38CC-AF40-582186258F88}"/>
              </a:ext>
            </a:extLst>
          </p:cNvPr>
          <p:cNvSpPr/>
          <p:nvPr/>
        </p:nvSpPr>
        <p:spPr>
          <a:xfrm>
            <a:off x="5908431" y="2602523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Arrow: Right 69">
            <a:extLst>
              <a:ext uri="{FF2B5EF4-FFF2-40B4-BE49-F238E27FC236}">
                <a16:creationId xmlns:a16="http://schemas.microsoft.com/office/drawing/2014/main" id="{BB9A13A3-219A-6FDF-1C65-7C43AA208E28}"/>
              </a:ext>
            </a:extLst>
          </p:cNvPr>
          <p:cNvSpPr/>
          <p:nvPr/>
        </p:nvSpPr>
        <p:spPr>
          <a:xfrm>
            <a:off x="5899812" y="3631035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Arrow: Right 70">
            <a:extLst>
              <a:ext uri="{FF2B5EF4-FFF2-40B4-BE49-F238E27FC236}">
                <a16:creationId xmlns:a16="http://schemas.microsoft.com/office/drawing/2014/main" id="{7C48E3AC-6606-0078-D513-D26866F65BE2}"/>
              </a:ext>
            </a:extLst>
          </p:cNvPr>
          <p:cNvSpPr/>
          <p:nvPr/>
        </p:nvSpPr>
        <p:spPr>
          <a:xfrm>
            <a:off x="5921340" y="4754408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Arrow: Right 71">
            <a:extLst>
              <a:ext uri="{FF2B5EF4-FFF2-40B4-BE49-F238E27FC236}">
                <a16:creationId xmlns:a16="http://schemas.microsoft.com/office/drawing/2014/main" id="{4712D723-EEC7-70BA-51A1-13F49C546CE0}"/>
              </a:ext>
            </a:extLst>
          </p:cNvPr>
          <p:cNvSpPr/>
          <p:nvPr/>
        </p:nvSpPr>
        <p:spPr>
          <a:xfrm>
            <a:off x="5926813" y="5848036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641EA176-6A52-5E6E-AE14-3BBAC783419A}"/>
              </a:ext>
            </a:extLst>
          </p:cNvPr>
          <p:cNvSpPr/>
          <p:nvPr/>
        </p:nvSpPr>
        <p:spPr>
          <a:xfrm>
            <a:off x="9095842" y="3222882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A8D1044-0A91-9193-FE86-3CB11D7BED33}"/>
              </a:ext>
            </a:extLst>
          </p:cNvPr>
          <p:cNvSpPr txBox="1"/>
          <p:nvPr/>
        </p:nvSpPr>
        <p:spPr>
          <a:xfrm>
            <a:off x="8168388" y="3346610"/>
            <a:ext cx="927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0D9AE89-66DA-5208-7B30-36A99EF70B6D}"/>
              </a:ext>
            </a:extLst>
          </p:cNvPr>
          <p:cNvSpPr txBox="1"/>
          <p:nvPr/>
        </p:nvSpPr>
        <p:spPr>
          <a:xfrm>
            <a:off x="9065001" y="3355817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b</a:t>
            </a:r>
            <a:endParaRPr lang="en-GB" sz="2800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364CA4D9-AF70-605F-4A4E-0CD9102D420A}"/>
              </a:ext>
            </a:extLst>
          </p:cNvPr>
          <p:cNvSpPr/>
          <p:nvPr/>
        </p:nvSpPr>
        <p:spPr>
          <a:xfrm>
            <a:off x="7474197" y="3417035"/>
            <a:ext cx="685800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BC0A34E-5045-D5D5-3D29-7FD0820EAB32}"/>
              </a:ext>
            </a:extLst>
          </p:cNvPr>
          <p:cNvSpPr/>
          <p:nvPr/>
        </p:nvSpPr>
        <p:spPr>
          <a:xfrm>
            <a:off x="9563278" y="5470971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B6CDA5F-2BDD-531B-B639-3F708446D51C}"/>
              </a:ext>
            </a:extLst>
          </p:cNvPr>
          <p:cNvSpPr txBox="1"/>
          <p:nvPr/>
        </p:nvSpPr>
        <p:spPr>
          <a:xfrm>
            <a:off x="8171185" y="4563110"/>
            <a:ext cx="9370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1E17844-D768-B7AA-3769-2CC63624548E}"/>
              </a:ext>
            </a:extLst>
          </p:cNvPr>
          <p:cNvSpPr txBox="1"/>
          <p:nvPr/>
        </p:nvSpPr>
        <p:spPr>
          <a:xfrm>
            <a:off x="7476356" y="3355035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</a:t>
            </a:r>
            <a:endParaRPr lang="en-GB" sz="2800" dirty="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309DFD1A-2073-8C74-9A98-DF0EAE496447}"/>
              </a:ext>
            </a:extLst>
          </p:cNvPr>
          <p:cNvSpPr txBox="1"/>
          <p:nvPr/>
        </p:nvSpPr>
        <p:spPr>
          <a:xfrm>
            <a:off x="9563278" y="5625211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4A736329-3466-C717-A7B0-B6235E998522}"/>
              </a:ext>
            </a:extLst>
          </p:cNvPr>
          <p:cNvSpPr/>
          <p:nvPr/>
        </p:nvSpPr>
        <p:spPr>
          <a:xfrm>
            <a:off x="9122969" y="4571535"/>
            <a:ext cx="685800" cy="65427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D05F6EC-4710-5C61-DA44-0FF4FF5DDB4A}"/>
              </a:ext>
            </a:extLst>
          </p:cNvPr>
          <p:cNvSpPr txBox="1"/>
          <p:nvPr/>
        </p:nvSpPr>
        <p:spPr>
          <a:xfrm>
            <a:off x="9092128" y="4509234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DAAC0C7-660E-3D45-2E6C-292FCC2E538C}"/>
              </a:ext>
            </a:extLst>
          </p:cNvPr>
          <p:cNvSpPr txBox="1"/>
          <p:nvPr/>
        </p:nvSpPr>
        <p:spPr>
          <a:xfrm>
            <a:off x="7503937" y="5647954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A44D87DA-B7DE-F288-1149-5BD60389DCDF}"/>
              </a:ext>
            </a:extLst>
          </p:cNvPr>
          <p:cNvSpPr/>
          <p:nvPr/>
        </p:nvSpPr>
        <p:spPr>
          <a:xfrm>
            <a:off x="8190221" y="56708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674399E6-254E-96E7-878E-FFE41F5E44F6}"/>
              </a:ext>
            </a:extLst>
          </p:cNvPr>
          <p:cNvSpPr/>
          <p:nvPr/>
        </p:nvSpPr>
        <p:spPr>
          <a:xfrm>
            <a:off x="8876875" y="56717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9C6741A8-1CDE-5CFF-EB43-B9D59706661F}"/>
              </a:ext>
            </a:extLst>
          </p:cNvPr>
          <p:cNvSpPr txBox="1"/>
          <p:nvPr/>
        </p:nvSpPr>
        <p:spPr>
          <a:xfrm>
            <a:off x="8874893" y="5645336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D6956CEB-50EC-F9F7-961A-5978A68F53A9}"/>
              </a:ext>
            </a:extLst>
          </p:cNvPr>
          <p:cNvSpPr txBox="1"/>
          <p:nvPr/>
        </p:nvSpPr>
        <p:spPr>
          <a:xfrm>
            <a:off x="8175123" y="5674651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err="1"/>
              <a:t>i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5981124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Words spelt –tch.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digraph -er.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4E2EBC16-191A-BEF2-1380-75C17D4957E5}"/>
              </a:ext>
            </a:extLst>
          </p:cNvPr>
          <p:cNvSpPr/>
          <p:nvPr/>
        </p:nvSpPr>
        <p:spPr>
          <a:xfrm>
            <a:off x="1070389" y="4305234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</a:t>
            </a:r>
            <a:r>
              <a:rPr lang="en-GB" sz="3200" dirty="0" err="1">
                <a:solidFill>
                  <a:schemeClr val="bg1"/>
                </a:solidFill>
              </a:rPr>
              <a:t>zh</a:t>
            </a:r>
            <a:r>
              <a:rPr lang="en-GB" sz="3200" dirty="0">
                <a:solidFill>
                  <a:schemeClr val="bg1"/>
                </a:solidFill>
              </a:rPr>
              <a:t>/ sound spelt s.</a:t>
            </a:r>
          </a:p>
        </p:txBody>
      </p:sp>
    </p:spTree>
    <p:extLst>
      <p:ext uri="{BB962C8B-B14F-4D97-AF65-F5344CB8AC3E}">
        <p14:creationId xmlns:p14="http://schemas.microsoft.com/office/powerpoint/2010/main" val="20205704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television, usual, division,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usually, pleasure, revision, vision,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explosion,…?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AC2711D1-D60B-06A8-E70B-BC9563AF99AA}"/>
              </a:ext>
            </a:extLst>
          </p:cNvPr>
          <p:cNvSpPr/>
          <p:nvPr/>
        </p:nvSpPr>
        <p:spPr>
          <a:xfrm>
            <a:off x="1054671" y="1856934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</a:t>
            </a:r>
            <a:r>
              <a:rPr lang="en-GB" sz="3200" dirty="0" err="1">
                <a:solidFill>
                  <a:schemeClr val="bg1"/>
                </a:solidFill>
              </a:rPr>
              <a:t>zh</a:t>
            </a:r>
            <a:r>
              <a:rPr lang="en-GB" sz="3200" dirty="0">
                <a:solidFill>
                  <a:schemeClr val="bg1"/>
                </a:solidFill>
              </a:rPr>
              <a:t>/ sound spelt s.</a:t>
            </a:r>
          </a:p>
        </p:txBody>
      </p:sp>
    </p:spTree>
    <p:extLst>
      <p:ext uri="{BB962C8B-B14F-4D97-AF65-F5344CB8AC3E}">
        <p14:creationId xmlns:p14="http://schemas.microsoft.com/office/powerpoint/2010/main" val="341866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, background pattern&#10;&#10;Description automatically generated">
            <a:extLst>
              <a:ext uri="{FF2B5EF4-FFF2-40B4-BE49-F238E27FC236}">
                <a16:creationId xmlns:a16="http://schemas.microsoft.com/office/drawing/2014/main" id="{3EE382B4-A142-7DC5-DC19-CE9C268C91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280794"/>
          </a:xfrm>
          <a:prstGeom prst="roundRect">
            <a:avLst/>
          </a:prstGeom>
          <a:solidFill>
            <a:srgbClr val="7030A0"/>
          </a:solidFill>
        </p:spPr>
        <p:txBody>
          <a:bodyPr>
            <a:normAutofit fontScale="90000"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Can you hear a common sound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in  these words?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2C65CAC-763A-6DCB-AD82-C462C4047952}"/>
              </a:ext>
            </a:extLst>
          </p:cNvPr>
          <p:cNvSpPr txBox="1">
            <a:spLocks/>
          </p:cNvSpPr>
          <p:nvPr/>
        </p:nvSpPr>
        <p:spPr>
          <a:xfrm>
            <a:off x="838200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usually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272281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division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731575" y="270539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usual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44319-9E5D-5905-E3EF-6DAA1E5249E7}"/>
              </a:ext>
            </a:extLst>
          </p:cNvPr>
          <p:cNvSpPr txBox="1">
            <a:spLocks/>
          </p:cNvSpPr>
          <p:nvPr/>
        </p:nvSpPr>
        <p:spPr>
          <a:xfrm>
            <a:off x="6747248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measure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747248" y="184265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treasure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television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C914DF-289D-4C60-7DA7-E744C42D1FC5}"/>
              </a:ext>
            </a:extLst>
          </p:cNvPr>
          <p:cNvSpPr txBox="1">
            <a:spLocks/>
          </p:cNvSpPr>
          <p:nvPr/>
        </p:nvSpPr>
        <p:spPr>
          <a:xfrm>
            <a:off x="9344538" y="50056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vision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55C3E3B-8786-DF0E-03A9-9C9A207A9456}"/>
              </a:ext>
            </a:extLst>
          </p:cNvPr>
          <p:cNvSpPr txBox="1">
            <a:spLocks/>
          </p:cNvSpPr>
          <p:nvPr/>
        </p:nvSpPr>
        <p:spPr>
          <a:xfrm>
            <a:off x="3731575" y="500475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explosion</a:t>
            </a:r>
          </a:p>
        </p:txBody>
      </p:sp>
      <p:pic>
        <p:nvPicPr>
          <p:cNvPr id="13" name="Picture 12" descr="A picture containing wheel&#10;&#10;Description automatically generated">
            <a:extLst>
              <a:ext uri="{FF2B5EF4-FFF2-40B4-BE49-F238E27FC236}">
                <a16:creationId xmlns:a16="http://schemas.microsoft.com/office/drawing/2014/main" id="{9FFF4D13-13E9-D670-FBDC-6D5F1F6B38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00563"/>
            <a:ext cx="2321476" cy="216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699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hape, background pattern&#10;&#10;Description automatically generated">
            <a:extLst>
              <a:ext uri="{FF2B5EF4-FFF2-40B4-BE49-F238E27FC236}">
                <a16:creationId xmlns:a16="http://schemas.microsoft.com/office/drawing/2014/main" id="{B286FFC4-B183-233A-19D4-FFA82723BE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14362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s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makes a /</a:t>
            </a:r>
            <a:r>
              <a:rPr lang="en-GB" altLang="en-US" sz="3600" dirty="0" err="1">
                <a:solidFill>
                  <a:schemeClr val="bg1"/>
                </a:solidFill>
                <a:latin typeface="+mj-lt"/>
              </a:rPr>
              <a:t>zh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/ sound. 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65" y="-382572"/>
            <a:ext cx="2321476" cy="2165903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BC0C502B-9C02-8ECF-DDCA-9D7C3C4FC88D}"/>
              </a:ext>
            </a:extLst>
          </p:cNvPr>
          <p:cNvSpPr txBox="1">
            <a:spLocks/>
          </p:cNvSpPr>
          <p:nvPr/>
        </p:nvSpPr>
        <p:spPr>
          <a:xfrm>
            <a:off x="797609" y="347757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ually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4D5B4D9-B460-92D5-19B9-335A0F2F058E}"/>
              </a:ext>
            </a:extLst>
          </p:cNvPr>
          <p:cNvSpPr txBox="1">
            <a:spLocks/>
          </p:cNvSpPr>
          <p:nvPr/>
        </p:nvSpPr>
        <p:spPr>
          <a:xfrm>
            <a:off x="9514608" y="276637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divi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E568623D-4442-DC9B-7E73-5648FBCDA01A}"/>
              </a:ext>
            </a:extLst>
          </p:cNvPr>
          <p:cNvSpPr txBox="1">
            <a:spLocks/>
          </p:cNvSpPr>
          <p:nvPr/>
        </p:nvSpPr>
        <p:spPr>
          <a:xfrm>
            <a:off x="3612659" y="281135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ual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2C43EAB-43E4-02C5-7946-94FA4F95B729}"/>
              </a:ext>
            </a:extLst>
          </p:cNvPr>
          <p:cNvSpPr txBox="1">
            <a:spLocks/>
          </p:cNvSpPr>
          <p:nvPr/>
        </p:nvSpPr>
        <p:spPr>
          <a:xfrm>
            <a:off x="6699558" y="347757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mea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ure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F9763C87-68DD-89B5-DFE6-A3C4FA48952C}"/>
              </a:ext>
            </a:extLst>
          </p:cNvPr>
          <p:cNvSpPr txBox="1">
            <a:spLocks/>
          </p:cNvSpPr>
          <p:nvPr/>
        </p:nvSpPr>
        <p:spPr>
          <a:xfrm>
            <a:off x="6699558" y="228679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trea</a:t>
            </a:r>
            <a:r>
              <a:rPr lang="en-GB" dirty="0">
                <a:solidFill>
                  <a:srgbClr val="EF8023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ure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11DB5324-D00E-AE3B-38D1-70E5358EA7B6}"/>
              </a:ext>
            </a:extLst>
          </p:cNvPr>
          <p:cNvSpPr txBox="1">
            <a:spLocks/>
          </p:cNvSpPr>
          <p:nvPr/>
        </p:nvSpPr>
        <p:spPr>
          <a:xfrm>
            <a:off x="797609" y="226976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televi</a:t>
            </a:r>
            <a:r>
              <a:rPr lang="en-GB" dirty="0">
                <a:solidFill>
                  <a:srgbClr val="EF8023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2C56D7B-3695-2126-4699-C6E3D4729D08}"/>
              </a:ext>
            </a:extLst>
          </p:cNvPr>
          <p:cNvSpPr txBox="1">
            <a:spLocks/>
          </p:cNvSpPr>
          <p:nvPr/>
        </p:nvSpPr>
        <p:spPr>
          <a:xfrm>
            <a:off x="9514608" y="402578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vi</a:t>
            </a:r>
            <a:r>
              <a:rPr lang="en-GB" dirty="0">
                <a:solidFill>
                  <a:srgbClr val="EF8023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45E392E8-5626-1B26-BC27-C9B04CBE54AB}"/>
              </a:ext>
            </a:extLst>
          </p:cNvPr>
          <p:cNvSpPr txBox="1">
            <a:spLocks/>
          </p:cNvSpPr>
          <p:nvPr/>
        </p:nvSpPr>
        <p:spPr>
          <a:xfrm>
            <a:off x="3612659" y="405370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explo</a:t>
            </a:r>
            <a:r>
              <a:rPr lang="en-GB" dirty="0">
                <a:solidFill>
                  <a:srgbClr val="EF8023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371DF559-6696-83DF-DE56-79C0A3BC6895}"/>
              </a:ext>
            </a:extLst>
          </p:cNvPr>
          <p:cNvSpPr txBox="1">
            <a:spLocks/>
          </p:cNvSpPr>
          <p:nvPr/>
        </p:nvSpPr>
        <p:spPr>
          <a:xfrm>
            <a:off x="1241137" y="5425440"/>
            <a:ext cx="10515600" cy="94425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dirty="0"/>
              <a:t>Can you hear the /</a:t>
            </a:r>
            <a:r>
              <a:rPr lang="en-GB" dirty="0" err="1"/>
              <a:t>zh</a:t>
            </a:r>
            <a:r>
              <a:rPr lang="en-GB" dirty="0"/>
              <a:t>/ sound?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AA31D-151D-55D1-FB65-1DBBCB72AD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79552AC-C109-21E2-09A5-C29AB2B5B1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709EC641-1C74-E0D0-A2B1-BBBEA4325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71C354B-87A0-88E3-9BB3-C11AB09213A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762C20A-7FDA-C3E8-3310-0038D7A626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A198ED-6B7E-062B-0570-9F3BC9012B75}"/>
              </a:ext>
            </a:extLst>
          </p:cNvPr>
          <p:cNvSpPr txBox="1"/>
          <p:nvPr/>
        </p:nvSpPr>
        <p:spPr>
          <a:xfrm>
            <a:off x="548640" y="2013492"/>
            <a:ext cx="1108917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said, "Let's </a:t>
            </a:r>
            <a:r>
              <a:rPr lang="en-GB" sz="3400" dirty="0" err="1">
                <a:solidFill>
                  <a:schemeClr val="bg1"/>
                </a:solidFill>
              </a:rPr>
              <a:t>meazhure</a:t>
            </a:r>
            <a:r>
              <a:rPr lang="en-GB" sz="3400" dirty="0">
                <a:solidFill>
                  <a:schemeClr val="bg1"/>
                </a:solidFill>
              </a:rPr>
              <a:t> our excitement and explore a new galaxy!”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90C795-063D-D88E-2DF2-5D7CC00C37E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said, "Let's </a:t>
            </a:r>
            <a:r>
              <a:rPr lang="en-GB" sz="3400" u="sng" dirty="0">
                <a:solidFill>
                  <a:srgbClr val="FF0000"/>
                </a:solidFill>
              </a:rPr>
              <a:t>measure</a:t>
            </a:r>
            <a:r>
              <a:rPr lang="en-GB" sz="3400" dirty="0">
                <a:solidFill>
                  <a:schemeClr val="bg1"/>
                </a:solidFill>
              </a:rPr>
              <a:t> our excitement and explore a new galaxy!”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D5A13A-F199-3A17-EF2E-18572552FEEB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said, "Let's measure our excitement and explore a new galaxy!”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E2C308-9D29-5FDF-9E15-2301D034DDD2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00106D1-7C0F-3B16-BBAE-C32536173469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103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an </a:t>
            </a:r>
            <a:r>
              <a:rPr lang="en-GB" sz="3400" dirty="0" err="1">
                <a:solidFill>
                  <a:schemeClr val="bg1"/>
                </a:solidFill>
              </a:rPr>
              <a:t>unuzhual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treazhure</a:t>
            </a:r>
            <a:r>
              <a:rPr lang="en-GB" sz="3400" dirty="0">
                <a:solidFill>
                  <a:schemeClr val="bg1"/>
                </a:solidFill>
              </a:rPr>
              <a:t> chest because it glowed with a rainbow of colours.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an </a:t>
            </a:r>
            <a:r>
              <a:rPr lang="en-GB" sz="3400" u="sng" dirty="0">
                <a:solidFill>
                  <a:srgbClr val="FF0000"/>
                </a:solidFill>
              </a:rPr>
              <a:t>unusual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rgbClr val="FF0000"/>
                </a:solidFill>
              </a:rPr>
              <a:t>treasure</a:t>
            </a:r>
            <a:r>
              <a:rPr lang="en-GB" sz="3400" dirty="0">
                <a:solidFill>
                  <a:schemeClr val="bg1"/>
                </a:solidFill>
              </a:rPr>
              <a:t> chest because it glowed with a rainbow of colours.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an unusual treasure chest because it glowed with a rainbow of colours.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Words spelt –tch.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digraph -er.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62428617-A9DE-611C-CA75-163DF0377F90}"/>
              </a:ext>
            </a:extLst>
          </p:cNvPr>
          <p:cNvSpPr/>
          <p:nvPr/>
        </p:nvSpPr>
        <p:spPr>
          <a:xfrm>
            <a:off x="1070389" y="430523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</a:t>
            </a:r>
            <a:r>
              <a:rPr lang="en-GB" sz="3200" dirty="0" err="1">
                <a:solidFill>
                  <a:schemeClr val="bg1"/>
                </a:solidFill>
              </a:rPr>
              <a:t>zh</a:t>
            </a:r>
            <a:r>
              <a:rPr lang="en-GB" sz="3200" dirty="0">
                <a:solidFill>
                  <a:schemeClr val="bg1"/>
                </a:solidFill>
              </a:rPr>
              <a:t>/ sound spelt s.</a:t>
            </a:r>
          </a:p>
        </p:txBody>
      </p:sp>
    </p:spTree>
    <p:extLst>
      <p:ext uri="{BB962C8B-B14F-4D97-AF65-F5344CB8AC3E}">
        <p14:creationId xmlns:p14="http://schemas.microsoft.com/office/powerpoint/2010/main" val="28500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Words spelt –tch.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digraph -er.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60DCB728-2ADC-515E-E043-05FE4DF64363}"/>
              </a:ext>
            </a:extLst>
          </p:cNvPr>
          <p:cNvSpPr/>
          <p:nvPr/>
        </p:nvSpPr>
        <p:spPr>
          <a:xfrm>
            <a:off x="1070389" y="4305234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The /</a:t>
            </a:r>
            <a:r>
              <a:rPr lang="en-GB" sz="3200" dirty="0" err="1">
                <a:solidFill>
                  <a:schemeClr val="bg1"/>
                </a:solidFill>
              </a:rPr>
              <a:t>zh</a:t>
            </a:r>
            <a:r>
              <a:rPr lang="en-GB" sz="3200" dirty="0">
                <a:solidFill>
                  <a:schemeClr val="bg1"/>
                </a:solidFill>
              </a:rPr>
              <a:t>/ sound spelt s.</a:t>
            </a:r>
          </a:p>
        </p:txBody>
      </p:sp>
    </p:spTree>
    <p:extLst>
      <p:ext uri="{BB962C8B-B14F-4D97-AF65-F5344CB8AC3E}">
        <p14:creationId xmlns:p14="http://schemas.microsoft.com/office/powerpoint/2010/main" val="1980846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0075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catch, fetch, kitchen, notch, witch, itch, match,…?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87F27FE2-2F3A-D5EC-CDE9-9C340CBB1F2C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Words spelt –tch.</a:t>
            </a:r>
          </a:p>
        </p:txBody>
      </p:sp>
    </p:spTree>
    <p:extLst>
      <p:ext uri="{BB962C8B-B14F-4D97-AF65-F5344CB8AC3E}">
        <p14:creationId xmlns:p14="http://schemas.microsoft.com/office/powerpoint/2010/main" val="424938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821" y="912584"/>
            <a:ext cx="7010400" cy="90603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a </a:t>
            </a:r>
            <a:r>
              <a:rPr lang="en-GB" sz="4400" u="sng" dirty="0">
                <a:solidFill>
                  <a:srgbClr val="FFFF00"/>
                </a:solidFill>
              </a:rPr>
              <a:t>pattern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itch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fetch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notch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kitchen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hutch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match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catch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witch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03AE85A-D7BA-EA28-6637-48770D59D5B8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stretch</a:t>
            </a: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" grpId="0" animBg="1"/>
      <p:bldP spid="29" grpId="0" animBg="1"/>
      <p:bldP spid="10" grpId="0" animBg="1"/>
      <p:bldP spid="30" grpId="0" animBg="1"/>
      <p:bldP spid="26" grpId="0" animBg="1"/>
      <p:bldP spid="32" grpId="0" animBg="1"/>
      <p:bldP spid="27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821" y="629728"/>
            <a:ext cx="7010400" cy="133214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All these words have the letters </a:t>
            </a:r>
            <a:r>
              <a:rPr lang="en-GB" sz="4400" dirty="0">
                <a:solidFill>
                  <a:srgbClr val="FFFF00"/>
                </a:solidFill>
              </a:rPr>
              <a:t>tch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4" name="Picture 13" descr="A picture containing wheel&#10;&#10;Description automatically generated">
            <a:extLst>
              <a:ext uri="{FF2B5EF4-FFF2-40B4-BE49-F238E27FC236}">
                <a16:creationId xmlns:a16="http://schemas.microsoft.com/office/drawing/2014/main" id="{3D8F28E1-76F7-0FB7-CF86-B28E22A52D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57EE8006-8876-91D2-FDE8-3D114B1F3A1D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E81ACFC-10A8-1FEA-A88F-8F6DCCBAD8C2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1692A21-D26C-C788-1D99-2EFB369E9215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8C5FDC1-C033-0B0C-AF94-16034D5D0F02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ki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E586BBA-EA24-687B-E097-1C92C0C9DACC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D275003-0430-D56B-FC2B-6EFF48FE63C9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307AE24-64D3-29AE-C01F-90A2E462D586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1DA3E7E-81F4-25D5-ABED-AC0CD02750CC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D0B4283-11A3-8F08-E397-E4B2A0D832D7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stre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88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2373A9-0DE4-5CCD-6130-DC569AD1D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15506C6A-6E96-B824-37DF-EE897390E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D1527D-2964-ABCC-1B8D-368491260C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821" y="629728"/>
            <a:ext cx="7010400" cy="133214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hear the /</a:t>
            </a:r>
            <a:r>
              <a:rPr lang="en-GB" sz="4400" dirty="0" err="1">
                <a:solidFill>
                  <a:schemeClr val="bg1"/>
                </a:solidFill>
              </a:rPr>
              <a:t>ch</a:t>
            </a:r>
            <a:r>
              <a:rPr lang="en-GB" sz="4400" dirty="0">
                <a:solidFill>
                  <a:schemeClr val="bg1"/>
                </a:solidFill>
              </a:rPr>
              <a:t>/ sound?</a:t>
            </a:r>
          </a:p>
        </p:txBody>
      </p:sp>
      <p:pic>
        <p:nvPicPr>
          <p:cNvPr id="14" name="Picture 13" descr="A picture containing wheel&#10;&#10;Description automatically generated">
            <a:extLst>
              <a:ext uri="{FF2B5EF4-FFF2-40B4-BE49-F238E27FC236}">
                <a16:creationId xmlns:a16="http://schemas.microsoft.com/office/drawing/2014/main" id="{0A46FF72-8DE0-C739-9C90-A899A1A86D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1C1575F6-E325-A4B1-D93F-98EC13681529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239A0A2-98A3-3597-3B3B-E681053E2D04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1847E68-9CFC-6AB5-18AD-04FC01475B26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AFD84BF-1BEF-DE64-DBE0-EF3BF9EBEE01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ki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F47734D-8CDE-D175-8014-235D88DFEE08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B8CA963-EDB8-8914-7EB0-EEBEF43DE82C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F18B6EF-C0E3-9F23-9B01-3FA891CEDC28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11978708-94A0-24D3-953A-E69F73F5A125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B04C1EA-57BB-D672-ED33-15427DF2E5C6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stre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761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91BD5E-3FFA-8193-4CA5-38F99D6DA1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C7414935-0014-4595-815A-B01C44544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8CE7E-B2CE-87D5-6494-B52CBF4089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875" y="170700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</a:rPr>
              <a:t>When do we use </a:t>
            </a:r>
            <a:r>
              <a:rPr lang="en-GB" sz="3200" dirty="0" err="1">
                <a:solidFill>
                  <a:schemeClr val="bg1"/>
                </a:solidFill>
              </a:rPr>
              <a:t>ch</a:t>
            </a:r>
            <a:r>
              <a:rPr lang="en-GB" sz="3200" dirty="0">
                <a:solidFill>
                  <a:schemeClr val="bg1"/>
                </a:solidFill>
              </a:rPr>
              <a:t> and when do we use tch?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D350C1A-C962-C82B-CE67-E0646BA8811C}"/>
              </a:ext>
            </a:extLst>
          </p:cNvPr>
          <p:cNvSpPr txBox="1">
            <a:spLocks/>
          </p:cNvSpPr>
          <p:nvPr/>
        </p:nvSpPr>
        <p:spPr>
          <a:xfrm>
            <a:off x="3485888" y="2310898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4152039-6CCB-7FFF-0561-3374BA1D9E84}"/>
              </a:ext>
            </a:extLst>
          </p:cNvPr>
          <p:cNvSpPr txBox="1">
            <a:spLocks/>
          </p:cNvSpPr>
          <p:nvPr/>
        </p:nvSpPr>
        <p:spPr>
          <a:xfrm>
            <a:off x="1367816" y="354545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632398F-CA49-3C7F-8F5C-253A8AFB6379}"/>
              </a:ext>
            </a:extLst>
          </p:cNvPr>
          <p:cNvSpPr txBox="1">
            <a:spLocks/>
          </p:cNvSpPr>
          <p:nvPr/>
        </p:nvSpPr>
        <p:spPr>
          <a:xfrm>
            <a:off x="3486054" y="354545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hu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D9E7F4D-3613-FA7B-79E5-A812516E1FE4}"/>
              </a:ext>
            </a:extLst>
          </p:cNvPr>
          <p:cNvSpPr txBox="1">
            <a:spLocks/>
          </p:cNvSpPr>
          <p:nvPr/>
        </p:nvSpPr>
        <p:spPr>
          <a:xfrm>
            <a:off x="1398952" y="4795998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899C820-A2B9-F7F1-6EBA-028FE2E3C435}"/>
              </a:ext>
            </a:extLst>
          </p:cNvPr>
          <p:cNvSpPr txBox="1">
            <a:spLocks/>
          </p:cNvSpPr>
          <p:nvPr/>
        </p:nvSpPr>
        <p:spPr>
          <a:xfrm>
            <a:off x="1367816" y="2310898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C3B6CF4-42C0-4B21-1EB2-8129CD7D4532}"/>
              </a:ext>
            </a:extLst>
          </p:cNvPr>
          <p:cNvSpPr txBox="1">
            <a:spLocks/>
          </p:cNvSpPr>
          <p:nvPr/>
        </p:nvSpPr>
        <p:spPr>
          <a:xfrm>
            <a:off x="3501456" y="4803568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stre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FFEB50-EBE7-4A21-4DB4-40369BFF068E}"/>
              </a:ext>
            </a:extLst>
          </p:cNvPr>
          <p:cNvSpPr txBox="1">
            <a:spLocks/>
          </p:cNvSpPr>
          <p:nvPr/>
        </p:nvSpPr>
        <p:spPr>
          <a:xfrm>
            <a:off x="2027320" y="1137698"/>
            <a:ext cx="2349019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tch words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31B0901-C552-C84C-9834-92778A4DCEE6}"/>
              </a:ext>
            </a:extLst>
          </p:cNvPr>
          <p:cNvSpPr txBox="1">
            <a:spLocks/>
          </p:cNvSpPr>
          <p:nvPr/>
        </p:nvSpPr>
        <p:spPr>
          <a:xfrm>
            <a:off x="7863344" y="1137698"/>
            <a:ext cx="2349019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words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8E73795D-A5D7-94D2-18B5-99C0C1709C6F}"/>
              </a:ext>
            </a:extLst>
          </p:cNvPr>
          <p:cNvSpPr txBox="1">
            <a:spLocks/>
          </p:cNvSpPr>
          <p:nvPr/>
        </p:nvSpPr>
        <p:spPr>
          <a:xfrm>
            <a:off x="1098875" y="5969198"/>
            <a:ext cx="9662711" cy="70784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bg1"/>
                </a:solidFill>
              </a:rPr>
              <a:t>Can you spot a pattern?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6FAFA620-C9F5-B6B8-B351-44650DE1D714}"/>
              </a:ext>
            </a:extLst>
          </p:cNvPr>
          <p:cNvSpPr txBox="1">
            <a:spLocks/>
          </p:cNvSpPr>
          <p:nvPr/>
        </p:nvSpPr>
        <p:spPr>
          <a:xfrm>
            <a:off x="9416727" y="2344560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sear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97984CF6-5416-F1B6-6BAA-0B4059CC449B}"/>
              </a:ext>
            </a:extLst>
          </p:cNvPr>
          <p:cNvSpPr txBox="1">
            <a:spLocks/>
          </p:cNvSpPr>
          <p:nvPr/>
        </p:nvSpPr>
        <p:spPr>
          <a:xfrm>
            <a:off x="7288087" y="2324379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bea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AFC2A8D-37E6-709B-CE8E-7F31F316E709}"/>
              </a:ext>
            </a:extLst>
          </p:cNvPr>
          <p:cNvSpPr txBox="1">
            <a:spLocks/>
          </p:cNvSpPr>
          <p:nvPr/>
        </p:nvSpPr>
        <p:spPr>
          <a:xfrm>
            <a:off x="9416727" y="3558937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lun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8090C0FC-EF85-07E4-FC8F-5B93C175FBD6}"/>
              </a:ext>
            </a:extLst>
          </p:cNvPr>
          <p:cNvSpPr txBox="1">
            <a:spLocks/>
          </p:cNvSpPr>
          <p:nvPr/>
        </p:nvSpPr>
        <p:spPr>
          <a:xfrm>
            <a:off x="7288253" y="353794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tou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1226F93B-1E19-E44C-83B3-D19905006542}"/>
              </a:ext>
            </a:extLst>
          </p:cNvPr>
          <p:cNvSpPr txBox="1">
            <a:spLocks/>
          </p:cNvSpPr>
          <p:nvPr/>
        </p:nvSpPr>
        <p:spPr>
          <a:xfrm>
            <a:off x="9484350" y="4724566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tor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62655AE3-0798-0860-2CAC-F7CF2E994B32}"/>
              </a:ext>
            </a:extLst>
          </p:cNvPr>
          <p:cNvSpPr txBox="1">
            <a:spLocks/>
          </p:cNvSpPr>
          <p:nvPr/>
        </p:nvSpPr>
        <p:spPr>
          <a:xfrm>
            <a:off x="7220498" y="4766289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65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  <p:bldP spid="21" grpId="0" animBg="1"/>
      <p:bldP spid="23" grpId="0" animBg="1"/>
      <p:bldP spid="2" grpId="0" animBg="1"/>
      <p:bldP spid="10" grpId="0" animBg="1"/>
      <p:bldP spid="28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991</Words>
  <Application>Microsoft Office PowerPoint</Application>
  <PresentationFormat>Widescreen</PresentationFormat>
  <Paragraphs>247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FLASH BACK:  Words ending –sure  and -ture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hear a common sound  in  these words?</vt:lpstr>
      <vt:lpstr>The s makes a /zh/ sound. </vt:lpstr>
      <vt:lpstr>Can you spot the spelling mistakes?</vt:lpstr>
      <vt:lpstr>Can you spot the spelling mistakes?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49</cp:revision>
  <dcterms:created xsi:type="dcterms:W3CDTF">2022-05-31T09:42:07Z</dcterms:created>
  <dcterms:modified xsi:type="dcterms:W3CDTF">2025-12-08T17:20:31Z</dcterms:modified>
</cp:coreProperties>
</file>