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415" r:id="rId2"/>
    <p:sldId id="274" r:id="rId3"/>
    <p:sldId id="370" r:id="rId4"/>
    <p:sldId id="409" r:id="rId5"/>
    <p:sldId id="383" r:id="rId6"/>
    <p:sldId id="301" r:id="rId7"/>
    <p:sldId id="405" r:id="rId8"/>
    <p:sldId id="353" r:id="rId9"/>
    <p:sldId id="360" r:id="rId10"/>
    <p:sldId id="361" r:id="rId11"/>
    <p:sldId id="347" r:id="rId12"/>
    <p:sldId id="354" r:id="rId13"/>
    <p:sldId id="410" r:id="rId14"/>
    <p:sldId id="407" r:id="rId15"/>
    <p:sldId id="279" r:id="rId16"/>
    <p:sldId id="269" r:id="rId17"/>
    <p:sldId id="408" r:id="rId18"/>
    <p:sldId id="369" r:id="rId19"/>
    <p:sldId id="414" r:id="rId20"/>
    <p:sldId id="411" r:id="rId21"/>
    <p:sldId id="391" r:id="rId22"/>
    <p:sldId id="412" r:id="rId23"/>
    <p:sldId id="392" r:id="rId24"/>
    <p:sldId id="371" r:id="rId25"/>
    <p:sldId id="413" r:id="rId26"/>
    <p:sldId id="365" r:id="rId27"/>
  </p:sldIdLst>
  <p:sldSz cx="12192000" cy="6858000"/>
  <p:notesSz cx="6858000" cy="9144000"/>
  <p:embeddedFontLst>
    <p:embeddedFont>
      <p:font typeface="Andika" panose="02000000000000000000" pitchFamily="2" charset="0"/>
      <p:regular r:id="rId28"/>
      <p:bold r:id="rId29"/>
      <p:italic r:id="rId30"/>
      <p:boldItalic r:id="rId3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C1E3842-FA4A-413C-A615-C3E04464027F}" v="1" dt="2025-12-08T17:20:21.74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67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38" Type="http://schemas.microsoft.com/office/2018/10/relationships/authors" Target="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37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3.fntdata"/><Relationship Id="rId35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5-12-08T17:20:23.248" v="1" actId="47"/>
      <pc:docMkLst>
        <pc:docMk/>
      </pc:docMkLst>
      <pc:sldChg chg="del">
        <pc:chgData name="Glen Jones" userId="e846aaca-4b24-4b13-b0d0-f2308e16b284" providerId="ADAL" clId="{ED47ACC3-9597-4D89-A1DC-43CF280EF274}" dt="2025-12-08T17:20:23.248" v="1" actId="47"/>
        <pc:sldMkLst>
          <pc:docMk/>
          <pc:sldMk cId="2355754654" sldId="359"/>
        </pc:sldMkLst>
      </pc:sldChg>
      <pc:sldChg chg="add">
        <pc:chgData name="Glen Jones" userId="e846aaca-4b24-4b13-b0d0-f2308e16b284" providerId="ADAL" clId="{ED47ACC3-9597-4D89-A1DC-43CF280EF274}" dt="2025-12-08T17:20:21.739" v="0"/>
        <pc:sldMkLst>
          <pc:docMk/>
          <pc:sldMk cId="461087981" sldId="415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233444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946952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This is a Flash Back resource. It reintroduces spelling patterns from previous years that students may need to be comfortable with before introducing the new spelling pattern. </a:t>
            </a:r>
            <a:br>
              <a:rPr lang="en-GB" dirty="0">
                <a:solidFill>
                  <a:schemeClr val="bg1"/>
                </a:solidFill>
              </a:rPr>
            </a:br>
            <a:endParaRPr lang="en-GB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1806" y="4845239"/>
            <a:ext cx="1873244" cy="1871165"/>
          </a:xfrm>
          <a:prstGeom prst="rect">
            <a:avLst/>
          </a:prstGeom>
        </p:spPr>
      </p:pic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767753"/>
            <a:ext cx="7477079" cy="812153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sp>
        <p:nvSpPr>
          <p:cNvPr id="7" name="Rectangle: Rounded Corners 6">
            <a:hlinkClick r:id="rId5"/>
            <a:extLst>
              <a:ext uri="{FF2B5EF4-FFF2-40B4-BE49-F238E27FC236}">
                <a16:creationId xmlns:a16="http://schemas.microsoft.com/office/drawing/2014/main" id="{A735F095-9C5F-FE22-2049-605B8AA7CB3C}"/>
              </a:ext>
            </a:extLst>
          </p:cNvPr>
          <p:cNvSpPr/>
          <p:nvPr/>
        </p:nvSpPr>
        <p:spPr>
          <a:xfrm>
            <a:off x="7880423" y="5767753"/>
            <a:ext cx="2471383" cy="812154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Well done!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v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469770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t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490102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p</a:t>
            </a:r>
            <a:r>
              <a:rPr lang="en-GB" sz="40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</a:t>
            </a:r>
            <a:r>
              <a:rPr lang="en-GB" sz="40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  <a:r>
              <a:rPr lang="en-GB" sz="4000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</a:t>
            </a:r>
            <a:r>
              <a:rPr lang="en-GB" sz="4000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</a:t>
            </a:r>
            <a:endParaRPr lang="en-GB" sz="40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he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86927" y="590609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269966" y="2014378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425653" y="2394857"/>
            <a:ext cx="2351314" cy="301746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her </a:t>
            </a:r>
          </a:p>
          <a:p>
            <a:pPr algn="ctr"/>
            <a:r>
              <a:rPr lang="en-GB" sz="4400" dirty="0"/>
              <a:t>term </a:t>
            </a:r>
          </a:p>
          <a:p>
            <a:pPr algn="ctr"/>
            <a:r>
              <a:rPr lang="en-GB" sz="4400" dirty="0"/>
              <a:t>verb person</a:t>
            </a:r>
          </a:p>
        </p:txBody>
      </p:sp>
      <p:pic>
        <p:nvPicPr>
          <p:cNvPr id="34" name="Picture 33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A7A50C09-C597-6A16-4DFA-93CB918E78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6045" y="123034"/>
            <a:ext cx="2019608" cy="2017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25921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 descr="Diagram&#10;&#10;Description automatically generated">
            <a:extLst>
              <a:ext uri="{FF2B5EF4-FFF2-40B4-BE49-F238E27FC236}">
                <a16:creationId xmlns:a16="http://schemas.microsoft.com/office/drawing/2014/main" id="{363C9137-C37E-7AAC-8C6E-D5A79D693F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470581"/>
            <a:ext cx="11301820" cy="1496117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85000" lnSpcReduction="1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put the words into the phoneme frame?</a:t>
            </a:r>
          </a:p>
          <a:p>
            <a:pPr marL="0" indent="0" algn="ctr">
              <a:buNone/>
            </a:pPr>
            <a:r>
              <a:rPr lang="en-GB" sz="3300" dirty="0">
                <a:solidFill>
                  <a:schemeClr val="bg1"/>
                </a:solidFill>
              </a:rPr>
              <a:t>Click the words to reveal the answers.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01CE0B5B-C9F8-6AD3-6CC6-F6D3E8DA3367}"/>
              </a:ext>
            </a:extLst>
          </p:cNvPr>
          <p:cNvSpPr txBox="1">
            <a:spLocks/>
          </p:cNvSpPr>
          <p:nvPr/>
        </p:nvSpPr>
        <p:spPr>
          <a:xfrm>
            <a:off x="3269761" y="3230687"/>
            <a:ext cx="2402486" cy="985336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</a:t>
            </a:r>
            <a:r>
              <a:rPr lang="en-GB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FE7A653-4ED8-B37C-3E18-3704C0AA5F21}"/>
              </a:ext>
            </a:extLst>
          </p:cNvPr>
          <p:cNvSpPr txBox="1">
            <a:spLocks/>
          </p:cNvSpPr>
          <p:nvPr/>
        </p:nvSpPr>
        <p:spPr>
          <a:xfrm>
            <a:off x="3269761" y="2080998"/>
            <a:ext cx="2402486" cy="1053648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</a:t>
            </a:r>
            <a:r>
              <a:rPr lang="en-GB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ABFA501-86CD-E2E7-3D0D-9C5AFF67FE42}"/>
              </a:ext>
            </a:extLst>
          </p:cNvPr>
          <p:cNvSpPr txBox="1">
            <a:spLocks/>
          </p:cNvSpPr>
          <p:nvPr/>
        </p:nvSpPr>
        <p:spPr>
          <a:xfrm>
            <a:off x="3314931" y="4312064"/>
            <a:ext cx="2402486" cy="101110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</a:t>
            </a:r>
            <a:r>
              <a:rPr lang="en-GB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C6242E5-13CC-5E55-E90C-C32E7BAFEAFB}"/>
              </a:ext>
            </a:extLst>
          </p:cNvPr>
          <p:cNvSpPr txBox="1">
            <a:spLocks/>
          </p:cNvSpPr>
          <p:nvPr/>
        </p:nvSpPr>
        <p:spPr>
          <a:xfrm>
            <a:off x="3287694" y="5419206"/>
            <a:ext cx="2402486" cy="10423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sist</a:t>
            </a:r>
            <a:r>
              <a:rPr lang="en-GB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7390193F-344B-B6B1-B12F-A1483C4320F3}"/>
              </a:ext>
            </a:extLst>
          </p:cNvPr>
          <p:cNvGrpSpPr/>
          <p:nvPr/>
        </p:nvGrpSpPr>
        <p:grpSpPr>
          <a:xfrm>
            <a:off x="7490185" y="2026580"/>
            <a:ext cx="1618645" cy="904272"/>
            <a:chOff x="7226416" y="2033044"/>
            <a:chExt cx="1618645" cy="904272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290E34F2-BB23-EA2A-D113-C573A97A574D}"/>
                </a:ext>
              </a:extLst>
            </p:cNvPr>
            <p:cNvSpPr/>
            <p:nvPr/>
          </p:nvSpPr>
          <p:spPr>
            <a:xfrm>
              <a:off x="7226416" y="2033044"/>
              <a:ext cx="685800" cy="90427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02970471-42D7-BD2A-1635-0CEBF50F4A77}"/>
                </a:ext>
              </a:extLst>
            </p:cNvPr>
            <p:cNvSpPr/>
            <p:nvPr/>
          </p:nvSpPr>
          <p:spPr>
            <a:xfrm>
              <a:off x="7911354" y="2277904"/>
              <a:ext cx="933707" cy="65941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sp>
        <p:nvSpPr>
          <p:cNvPr id="19" name="Rectangle 18">
            <a:extLst>
              <a:ext uri="{FF2B5EF4-FFF2-40B4-BE49-F238E27FC236}">
                <a16:creationId xmlns:a16="http://schemas.microsoft.com/office/drawing/2014/main" id="{D432CD57-8C33-A384-65EF-721E798670BC}"/>
              </a:ext>
            </a:extLst>
          </p:cNvPr>
          <p:cNvSpPr/>
          <p:nvPr/>
        </p:nvSpPr>
        <p:spPr>
          <a:xfrm>
            <a:off x="8156662" y="3413411"/>
            <a:ext cx="933707" cy="654255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8EEB63BA-8595-ED8E-2088-64657FD8E2BC}"/>
              </a:ext>
            </a:extLst>
          </p:cNvPr>
          <p:cNvSpPr/>
          <p:nvPr/>
        </p:nvSpPr>
        <p:spPr>
          <a:xfrm>
            <a:off x="8181595" y="4576960"/>
            <a:ext cx="933707" cy="650631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4825FFFA-A579-47DA-B599-F800FE871953}"/>
              </a:ext>
            </a:extLst>
          </p:cNvPr>
          <p:cNvSpPr/>
          <p:nvPr/>
        </p:nvSpPr>
        <p:spPr>
          <a:xfrm>
            <a:off x="7505919" y="5671704"/>
            <a:ext cx="685800" cy="649678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2C0A24E0-310A-CD79-2965-07D4780F51C7}"/>
              </a:ext>
            </a:extLst>
          </p:cNvPr>
          <p:cNvSpPr/>
          <p:nvPr/>
        </p:nvSpPr>
        <p:spPr>
          <a:xfrm>
            <a:off x="10250721" y="5669213"/>
            <a:ext cx="933707" cy="645712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3A040A7-35CA-8767-822D-DBD9664B6C90}"/>
              </a:ext>
            </a:extLst>
          </p:cNvPr>
          <p:cNvSpPr txBox="1"/>
          <p:nvPr/>
        </p:nvSpPr>
        <p:spPr>
          <a:xfrm>
            <a:off x="7476356" y="2203765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h</a:t>
            </a:r>
            <a:endParaRPr lang="en-GB" sz="2800" dirty="0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0D5B985B-8788-979F-02C3-69B9A4526FF7}"/>
              </a:ext>
            </a:extLst>
          </p:cNvPr>
          <p:cNvSpPr/>
          <p:nvPr/>
        </p:nvSpPr>
        <p:spPr>
          <a:xfrm>
            <a:off x="7494972" y="4376299"/>
            <a:ext cx="685800" cy="851293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9A7DB34-3885-D257-7F1B-EE1B98349B61}"/>
              </a:ext>
            </a:extLst>
          </p:cNvPr>
          <p:cNvSpPr txBox="1"/>
          <p:nvPr/>
        </p:nvSpPr>
        <p:spPr>
          <a:xfrm>
            <a:off x="8197114" y="2249914"/>
            <a:ext cx="85725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er</a:t>
            </a:r>
            <a:endParaRPr lang="en-GB" sz="2800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2341AFB-1728-5A3D-6D42-C512251884AE}"/>
              </a:ext>
            </a:extLst>
          </p:cNvPr>
          <p:cNvSpPr txBox="1"/>
          <p:nvPr/>
        </p:nvSpPr>
        <p:spPr>
          <a:xfrm>
            <a:off x="7486381" y="4571535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t</a:t>
            </a:r>
            <a:endParaRPr lang="en-GB" sz="2800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1094DBE4-BA60-A14B-C9F6-FADE7619309D}"/>
              </a:ext>
            </a:extLst>
          </p:cNvPr>
          <p:cNvSpPr txBox="1"/>
          <p:nvPr/>
        </p:nvSpPr>
        <p:spPr>
          <a:xfrm>
            <a:off x="10290818" y="5621291"/>
            <a:ext cx="86124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er</a:t>
            </a:r>
            <a:endParaRPr lang="en-GB" sz="2800" dirty="0"/>
          </a:p>
        </p:txBody>
      </p:sp>
      <p:sp>
        <p:nvSpPr>
          <p:cNvPr id="7" name="Arrow: Right 6">
            <a:extLst>
              <a:ext uri="{FF2B5EF4-FFF2-40B4-BE49-F238E27FC236}">
                <a16:creationId xmlns:a16="http://schemas.microsoft.com/office/drawing/2014/main" id="{C67A9B27-A44B-9ED0-0564-A425126743D1}"/>
              </a:ext>
            </a:extLst>
          </p:cNvPr>
          <p:cNvSpPr/>
          <p:nvPr/>
        </p:nvSpPr>
        <p:spPr>
          <a:xfrm>
            <a:off x="5908431" y="2602523"/>
            <a:ext cx="1362807" cy="184639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4" name="Arrow: Right 43">
            <a:extLst>
              <a:ext uri="{FF2B5EF4-FFF2-40B4-BE49-F238E27FC236}">
                <a16:creationId xmlns:a16="http://schemas.microsoft.com/office/drawing/2014/main" id="{F1F149DF-DF7B-0D72-336F-A4E06497704B}"/>
              </a:ext>
            </a:extLst>
          </p:cNvPr>
          <p:cNvSpPr/>
          <p:nvPr/>
        </p:nvSpPr>
        <p:spPr>
          <a:xfrm>
            <a:off x="5899812" y="3631035"/>
            <a:ext cx="1362807" cy="184639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5" name="Arrow: Right 44">
            <a:extLst>
              <a:ext uri="{FF2B5EF4-FFF2-40B4-BE49-F238E27FC236}">
                <a16:creationId xmlns:a16="http://schemas.microsoft.com/office/drawing/2014/main" id="{A2798476-8AB5-2819-0BD6-05A3ED546B51}"/>
              </a:ext>
            </a:extLst>
          </p:cNvPr>
          <p:cNvSpPr/>
          <p:nvPr/>
        </p:nvSpPr>
        <p:spPr>
          <a:xfrm>
            <a:off x="5921340" y="4754408"/>
            <a:ext cx="1362807" cy="184639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6" name="Arrow: Right 45">
            <a:extLst>
              <a:ext uri="{FF2B5EF4-FFF2-40B4-BE49-F238E27FC236}">
                <a16:creationId xmlns:a16="http://schemas.microsoft.com/office/drawing/2014/main" id="{6B2370DD-507E-72B1-5F37-54307916D2A8}"/>
              </a:ext>
            </a:extLst>
          </p:cNvPr>
          <p:cNvSpPr/>
          <p:nvPr/>
        </p:nvSpPr>
        <p:spPr>
          <a:xfrm>
            <a:off x="5926813" y="5848036"/>
            <a:ext cx="1362807" cy="184639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19B1E8ED-3DD6-10CE-3CD5-356DA298E8AC}"/>
              </a:ext>
            </a:extLst>
          </p:cNvPr>
          <p:cNvSpPr/>
          <p:nvPr/>
        </p:nvSpPr>
        <p:spPr>
          <a:xfrm>
            <a:off x="9095842" y="3222882"/>
            <a:ext cx="685800" cy="849511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1FDFC038-F521-E84F-3F7E-E826E06574D8}"/>
              </a:ext>
            </a:extLst>
          </p:cNvPr>
          <p:cNvSpPr txBox="1"/>
          <p:nvPr/>
        </p:nvSpPr>
        <p:spPr>
          <a:xfrm>
            <a:off x="8168388" y="3346610"/>
            <a:ext cx="92745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er</a:t>
            </a:r>
            <a:endParaRPr lang="en-GB" sz="2800" dirty="0"/>
          </a:p>
        </p:txBody>
      </p:sp>
      <p:pic>
        <p:nvPicPr>
          <p:cNvPr id="54" name="Picture 53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5788904-EE9C-DA9B-7F1C-6FD3ADA235C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7511" y="2499148"/>
            <a:ext cx="2814145" cy="3625831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428D3DA3-8147-C45B-3810-D742F21B5518}"/>
              </a:ext>
            </a:extLst>
          </p:cNvPr>
          <p:cNvSpPr txBox="1"/>
          <p:nvPr/>
        </p:nvSpPr>
        <p:spPr>
          <a:xfrm>
            <a:off x="9065001" y="3355817"/>
            <a:ext cx="69464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b</a:t>
            </a:r>
            <a:endParaRPr lang="en-GB" sz="2800" dirty="0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958B753A-001E-1B26-62A2-9B47A21E4821}"/>
              </a:ext>
            </a:extLst>
          </p:cNvPr>
          <p:cNvSpPr/>
          <p:nvPr/>
        </p:nvSpPr>
        <p:spPr>
          <a:xfrm>
            <a:off x="7474197" y="3417035"/>
            <a:ext cx="685800" cy="650631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40BBFECD-DF65-6130-8A9E-CC9777D9BAB7}"/>
              </a:ext>
            </a:extLst>
          </p:cNvPr>
          <p:cNvSpPr/>
          <p:nvPr/>
        </p:nvSpPr>
        <p:spPr>
          <a:xfrm>
            <a:off x="9563278" y="5470971"/>
            <a:ext cx="685800" cy="849511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0CC2FEE5-AB3C-841F-CCCB-EF774BCA2D88}"/>
              </a:ext>
            </a:extLst>
          </p:cNvPr>
          <p:cNvSpPr txBox="1"/>
          <p:nvPr/>
        </p:nvSpPr>
        <p:spPr>
          <a:xfrm>
            <a:off x="8171185" y="4563110"/>
            <a:ext cx="9370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er</a:t>
            </a:r>
            <a:endParaRPr lang="en-GB" sz="2800" dirty="0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76AC4711-52D2-4FA8-E1FA-58322E6124C6}"/>
              </a:ext>
            </a:extLst>
          </p:cNvPr>
          <p:cNvSpPr txBox="1"/>
          <p:nvPr/>
        </p:nvSpPr>
        <p:spPr>
          <a:xfrm>
            <a:off x="7476356" y="3355035"/>
            <a:ext cx="69464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v</a:t>
            </a:r>
            <a:endParaRPr lang="en-GB" sz="2800" dirty="0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205793BA-0D65-2CB8-1557-32E64E3AF4CE}"/>
              </a:ext>
            </a:extLst>
          </p:cNvPr>
          <p:cNvSpPr txBox="1"/>
          <p:nvPr/>
        </p:nvSpPr>
        <p:spPr>
          <a:xfrm>
            <a:off x="9563278" y="5625211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t</a:t>
            </a:r>
            <a:endParaRPr lang="en-GB" sz="2800" dirty="0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514580B9-2683-D457-CF52-66C51E280E80}"/>
              </a:ext>
            </a:extLst>
          </p:cNvPr>
          <p:cNvSpPr/>
          <p:nvPr/>
        </p:nvSpPr>
        <p:spPr>
          <a:xfrm>
            <a:off x="9122969" y="4571535"/>
            <a:ext cx="685800" cy="654275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440AA483-C337-666E-AF27-F165C8DC8CEE}"/>
              </a:ext>
            </a:extLst>
          </p:cNvPr>
          <p:cNvSpPr txBox="1"/>
          <p:nvPr/>
        </p:nvSpPr>
        <p:spPr>
          <a:xfrm>
            <a:off x="9092128" y="4509234"/>
            <a:ext cx="69464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m</a:t>
            </a:r>
            <a:endParaRPr lang="en-GB" sz="2800" dirty="0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91998CB8-4C9D-5B16-BFEB-1AF2F737C4B8}"/>
              </a:ext>
            </a:extLst>
          </p:cNvPr>
          <p:cNvSpPr txBox="1"/>
          <p:nvPr/>
        </p:nvSpPr>
        <p:spPr>
          <a:xfrm>
            <a:off x="7503937" y="5647954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s</a:t>
            </a:r>
            <a:endParaRPr lang="en-GB" sz="2800" dirty="0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CD2D7402-FB7A-0784-1587-31DA13A72729}"/>
              </a:ext>
            </a:extLst>
          </p:cNvPr>
          <p:cNvSpPr/>
          <p:nvPr/>
        </p:nvSpPr>
        <p:spPr>
          <a:xfrm>
            <a:off x="8190221" y="5670804"/>
            <a:ext cx="685800" cy="649678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E5FE830A-A58A-13F9-AE49-DA79BFFE7F3D}"/>
              </a:ext>
            </a:extLst>
          </p:cNvPr>
          <p:cNvSpPr/>
          <p:nvPr/>
        </p:nvSpPr>
        <p:spPr>
          <a:xfrm>
            <a:off x="8876875" y="5671704"/>
            <a:ext cx="685800" cy="649678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C146586-BD90-DAA5-6C02-8CD170225EE2}"/>
              </a:ext>
            </a:extLst>
          </p:cNvPr>
          <p:cNvSpPr txBox="1"/>
          <p:nvPr/>
        </p:nvSpPr>
        <p:spPr>
          <a:xfrm>
            <a:off x="8874893" y="5645336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s</a:t>
            </a:r>
            <a:endParaRPr lang="en-GB" sz="2800" dirty="0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C134417D-A60C-4B9E-2882-8A366A69B393}"/>
              </a:ext>
            </a:extLst>
          </p:cNvPr>
          <p:cNvSpPr txBox="1"/>
          <p:nvPr/>
        </p:nvSpPr>
        <p:spPr>
          <a:xfrm>
            <a:off x="8175123" y="5674651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i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3335674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6" grpId="0"/>
      <p:bldP spid="29" grpId="0"/>
      <p:bldP spid="32" grpId="0"/>
      <p:bldP spid="36" grpId="0"/>
      <p:bldP spid="7" grpId="0" animBg="1"/>
      <p:bldP spid="44" grpId="0" animBg="1"/>
      <p:bldP spid="45" grpId="0" animBg="1"/>
      <p:bldP spid="46" grpId="0" animBg="1"/>
      <p:bldP spid="50" grpId="0"/>
      <p:bldP spid="33" grpId="0"/>
      <p:bldP spid="42" grpId="0"/>
      <p:bldP spid="49" grpId="0"/>
      <p:bldP spid="53" grpId="0"/>
      <p:bldP spid="51" grpId="0"/>
      <p:bldP spid="52" grpId="0"/>
      <p:bldP spid="35" grpId="0"/>
      <p:bldP spid="4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 descr="Diagram&#10;&#10;Description automatically generated">
            <a:extLst>
              <a:ext uri="{FF2B5EF4-FFF2-40B4-BE49-F238E27FC236}">
                <a16:creationId xmlns:a16="http://schemas.microsoft.com/office/drawing/2014/main" id="{363C9137-C37E-7AAC-8C6E-D5A79D693F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5432" y="470581"/>
            <a:ext cx="11301820" cy="1496117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Well done!</a:t>
            </a:r>
          </a:p>
        </p:txBody>
      </p:sp>
      <p:pic>
        <p:nvPicPr>
          <p:cNvPr id="54" name="Picture 53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25788904-EE9C-DA9B-7F1C-6FD3ADA235C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7511" y="2499148"/>
            <a:ext cx="2814145" cy="3625831"/>
          </a:xfrm>
          <a:prstGeom prst="rect">
            <a:avLst/>
          </a:prstGeom>
        </p:spPr>
      </p:pic>
      <p:sp>
        <p:nvSpPr>
          <p:cNvPr id="39" name="Title 1">
            <a:extLst>
              <a:ext uri="{FF2B5EF4-FFF2-40B4-BE49-F238E27FC236}">
                <a16:creationId xmlns:a16="http://schemas.microsoft.com/office/drawing/2014/main" id="{A39BCCE1-F135-1A40-4134-BAC64B7B23A1}"/>
              </a:ext>
            </a:extLst>
          </p:cNvPr>
          <p:cNvSpPr txBox="1">
            <a:spLocks/>
          </p:cNvSpPr>
          <p:nvPr/>
        </p:nvSpPr>
        <p:spPr>
          <a:xfrm>
            <a:off x="3269761" y="3230687"/>
            <a:ext cx="2402486" cy="985336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</a:t>
            </a:r>
            <a:r>
              <a:rPr lang="en-GB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</a:t>
            </a:r>
          </a:p>
        </p:txBody>
      </p:sp>
      <p:sp>
        <p:nvSpPr>
          <p:cNvPr id="41" name="Title 1">
            <a:extLst>
              <a:ext uri="{FF2B5EF4-FFF2-40B4-BE49-F238E27FC236}">
                <a16:creationId xmlns:a16="http://schemas.microsoft.com/office/drawing/2014/main" id="{C208AC5C-C993-645D-EB62-FB0312D40FDE}"/>
              </a:ext>
            </a:extLst>
          </p:cNvPr>
          <p:cNvSpPr txBox="1">
            <a:spLocks/>
          </p:cNvSpPr>
          <p:nvPr/>
        </p:nvSpPr>
        <p:spPr>
          <a:xfrm>
            <a:off x="3269761" y="2080998"/>
            <a:ext cx="2402486" cy="1053648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</a:t>
            </a:r>
            <a:r>
              <a:rPr lang="en-GB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3" name="Title 1">
            <a:extLst>
              <a:ext uri="{FF2B5EF4-FFF2-40B4-BE49-F238E27FC236}">
                <a16:creationId xmlns:a16="http://schemas.microsoft.com/office/drawing/2014/main" id="{01722A42-214B-1573-2A81-58B361D6583B}"/>
              </a:ext>
            </a:extLst>
          </p:cNvPr>
          <p:cNvSpPr txBox="1">
            <a:spLocks/>
          </p:cNvSpPr>
          <p:nvPr/>
        </p:nvSpPr>
        <p:spPr>
          <a:xfrm>
            <a:off x="3314931" y="4312064"/>
            <a:ext cx="2402486" cy="1011101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</a:t>
            </a:r>
            <a:r>
              <a:rPr lang="en-GB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</a:t>
            </a:r>
          </a:p>
        </p:txBody>
      </p:sp>
      <p:sp>
        <p:nvSpPr>
          <p:cNvPr id="56" name="Title 1">
            <a:extLst>
              <a:ext uri="{FF2B5EF4-FFF2-40B4-BE49-F238E27FC236}">
                <a16:creationId xmlns:a16="http://schemas.microsoft.com/office/drawing/2014/main" id="{8E70A1E6-0169-8913-09AB-C35BB2385F64}"/>
              </a:ext>
            </a:extLst>
          </p:cNvPr>
          <p:cNvSpPr txBox="1">
            <a:spLocks/>
          </p:cNvSpPr>
          <p:nvPr/>
        </p:nvSpPr>
        <p:spPr>
          <a:xfrm>
            <a:off x="3287694" y="5419206"/>
            <a:ext cx="2402486" cy="1042300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sist</a:t>
            </a:r>
            <a:r>
              <a:rPr lang="en-GB" u="sng" dirty="0">
                <a:solidFill>
                  <a:srgbClr val="7030A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grpSp>
        <p:nvGrpSpPr>
          <p:cNvPr id="57" name="Group 56">
            <a:extLst>
              <a:ext uri="{FF2B5EF4-FFF2-40B4-BE49-F238E27FC236}">
                <a16:creationId xmlns:a16="http://schemas.microsoft.com/office/drawing/2014/main" id="{F7EB0A15-2789-A006-DF11-6CF959DAA8AB}"/>
              </a:ext>
            </a:extLst>
          </p:cNvPr>
          <p:cNvGrpSpPr/>
          <p:nvPr/>
        </p:nvGrpSpPr>
        <p:grpSpPr>
          <a:xfrm>
            <a:off x="7490185" y="2026580"/>
            <a:ext cx="1618645" cy="904272"/>
            <a:chOff x="7226416" y="2033044"/>
            <a:chExt cx="1618645" cy="904272"/>
          </a:xfrm>
        </p:grpSpPr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51411390-E815-E40D-CD85-6D7D9331CA55}"/>
                </a:ext>
              </a:extLst>
            </p:cNvPr>
            <p:cNvSpPr/>
            <p:nvPr/>
          </p:nvSpPr>
          <p:spPr>
            <a:xfrm>
              <a:off x="7226416" y="2033044"/>
              <a:ext cx="685800" cy="90427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ADFCD1CA-4090-8EC9-B2F9-4A5C3E47FBF4}"/>
                </a:ext>
              </a:extLst>
            </p:cNvPr>
            <p:cNvSpPr/>
            <p:nvPr/>
          </p:nvSpPr>
          <p:spPr>
            <a:xfrm>
              <a:off x="7911354" y="2277904"/>
              <a:ext cx="933707" cy="65941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sp>
        <p:nvSpPr>
          <p:cNvPr id="60" name="Rectangle 59">
            <a:extLst>
              <a:ext uri="{FF2B5EF4-FFF2-40B4-BE49-F238E27FC236}">
                <a16:creationId xmlns:a16="http://schemas.microsoft.com/office/drawing/2014/main" id="{E00052E7-D976-10D2-16CD-57752E50077C}"/>
              </a:ext>
            </a:extLst>
          </p:cNvPr>
          <p:cNvSpPr/>
          <p:nvPr/>
        </p:nvSpPr>
        <p:spPr>
          <a:xfrm>
            <a:off x="8156662" y="3413411"/>
            <a:ext cx="933707" cy="654255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55796ACB-7210-15C5-F89B-AD47135385FE}"/>
              </a:ext>
            </a:extLst>
          </p:cNvPr>
          <p:cNvSpPr/>
          <p:nvPr/>
        </p:nvSpPr>
        <p:spPr>
          <a:xfrm>
            <a:off x="8181595" y="4576960"/>
            <a:ext cx="933707" cy="650631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FA00E909-624C-5999-489F-2F1E4000BF9E}"/>
              </a:ext>
            </a:extLst>
          </p:cNvPr>
          <p:cNvSpPr/>
          <p:nvPr/>
        </p:nvSpPr>
        <p:spPr>
          <a:xfrm>
            <a:off x="7505919" y="5671704"/>
            <a:ext cx="685800" cy="649678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9713B17C-EBE1-4852-E087-042F34385569}"/>
              </a:ext>
            </a:extLst>
          </p:cNvPr>
          <p:cNvSpPr/>
          <p:nvPr/>
        </p:nvSpPr>
        <p:spPr>
          <a:xfrm>
            <a:off x="10250721" y="5669213"/>
            <a:ext cx="933707" cy="645712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992D5895-9D12-7D97-5500-1565D6842CD0}"/>
              </a:ext>
            </a:extLst>
          </p:cNvPr>
          <p:cNvSpPr txBox="1"/>
          <p:nvPr/>
        </p:nvSpPr>
        <p:spPr>
          <a:xfrm>
            <a:off x="7476356" y="2203765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h</a:t>
            </a:r>
            <a:endParaRPr lang="en-GB" sz="2800" dirty="0"/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7DDE2C32-5648-0A7D-E676-65DE91C77A30}"/>
              </a:ext>
            </a:extLst>
          </p:cNvPr>
          <p:cNvSpPr/>
          <p:nvPr/>
        </p:nvSpPr>
        <p:spPr>
          <a:xfrm>
            <a:off x="7494972" y="4376299"/>
            <a:ext cx="685800" cy="851293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600A21DB-1285-C17D-F3FA-0423491618A2}"/>
              </a:ext>
            </a:extLst>
          </p:cNvPr>
          <p:cNvSpPr txBox="1"/>
          <p:nvPr/>
        </p:nvSpPr>
        <p:spPr>
          <a:xfrm>
            <a:off x="8197114" y="2249914"/>
            <a:ext cx="85725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er</a:t>
            </a:r>
            <a:endParaRPr lang="en-GB" sz="2800" dirty="0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D482D308-80AC-D1EB-49CC-BA0ACB669217}"/>
              </a:ext>
            </a:extLst>
          </p:cNvPr>
          <p:cNvSpPr txBox="1"/>
          <p:nvPr/>
        </p:nvSpPr>
        <p:spPr>
          <a:xfrm>
            <a:off x="7486381" y="4571535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t</a:t>
            </a:r>
            <a:endParaRPr lang="en-GB" sz="2800" dirty="0"/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63F48EF1-5314-3D52-56E5-1F66AF4E5A69}"/>
              </a:ext>
            </a:extLst>
          </p:cNvPr>
          <p:cNvSpPr txBox="1"/>
          <p:nvPr/>
        </p:nvSpPr>
        <p:spPr>
          <a:xfrm>
            <a:off x="10290818" y="5621291"/>
            <a:ext cx="86124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er</a:t>
            </a:r>
            <a:endParaRPr lang="en-GB" sz="2800" dirty="0"/>
          </a:p>
        </p:txBody>
      </p:sp>
      <p:sp>
        <p:nvSpPr>
          <p:cNvPr id="69" name="Arrow: Right 68">
            <a:extLst>
              <a:ext uri="{FF2B5EF4-FFF2-40B4-BE49-F238E27FC236}">
                <a16:creationId xmlns:a16="http://schemas.microsoft.com/office/drawing/2014/main" id="{11D9935A-BE9D-38CC-AF40-582186258F88}"/>
              </a:ext>
            </a:extLst>
          </p:cNvPr>
          <p:cNvSpPr/>
          <p:nvPr/>
        </p:nvSpPr>
        <p:spPr>
          <a:xfrm>
            <a:off x="5908431" y="2602523"/>
            <a:ext cx="1362807" cy="184639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0" name="Arrow: Right 69">
            <a:extLst>
              <a:ext uri="{FF2B5EF4-FFF2-40B4-BE49-F238E27FC236}">
                <a16:creationId xmlns:a16="http://schemas.microsoft.com/office/drawing/2014/main" id="{BB9A13A3-219A-6FDF-1C65-7C43AA208E28}"/>
              </a:ext>
            </a:extLst>
          </p:cNvPr>
          <p:cNvSpPr/>
          <p:nvPr/>
        </p:nvSpPr>
        <p:spPr>
          <a:xfrm>
            <a:off x="5899812" y="3631035"/>
            <a:ext cx="1362807" cy="184639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1" name="Arrow: Right 70">
            <a:extLst>
              <a:ext uri="{FF2B5EF4-FFF2-40B4-BE49-F238E27FC236}">
                <a16:creationId xmlns:a16="http://schemas.microsoft.com/office/drawing/2014/main" id="{7C48E3AC-6606-0078-D513-D26866F65BE2}"/>
              </a:ext>
            </a:extLst>
          </p:cNvPr>
          <p:cNvSpPr/>
          <p:nvPr/>
        </p:nvSpPr>
        <p:spPr>
          <a:xfrm>
            <a:off x="5921340" y="4754408"/>
            <a:ext cx="1362807" cy="184639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2" name="Arrow: Right 71">
            <a:extLst>
              <a:ext uri="{FF2B5EF4-FFF2-40B4-BE49-F238E27FC236}">
                <a16:creationId xmlns:a16="http://schemas.microsoft.com/office/drawing/2014/main" id="{4712D723-EEC7-70BA-51A1-13F49C546CE0}"/>
              </a:ext>
            </a:extLst>
          </p:cNvPr>
          <p:cNvSpPr/>
          <p:nvPr/>
        </p:nvSpPr>
        <p:spPr>
          <a:xfrm>
            <a:off x="5926813" y="5848036"/>
            <a:ext cx="1362807" cy="184639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641EA176-6A52-5E6E-AE14-3BBAC783419A}"/>
              </a:ext>
            </a:extLst>
          </p:cNvPr>
          <p:cNvSpPr/>
          <p:nvPr/>
        </p:nvSpPr>
        <p:spPr>
          <a:xfrm>
            <a:off x="9095842" y="3222882"/>
            <a:ext cx="685800" cy="849511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3A8D1044-0A91-9193-FE86-3CB11D7BED33}"/>
              </a:ext>
            </a:extLst>
          </p:cNvPr>
          <p:cNvSpPr txBox="1"/>
          <p:nvPr/>
        </p:nvSpPr>
        <p:spPr>
          <a:xfrm>
            <a:off x="8168388" y="3346610"/>
            <a:ext cx="92745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er</a:t>
            </a:r>
            <a:endParaRPr lang="en-GB" sz="2800" dirty="0"/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D0D9AE89-66DA-5208-7B30-36A99EF70B6D}"/>
              </a:ext>
            </a:extLst>
          </p:cNvPr>
          <p:cNvSpPr txBox="1"/>
          <p:nvPr/>
        </p:nvSpPr>
        <p:spPr>
          <a:xfrm>
            <a:off x="9065001" y="3355817"/>
            <a:ext cx="69464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b</a:t>
            </a:r>
            <a:endParaRPr lang="en-GB" sz="2800" dirty="0"/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364CA4D9-AF70-605F-4A4E-0CD9102D420A}"/>
              </a:ext>
            </a:extLst>
          </p:cNvPr>
          <p:cNvSpPr/>
          <p:nvPr/>
        </p:nvSpPr>
        <p:spPr>
          <a:xfrm>
            <a:off x="7474197" y="3417035"/>
            <a:ext cx="685800" cy="650631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6BC0A34E-5045-D5D5-3D29-7FD0820EAB32}"/>
              </a:ext>
            </a:extLst>
          </p:cNvPr>
          <p:cNvSpPr/>
          <p:nvPr/>
        </p:nvSpPr>
        <p:spPr>
          <a:xfrm>
            <a:off x="9563278" y="5470971"/>
            <a:ext cx="685800" cy="849511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0B6CDA5F-2BDD-531B-B639-3F708446D51C}"/>
              </a:ext>
            </a:extLst>
          </p:cNvPr>
          <p:cNvSpPr txBox="1"/>
          <p:nvPr/>
        </p:nvSpPr>
        <p:spPr>
          <a:xfrm>
            <a:off x="8171185" y="4563110"/>
            <a:ext cx="9370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er</a:t>
            </a:r>
            <a:endParaRPr lang="en-GB" sz="2800" dirty="0"/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61E17844-D768-B7AA-3769-2CC63624548E}"/>
              </a:ext>
            </a:extLst>
          </p:cNvPr>
          <p:cNvSpPr txBox="1"/>
          <p:nvPr/>
        </p:nvSpPr>
        <p:spPr>
          <a:xfrm>
            <a:off x="7476356" y="3355035"/>
            <a:ext cx="69464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v</a:t>
            </a:r>
            <a:endParaRPr lang="en-GB" sz="2800" dirty="0"/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309DFD1A-2073-8C74-9A98-DF0EAE496447}"/>
              </a:ext>
            </a:extLst>
          </p:cNvPr>
          <p:cNvSpPr txBox="1"/>
          <p:nvPr/>
        </p:nvSpPr>
        <p:spPr>
          <a:xfrm>
            <a:off x="9563278" y="5625211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t</a:t>
            </a:r>
            <a:endParaRPr lang="en-GB" sz="2800" dirty="0"/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4A736329-3466-C717-A7B0-B6235E998522}"/>
              </a:ext>
            </a:extLst>
          </p:cNvPr>
          <p:cNvSpPr/>
          <p:nvPr/>
        </p:nvSpPr>
        <p:spPr>
          <a:xfrm>
            <a:off x="9122969" y="4571535"/>
            <a:ext cx="685800" cy="654275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0D05F6EC-4710-5C61-DA44-0FF4FF5DDB4A}"/>
              </a:ext>
            </a:extLst>
          </p:cNvPr>
          <p:cNvSpPr txBox="1"/>
          <p:nvPr/>
        </p:nvSpPr>
        <p:spPr>
          <a:xfrm>
            <a:off x="9092128" y="4509234"/>
            <a:ext cx="69464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m</a:t>
            </a:r>
            <a:endParaRPr lang="en-GB" sz="2800" dirty="0"/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6DAAC0C7-660E-3D45-2E6C-292FCC2E538C}"/>
              </a:ext>
            </a:extLst>
          </p:cNvPr>
          <p:cNvSpPr txBox="1"/>
          <p:nvPr/>
        </p:nvSpPr>
        <p:spPr>
          <a:xfrm>
            <a:off x="7503937" y="5647954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s</a:t>
            </a:r>
            <a:endParaRPr lang="en-GB" sz="2800" dirty="0"/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A44D87DA-B7DE-F288-1149-5BD60389DCDF}"/>
              </a:ext>
            </a:extLst>
          </p:cNvPr>
          <p:cNvSpPr/>
          <p:nvPr/>
        </p:nvSpPr>
        <p:spPr>
          <a:xfrm>
            <a:off x="8190221" y="5670804"/>
            <a:ext cx="685800" cy="649678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674399E6-254E-96E7-878E-FFE41F5E44F6}"/>
              </a:ext>
            </a:extLst>
          </p:cNvPr>
          <p:cNvSpPr/>
          <p:nvPr/>
        </p:nvSpPr>
        <p:spPr>
          <a:xfrm>
            <a:off x="8876875" y="5671704"/>
            <a:ext cx="685800" cy="649678"/>
          </a:xfrm>
          <a:prstGeom prst="rect">
            <a:avLst/>
          </a:prstGeom>
          <a:solidFill>
            <a:schemeClr val="bg1">
              <a:lumMod val="95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9C6741A8-1CDE-5CFF-EB43-B9D59706661F}"/>
              </a:ext>
            </a:extLst>
          </p:cNvPr>
          <p:cNvSpPr txBox="1"/>
          <p:nvPr/>
        </p:nvSpPr>
        <p:spPr>
          <a:xfrm>
            <a:off x="8874893" y="5645336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s</a:t>
            </a:r>
            <a:endParaRPr lang="en-GB" sz="2800" dirty="0"/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D6956CEB-50EC-F9F7-961A-5978A68F53A9}"/>
              </a:ext>
            </a:extLst>
          </p:cNvPr>
          <p:cNvSpPr txBox="1"/>
          <p:nvPr/>
        </p:nvSpPr>
        <p:spPr>
          <a:xfrm>
            <a:off x="8175123" y="5674651"/>
            <a:ext cx="685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i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15981124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619412" y="284434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FLASH BACK: We’re going to revisit some spelling patterns before we learn a new spelling pattern.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6FDD4D93-009C-C51D-CC41-F9C5D20E6759}"/>
              </a:ext>
            </a:extLst>
          </p:cNvPr>
          <p:cNvSpPr/>
          <p:nvPr/>
        </p:nvSpPr>
        <p:spPr>
          <a:xfrm>
            <a:off x="1054671" y="1932562"/>
            <a:ext cx="963168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1. The digraph -er.</a:t>
            </a: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1054671" y="3118898"/>
            <a:ext cx="9631680" cy="94957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2. The /zh/ sound spelt s.</a:t>
            </a:r>
          </a:p>
        </p:txBody>
      </p:sp>
      <p:sp>
        <p:nvSpPr>
          <p:cNvPr id="2" name="Rounded Rectangle 3">
            <a:extLst>
              <a:ext uri="{FF2B5EF4-FFF2-40B4-BE49-F238E27FC236}">
                <a16:creationId xmlns:a16="http://schemas.microsoft.com/office/drawing/2014/main" id="{DFB25DB6-8DE1-48A9-7417-ED6BE37A26D6}"/>
              </a:ext>
            </a:extLst>
          </p:cNvPr>
          <p:cNvSpPr/>
          <p:nvPr/>
        </p:nvSpPr>
        <p:spPr>
          <a:xfrm>
            <a:off x="1090693" y="4451703"/>
            <a:ext cx="963168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3. Words ending tion (station).</a:t>
            </a:r>
          </a:p>
        </p:txBody>
      </p:sp>
    </p:spTree>
    <p:extLst>
      <p:ext uri="{BB962C8B-B14F-4D97-AF65-F5344CB8AC3E}">
        <p14:creationId xmlns:p14="http://schemas.microsoft.com/office/powerpoint/2010/main" val="31019291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619412" y="284434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Can anyone think of another example of </a:t>
            </a:r>
          </a:p>
          <a:p>
            <a:pPr algn="ctr"/>
            <a:r>
              <a:rPr lang="en-GB" sz="3200" dirty="0"/>
              <a:t>the spelling pattern? 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1054671" y="3118897"/>
            <a:ext cx="9631680" cy="2467256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How about: television, usual, division,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usually, pleasure, revision, vision,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explosion,…?</a:t>
            </a:r>
          </a:p>
        </p:txBody>
      </p:sp>
      <p:sp>
        <p:nvSpPr>
          <p:cNvPr id="3" name="Rounded Rectangle 3">
            <a:extLst>
              <a:ext uri="{FF2B5EF4-FFF2-40B4-BE49-F238E27FC236}">
                <a16:creationId xmlns:a16="http://schemas.microsoft.com/office/drawing/2014/main" id="{AC2711D1-D60B-06A8-E70B-BC9563AF99AA}"/>
              </a:ext>
            </a:extLst>
          </p:cNvPr>
          <p:cNvSpPr/>
          <p:nvPr/>
        </p:nvSpPr>
        <p:spPr>
          <a:xfrm>
            <a:off x="1054671" y="1856934"/>
            <a:ext cx="9631680" cy="94957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2. The /zh/ sound spelt s.</a:t>
            </a:r>
          </a:p>
        </p:txBody>
      </p:sp>
    </p:spTree>
    <p:extLst>
      <p:ext uri="{BB962C8B-B14F-4D97-AF65-F5344CB8AC3E}">
        <p14:creationId xmlns:p14="http://schemas.microsoft.com/office/powerpoint/2010/main" val="3418663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hape, background pattern&#10;&#10;Description automatically generated">
            <a:extLst>
              <a:ext uri="{FF2B5EF4-FFF2-40B4-BE49-F238E27FC236}">
                <a16:creationId xmlns:a16="http://schemas.microsoft.com/office/drawing/2014/main" id="{3EE382B4-A142-7DC5-DC19-CE9C268C91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3A6C877-653C-B243-7830-3FEFB587E0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280794"/>
          </a:xfrm>
          <a:prstGeom prst="roundRect">
            <a:avLst/>
          </a:prstGeom>
          <a:solidFill>
            <a:srgbClr val="7030A0"/>
          </a:solidFill>
        </p:spPr>
        <p:txBody>
          <a:bodyPr>
            <a:normAutofit fontScale="90000"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Can you hear a common sound </a:t>
            </a:r>
            <a:br>
              <a:rPr lang="en-GB" dirty="0">
                <a:solidFill>
                  <a:schemeClr val="bg1"/>
                </a:solidFill>
              </a:rPr>
            </a:br>
            <a:r>
              <a:rPr lang="en-GB" dirty="0">
                <a:solidFill>
                  <a:schemeClr val="bg1"/>
                </a:solidFill>
              </a:rPr>
              <a:t>in  these words?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2C65CAC-763A-6DCB-AD82-C462C4047952}"/>
              </a:ext>
            </a:extLst>
          </p:cNvPr>
          <p:cNvSpPr txBox="1">
            <a:spLocks/>
          </p:cNvSpPr>
          <p:nvPr/>
        </p:nvSpPr>
        <p:spPr>
          <a:xfrm>
            <a:off x="838200" y="3695670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usually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D726708E-1876-D859-0781-06761C2CCB30}"/>
              </a:ext>
            </a:extLst>
          </p:cNvPr>
          <p:cNvSpPr txBox="1">
            <a:spLocks/>
          </p:cNvSpPr>
          <p:nvPr/>
        </p:nvSpPr>
        <p:spPr>
          <a:xfrm>
            <a:off x="9273394" y="2722814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division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06D3FE12-F289-EC17-7B40-8558CA1DCFC9}"/>
              </a:ext>
            </a:extLst>
          </p:cNvPr>
          <p:cNvSpPr txBox="1">
            <a:spLocks/>
          </p:cNvSpPr>
          <p:nvPr/>
        </p:nvSpPr>
        <p:spPr>
          <a:xfrm>
            <a:off x="3731575" y="2705396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usual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2344319-9E5D-5905-E3EF-6DAA1E5249E7}"/>
              </a:ext>
            </a:extLst>
          </p:cNvPr>
          <p:cNvSpPr txBox="1">
            <a:spLocks/>
          </p:cNvSpPr>
          <p:nvPr/>
        </p:nvSpPr>
        <p:spPr>
          <a:xfrm>
            <a:off x="6747248" y="3695670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measure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A11DE8A8-09C3-4D24-709A-8277BD0A4804}"/>
              </a:ext>
            </a:extLst>
          </p:cNvPr>
          <p:cNvSpPr txBox="1">
            <a:spLocks/>
          </p:cNvSpPr>
          <p:nvPr/>
        </p:nvSpPr>
        <p:spPr>
          <a:xfrm>
            <a:off x="6747248" y="1842654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treasure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EFCDC78-295C-C0D5-A25B-5EE2846AFF90}"/>
              </a:ext>
            </a:extLst>
          </p:cNvPr>
          <p:cNvSpPr txBox="1">
            <a:spLocks/>
          </p:cNvSpPr>
          <p:nvPr/>
        </p:nvSpPr>
        <p:spPr>
          <a:xfrm>
            <a:off x="845299" y="1825625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television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0C914DF-289D-4C60-7DA7-E744C42D1FC5}"/>
              </a:ext>
            </a:extLst>
          </p:cNvPr>
          <p:cNvSpPr txBox="1">
            <a:spLocks/>
          </p:cNvSpPr>
          <p:nvPr/>
        </p:nvSpPr>
        <p:spPr>
          <a:xfrm>
            <a:off x="9344538" y="5005630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vision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E55C3E3B-8786-DF0E-03A9-9C9A207A9456}"/>
              </a:ext>
            </a:extLst>
          </p:cNvPr>
          <p:cNvSpPr txBox="1">
            <a:spLocks/>
          </p:cNvSpPr>
          <p:nvPr/>
        </p:nvSpPr>
        <p:spPr>
          <a:xfrm>
            <a:off x="3731575" y="5004752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explosion</a:t>
            </a:r>
          </a:p>
        </p:txBody>
      </p:sp>
      <p:pic>
        <p:nvPicPr>
          <p:cNvPr id="13" name="Picture 12" descr="A picture containing wheel&#10;&#10;Description automatically generated">
            <a:extLst>
              <a:ext uri="{FF2B5EF4-FFF2-40B4-BE49-F238E27FC236}">
                <a16:creationId xmlns:a16="http://schemas.microsoft.com/office/drawing/2014/main" id="{9FFF4D13-13E9-D670-FBDC-6D5F1F6B38C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200563"/>
            <a:ext cx="2321476" cy="2165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66699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Shape, background pattern&#10;&#10;Description automatically generated">
            <a:extLst>
              <a:ext uri="{FF2B5EF4-FFF2-40B4-BE49-F238E27FC236}">
                <a16:creationId xmlns:a16="http://schemas.microsoft.com/office/drawing/2014/main" id="{B286FFC4-B183-233A-19D4-FFA82723BE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5759AB43-784B-41C0-54A9-D822FF28B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14362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The </a:t>
            </a:r>
            <a:r>
              <a:rPr lang="en-GB" altLang="en-US" sz="3600" u="sng" dirty="0">
                <a:solidFill>
                  <a:schemeClr val="bg1"/>
                </a:solidFill>
                <a:latin typeface="+mj-lt"/>
              </a:rPr>
              <a:t>s</a:t>
            </a:r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 makes a /zh/ sound. 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9965" y="-382572"/>
            <a:ext cx="2321476" cy="2165903"/>
          </a:xfrm>
          <a:prstGeom prst="rect">
            <a:avLst/>
          </a:prstGeom>
        </p:spPr>
      </p:pic>
      <p:sp>
        <p:nvSpPr>
          <p:cNvPr id="30" name="Title 1">
            <a:extLst>
              <a:ext uri="{FF2B5EF4-FFF2-40B4-BE49-F238E27FC236}">
                <a16:creationId xmlns:a16="http://schemas.microsoft.com/office/drawing/2014/main" id="{BC0C502B-9C02-8ECF-DDCA-9D7C3C4FC88D}"/>
              </a:ext>
            </a:extLst>
          </p:cNvPr>
          <p:cNvSpPr txBox="1">
            <a:spLocks/>
          </p:cNvSpPr>
          <p:nvPr/>
        </p:nvSpPr>
        <p:spPr>
          <a:xfrm>
            <a:off x="797609" y="3477575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u</a:t>
            </a:r>
            <a:r>
              <a:rPr lang="en-GB" dirty="0">
                <a:solidFill>
                  <a:srgbClr val="7030A0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ually</a:t>
            </a:r>
          </a:p>
        </p:txBody>
      </p:sp>
      <p:sp>
        <p:nvSpPr>
          <p:cNvPr id="31" name="Title 1">
            <a:extLst>
              <a:ext uri="{FF2B5EF4-FFF2-40B4-BE49-F238E27FC236}">
                <a16:creationId xmlns:a16="http://schemas.microsoft.com/office/drawing/2014/main" id="{44D5B4D9-B460-92D5-19B9-335A0F2F058E}"/>
              </a:ext>
            </a:extLst>
          </p:cNvPr>
          <p:cNvSpPr txBox="1">
            <a:spLocks/>
          </p:cNvSpPr>
          <p:nvPr/>
        </p:nvSpPr>
        <p:spPr>
          <a:xfrm>
            <a:off x="9514608" y="2766375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divi</a:t>
            </a:r>
            <a:r>
              <a:rPr lang="en-GB" dirty="0">
                <a:solidFill>
                  <a:srgbClr val="7030A0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ion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E568623D-4442-DC9B-7E73-5648FBCDA01A}"/>
              </a:ext>
            </a:extLst>
          </p:cNvPr>
          <p:cNvSpPr txBox="1">
            <a:spLocks/>
          </p:cNvSpPr>
          <p:nvPr/>
        </p:nvSpPr>
        <p:spPr>
          <a:xfrm>
            <a:off x="3612659" y="2811351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u</a:t>
            </a:r>
            <a:r>
              <a:rPr lang="en-GB" dirty="0">
                <a:solidFill>
                  <a:srgbClr val="7030A0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ual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02C43EAB-43E4-02C5-7946-94FA4F95B729}"/>
              </a:ext>
            </a:extLst>
          </p:cNvPr>
          <p:cNvSpPr txBox="1">
            <a:spLocks/>
          </p:cNvSpPr>
          <p:nvPr/>
        </p:nvSpPr>
        <p:spPr>
          <a:xfrm>
            <a:off x="6699558" y="3477575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mea</a:t>
            </a:r>
            <a:r>
              <a:rPr lang="en-GB" dirty="0">
                <a:solidFill>
                  <a:srgbClr val="7030A0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ure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F9763C87-68DD-89B5-DFE6-A3C4FA48952C}"/>
              </a:ext>
            </a:extLst>
          </p:cNvPr>
          <p:cNvSpPr txBox="1">
            <a:spLocks/>
          </p:cNvSpPr>
          <p:nvPr/>
        </p:nvSpPr>
        <p:spPr>
          <a:xfrm>
            <a:off x="6699558" y="2286791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trea</a:t>
            </a:r>
            <a:r>
              <a:rPr lang="en-GB" dirty="0">
                <a:solidFill>
                  <a:srgbClr val="EF8023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ure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11DB5324-D00E-AE3B-38D1-70E5358EA7B6}"/>
              </a:ext>
            </a:extLst>
          </p:cNvPr>
          <p:cNvSpPr txBox="1">
            <a:spLocks/>
          </p:cNvSpPr>
          <p:nvPr/>
        </p:nvSpPr>
        <p:spPr>
          <a:xfrm>
            <a:off x="797609" y="2269762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televi</a:t>
            </a:r>
            <a:r>
              <a:rPr lang="en-GB" dirty="0">
                <a:solidFill>
                  <a:srgbClr val="EF8023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ion</a:t>
            </a:r>
          </a:p>
        </p:txBody>
      </p:sp>
      <p:sp>
        <p:nvSpPr>
          <p:cNvPr id="37" name="Title 1">
            <a:extLst>
              <a:ext uri="{FF2B5EF4-FFF2-40B4-BE49-F238E27FC236}">
                <a16:creationId xmlns:a16="http://schemas.microsoft.com/office/drawing/2014/main" id="{72C56D7B-3695-2126-4699-C6E3D4729D08}"/>
              </a:ext>
            </a:extLst>
          </p:cNvPr>
          <p:cNvSpPr txBox="1">
            <a:spLocks/>
          </p:cNvSpPr>
          <p:nvPr/>
        </p:nvSpPr>
        <p:spPr>
          <a:xfrm>
            <a:off x="9514608" y="4025784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vi</a:t>
            </a:r>
            <a:r>
              <a:rPr lang="en-GB" dirty="0">
                <a:solidFill>
                  <a:srgbClr val="EF8023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ion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45E392E8-5626-1B26-BC27-C9B04CBE54AB}"/>
              </a:ext>
            </a:extLst>
          </p:cNvPr>
          <p:cNvSpPr txBox="1">
            <a:spLocks/>
          </p:cNvSpPr>
          <p:nvPr/>
        </p:nvSpPr>
        <p:spPr>
          <a:xfrm>
            <a:off x="3612659" y="4053708"/>
            <a:ext cx="2080406" cy="711200"/>
          </a:xfrm>
          <a:prstGeom prst="roundRect">
            <a:avLst>
              <a:gd name="adj" fmla="val 34651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explo</a:t>
            </a:r>
            <a:r>
              <a:rPr lang="en-GB" dirty="0">
                <a:solidFill>
                  <a:srgbClr val="EF8023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s</a:t>
            </a:r>
            <a:r>
              <a:rPr lang="en-GB" dirty="0">
                <a:solidFill>
                  <a:schemeClr val="bg1"/>
                </a:solidFill>
                <a:latin typeface="+mn-lt"/>
                <a:ea typeface="Andika" panose="02000000000000000000" pitchFamily="2" charset="0"/>
                <a:cs typeface="Andika" panose="02000000000000000000" pitchFamily="2" charset="0"/>
              </a:rPr>
              <a:t>ion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371DF559-6696-83DF-DE56-79C0A3BC6895}"/>
              </a:ext>
            </a:extLst>
          </p:cNvPr>
          <p:cNvSpPr txBox="1">
            <a:spLocks/>
          </p:cNvSpPr>
          <p:nvPr/>
        </p:nvSpPr>
        <p:spPr>
          <a:xfrm>
            <a:off x="1241137" y="5425440"/>
            <a:ext cx="10515600" cy="944256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Andika" panose="02000000000000000000" pitchFamily="2" charset="0"/>
                <a:ea typeface="+mj-ea"/>
                <a:cs typeface="+mj-cs"/>
              </a:defRPr>
            </a:lvl1pPr>
          </a:lstStyle>
          <a:p>
            <a:pPr algn="ctr"/>
            <a:r>
              <a:rPr lang="en-GB" dirty="0"/>
              <a:t>Can you hear the /zh/ sound?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8AA31D-151D-55D1-FB65-1DBBCB72AD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79552AC-C109-21E2-09A5-C29AB2B5B1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709EC641-1C74-E0D0-A2B1-BBBEA43250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A71C354B-87A0-88E3-9BB3-C11AB09213A2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762C20A-7FDA-C3E8-3310-0038D7A626D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0A198ED-6B7E-062B-0570-9F3BC9012B75}"/>
              </a:ext>
            </a:extLst>
          </p:cNvPr>
          <p:cNvSpPr txBox="1"/>
          <p:nvPr/>
        </p:nvSpPr>
        <p:spPr>
          <a:xfrm>
            <a:off x="548640" y="2013492"/>
            <a:ext cx="11089178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He said, "Let's meazhure our excitement and explore a new galaxy!”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B90C795-063D-D88E-2DF2-5D7CC00C37E9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He said, "Let's </a:t>
            </a:r>
            <a:r>
              <a:rPr lang="en-GB" sz="3400" u="sng" dirty="0">
                <a:solidFill>
                  <a:srgbClr val="FF0000"/>
                </a:solidFill>
              </a:rPr>
              <a:t>measure</a:t>
            </a:r>
            <a:r>
              <a:rPr lang="en-GB" sz="3400" dirty="0">
                <a:solidFill>
                  <a:schemeClr val="bg1"/>
                </a:solidFill>
              </a:rPr>
              <a:t> our excitement and explore a new galaxy!”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0D5A13A-F199-3A17-EF2E-18572552FEEB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He said, "Let's measure our excitement and explore a new galaxy!”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51E2C308-9D29-5FDF-9E15-2301D034DDD2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500106D1-7C0F-3B16-BBAE-C32536173469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21031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F3BBC2-78C4-F7C3-DAD0-17851C206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C357764-9647-7503-7ADE-698BFCBA8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2003C8-DB26-D8EE-A026-BFB4B4E2F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7D3FF0C-83D9-6745-64A3-DFB672C09259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5C3CD16-A1F1-67AE-35C2-721F9C766A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98B377D-4174-F3B0-71F9-6BCAFA023AFD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It was an unuzhual treazhure chest because it glowed with a rainbow of colours.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DEE1AF-CD63-92C3-FF47-5BE5E073B2B9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It was an </a:t>
            </a:r>
            <a:r>
              <a:rPr lang="en-GB" sz="3400" u="sng" dirty="0">
                <a:solidFill>
                  <a:srgbClr val="FF0000"/>
                </a:solidFill>
              </a:rPr>
              <a:t>unusual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r>
              <a:rPr lang="en-GB" sz="3400" u="sng" dirty="0">
                <a:solidFill>
                  <a:srgbClr val="FF0000"/>
                </a:solidFill>
              </a:rPr>
              <a:t>treasure</a:t>
            </a:r>
            <a:r>
              <a:rPr lang="en-GB" sz="3400" dirty="0">
                <a:solidFill>
                  <a:schemeClr val="bg1"/>
                </a:solidFill>
              </a:rPr>
              <a:t> chest because it glowed with a rainbow of colours.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DDB002-79BE-856D-A621-6F4457256337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It was an unusual treasure chest because it glowed with a rainbow of colours.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B012F2-EDA5-8E4D-9CC0-6626295B7CFA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38FFCC3-1B7D-2B02-50AC-2A87514CE0D0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4848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619412" y="284434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FLASH BACK: We’re going to revisit some spelling patterns before we learn a new spelling pattern.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6FDD4D93-009C-C51D-CC41-F9C5D20E6759}"/>
              </a:ext>
            </a:extLst>
          </p:cNvPr>
          <p:cNvSpPr/>
          <p:nvPr/>
        </p:nvSpPr>
        <p:spPr>
          <a:xfrm>
            <a:off x="1054671" y="1932562"/>
            <a:ext cx="963168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1. The digraph -er.</a:t>
            </a: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1054671" y="3118898"/>
            <a:ext cx="963168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2. The /zh/ sound spelt s.</a:t>
            </a:r>
          </a:p>
        </p:txBody>
      </p:sp>
      <p:sp>
        <p:nvSpPr>
          <p:cNvPr id="2" name="Rounded Rectangle 3">
            <a:extLst>
              <a:ext uri="{FF2B5EF4-FFF2-40B4-BE49-F238E27FC236}">
                <a16:creationId xmlns:a16="http://schemas.microsoft.com/office/drawing/2014/main" id="{DFB25DB6-8DE1-48A9-7417-ED6BE37A26D6}"/>
              </a:ext>
            </a:extLst>
          </p:cNvPr>
          <p:cNvSpPr/>
          <p:nvPr/>
        </p:nvSpPr>
        <p:spPr>
          <a:xfrm>
            <a:off x="1090693" y="4451703"/>
            <a:ext cx="9631680" cy="94957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3. Words ending tion (station).</a:t>
            </a:r>
          </a:p>
        </p:txBody>
      </p:sp>
    </p:spTree>
    <p:extLst>
      <p:ext uri="{BB962C8B-B14F-4D97-AF65-F5344CB8AC3E}">
        <p14:creationId xmlns:p14="http://schemas.microsoft.com/office/powerpoint/2010/main" val="41005652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blue and white gradient&#10;&#10;Description automatically generated">
            <a:extLst>
              <a:ext uri="{FF2B5EF4-FFF2-40B4-BE49-F238E27FC236}">
                <a16:creationId xmlns:a16="http://schemas.microsoft.com/office/drawing/2014/main" id="{D650A915-6E2E-FDEE-7639-00D8F20B4A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4" name="Picture 3" descr="A cartoon of a bed&#10;&#10;Description automatically generated">
            <a:extLst>
              <a:ext uri="{FF2B5EF4-FFF2-40B4-BE49-F238E27FC236}">
                <a16:creationId xmlns:a16="http://schemas.microsoft.com/office/drawing/2014/main" id="{29920D9F-31DE-E8CD-4739-9DF1513FFA2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2CD67C6E-A59C-BB45-5638-DFFE673D3AC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145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CAF801BF-59A0-2874-9B30-AD7412A37AFA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271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06FD4B30-5CB6-F151-8257-17B4D523226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666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408285"/>
            <a:ext cx="9144000" cy="2599144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anchor="ctr">
            <a:normAutofit/>
          </a:bodyPr>
          <a:lstStyle/>
          <a:p>
            <a:r>
              <a:rPr lang="en-GB" sz="5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FLASH BACK: </a:t>
            </a:r>
            <a:br>
              <a:rPr lang="en-GB" sz="5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54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Words ending -sion</a:t>
            </a:r>
          </a:p>
        </p:txBody>
      </p:sp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2.96296E-6 L 0.08828 0.4372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27" y="21875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411 0.07754 L -0.23164 -0.05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5794" y="-6782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4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619412" y="284434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Can anyone think of another example of </a:t>
            </a:r>
          </a:p>
          <a:p>
            <a:pPr algn="ctr"/>
            <a:r>
              <a:rPr lang="en-GB" sz="3200" dirty="0"/>
              <a:t>the spelling pattern? 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1054671" y="3118897"/>
            <a:ext cx="9631680" cy="2467256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How about: station, fiction, motion, national, section, mention, position, question, competition, attention, action, education, creation, completion,…?</a:t>
            </a:r>
          </a:p>
        </p:txBody>
      </p:sp>
      <p:sp>
        <p:nvSpPr>
          <p:cNvPr id="2" name="Rounded Rectangle 3">
            <a:extLst>
              <a:ext uri="{FF2B5EF4-FFF2-40B4-BE49-F238E27FC236}">
                <a16:creationId xmlns:a16="http://schemas.microsoft.com/office/drawing/2014/main" id="{ADD3D85B-79D6-C397-0760-6E40899AD5A1}"/>
              </a:ext>
            </a:extLst>
          </p:cNvPr>
          <p:cNvSpPr/>
          <p:nvPr/>
        </p:nvSpPr>
        <p:spPr>
          <a:xfrm>
            <a:off x="1054671" y="1971746"/>
            <a:ext cx="9631680" cy="94957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2. Words ending in –tion.</a:t>
            </a:r>
          </a:p>
        </p:txBody>
      </p:sp>
    </p:spTree>
    <p:extLst>
      <p:ext uri="{BB962C8B-B14F-4D97-AF65-F5344CB8AC3E}">
        <p14:creationId xmlns:p14="http://schemas.microsoft.com/office/powerpoint/2010/main" val="98078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Background pattern&#10;&#10;Description automatically generated">
            <a:extLst>
              <a:ext uri="{FF2B5EF4-FFF2-40B4-BE49-F238E27FC236}">
                <a16:creationId xmlns:a16="http://schemas.microsoft.com/office/drawing/2014/main" id="{AEA99CFB-BE88-B71A-5D3D-C38FFB5FAE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BCC8543-7B8D-F0F1-64E8-334E936C5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07141" y="4877010"/>
            <a:ext cx="1484859" cy="1913138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5CCBF33E-F4D1-AF1C-1778-F8CA865DAD3B}"/>
              </a:ext>
            </a:extLst>
          </p:cNvPr>
          <p:cNvSpPr txBox="1">
            <a:spLocks/>
          </p:cNvSpPr>
          <p:nvPr/>
        </p:nvSpPr>
        <p:spPr>
          <a:xfrm>
            <a:off x="748901" y="722866"/>
            <a:ext cx="10694196" cy="1716811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Does anyone know what a </a:t>
            </a:r>
            <a:r>
              <a:rPr lang="en-GB" sz="3600" b="1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suffix 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is? </a:t>
            </a:r>
          </a:p>
        </p:txBody>
      </p:sp>
    </p:spTree>
    <p:extLst>
      <p:ext uri="{BB962C8B-B14F-4D97-AF65-F5344CB8AC3E}">
        <p14:creationId xmlns:p14="http://schemas.microsoft.com/office/powerpoint/2010/main" val="344906752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5F264056-0980-FE3F-8AB5-6B2F262C41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1223" y="391887"/>
            <a:ext cx="11338560" cy="6281868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000" dirty="0">
                <a:solidFill>
                  <a:schemeClr val="bg1"/>
                </a:solidFill>
              </a:rPr>
              <a:t>A suffix is a group of letters that go at the </a:t>
            </a:r>
            <a:r>
              <a:rPr lang="en-GB" sz="4000" u="sng" dirty="0">
                <a:solidFill>
                  <a:schemeClr val="bg1"/>
                </a:solidFill>
              </a:rPr>
              <a:t>end</a:t>
            </a:r>
            <a:r>
              <a:rPr lang="en-GB" sz="4000" dirty="0">
                <a:solidFill>
                  <a:schemeClr val="bg1"/>
                </a:solidFill>
              </a:rPr>
              <a:t> of a </a:t>
            </a:r>
            <a:r>
              <a:rPr lang="en-GB" sz="4000" u="sng" dirty="0">
                <a:solidFill>
                  <a:schemeClr val="bg1"/>
                </a:solidFill>
              </a:rPr>
              <a:t>root word</a:t>
            </a:r>
            <a:r>
              <a:rPr lang="en-GB" sz="4000" dirty="0">
                <a:solidFill>
                  <a:schemeClr val="bg1"/>
                </a:solidFill>
              </a:rPr>
              <a:t> and change the meaning of the word. </a:t>
            </a: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0051CB96-B8D4-1534-1BEC-C5EF4D8BD66F}"/>
              </a:ext>
            </a:extLst>
          </p:cNvPr>
          <p:cNvGrpSpPr/>
          <p:nvPr/>
        </p:nvGrpSpPr>
        <p:grpSpPr>
          <a:xfrm>
            <a:off x="653658" y="3195115"/>
            <a:ext cx="3524597" cy="1200329"/>
            <a:chOff x="1299117" y="4052871"/>
            <a:chExt cx="3524597" cy="1200329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A1DDAB4A-25A5-0172-53B3-D1968404AD86}"/>
                </a:ext>
              </a:extLst>
            </p:cNvPr>
            <p:cNvSpPr txBox="1"/>
            <p:nvPr/>
          </p:nvSpPr>
          <p:spPr>
            <a:xfrm>
              <a:off x="1299117" y="4052871"/>
              <a:ext cx="18288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Root word</a:t>
              </a:r>
            </a:p>
          </p:txBody>
        </p:sp>
        <p:cxnSp>
          <p:nvCxnSpPr>
            <p:cNvPr id="4" name="Straight Arrow Connector 3">
              <a:extLst>
                <a:ext uri="{FF2B5EF4-FFF2-40B4-BE49-F238E27FC236}">
                  <a16:creationId xmlns:a16="http://schemas.microsoft.com/office/drawing/2014/main" id="{68ECCB54-CB71-DCB2-EC95-B5006F04DA31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986177" y="4277058"/>
              <a:ext cx="1837537" cy="98978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AFAD2B8E-1A71-C7C8-5A78-CDB886A671FB}"/>
              </a:ext>
            </a:extLst>
          </p:cNvPr>
          <p:cNvGrpSpPr/>
          <p:nvPr/>
        </p:nvGrpSpPr>
        <p:grpSpPr>
          <a:xfrm>
            <a:off x="7849678" y="3192403"/>
            <a:ext cx="4180198" cy="646331"/>
            <a:chOff x="8495137" y="4050159"/>
            <a:chExt cx="4180198" cy="646331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82B41AAA-65BD-51D9-4553-B94F794C196B}"/>
                </a:ext>
              </a:extLst>
            </p:cNvPr>
            <p:cNvSpPr txBox="1"/>
            <p:nvPr/>
          </p:nvSpPr>
          <p:spPr>
            <a:xfrm>
              <a:off x="10294686" y="4050159"/>
              <a:ext cx="23806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 </a:t>
              </a:r>
            </a:p>
          </p:txBody>
        </p: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1E2DB22A-07AA-2B2F-37D5-CB97EA0CF5B9}"/>
                </a:ext>
              </a:extLst>
            </p:cNvPr>
            <p:cNvCxnSpPr>
              <a:cxnSpLocks/>
              <a:stCxn id="13" idx="1"/>
            </p:cNvCxnSpPr>
            <p:nvPr/>
          </p:nvCxnSpPr>
          <p:spPr>
            <a:xfrm flipH="1" flipV="1">
              <a:off x="8495137" y="4331192"/>
              <a:ext cx="1799549" cy="42133"/>
            </a:xfrm>
            <a:prstGeom prst="straightConnector1">
              <a:avLst/>
            </a:prstGeom>
            <a:ln w="38100">
              <a:solidFill>
                <a:schemeClr val="bg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3" name="TextBox 22">
            <a:extLst>
              <a:ext uri="{FF2B5EF4-FFF2-40B4-BE49-F238E27FC236}">
                <a16:creationId xmlns:a16="http://schemas.microsoft.com/office/drawing/2014/main" id="{577C188B-EEF9-A415-F387-17971485C4FD}"/>
              </a:ext>
            </a:extLst>
          </p:cNvPr>
          <p:cNvSpPr txBox="1"/>
          <p:nvPr/>
        </p:nvSpPr>
        <p:spPr>
          <a:xfrm>
            <a:off x="3708596" y="5546217"/>
            <a:ext cx="60450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</a:rPr>
              <a:t>do + ing = doing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F807F425-F033-C5B5-CA78-FE854C7DDFD9}"/>
              </a:ext>
            </a:extLst>
          </p:cNvPr>
          <p:cNvGrpSpPr/>
          <p:nvPr/>
        </p:nvGrpSpPr>
        <p:grpSpPr>
          <a:xfrm>
            <a:off x="2340718" y="2655446"/>
            <a:ext cx="2352052" cy="2573025"/>
            <a:chOff x="2340718" y="2655446"/>
            <a:chExt cx="2352052" cy="2573025"/>
          </a:xfrm>
        </p:grpSpPr>
        <p:pic>
          <p:nvPicPr>
            <p:cNvPr id="10" name="Picture 9" descr="Icon&#10;&#10;Description automatically generated">
              <a:extLst>
                <a:ext uri="{FF2B5EF4-FFF2-40B4-BE49-F238E27FC236}">
                  <a16:creationId xmlns:a16="http://schemas.microsoft.com/office/drawing/2014/main" id="{5D3E6D3C-6626-2E0F-65D5-15EBE279B08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340718" y="2655446"/>
              <a:ext cx="2352052" cy="2573025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09FD7A94-C0BF-748F-6F71-D3863E7843B9}"/>
                </a:ext>
              </a:extLst>
            </p:cNvPr>
            <p:cNvSpPr txBox="1"/>
            <p:nvPr/>
          </p:nvSpPr>
          <p:spPr>
            <a:xfrm>
              <a:off x="2364992" y="3363332"/>
              <a:ext cx="169591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do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018E4268-C4D7-35F9-F14D-77ADAE0701D9}"/>
              </a:ext>
            </a:extLst>
          </p:cNvPr>
          <p:cNvGrpSpPr/>
          <p:nvPr/>
        </p:nvGrpSpPr>
        <p:grpSpPr>
          <a:xfrm>
            <a:off x="8429250" y="2499124"/>
            <a:ext cx="1799548" cy="2714574"/>
            <a:chOff x="8429250" y="2499124"/>
            <a:chExt cx="1799548" cy="2714574"/>
          </a:xfrm>
        </p:grpSpPr>
        <p:pic>
          <p:nvPicPr>
            <p:cNvPr id="5" name="Picture 4" descr="Logo, icon&#10;&#10;Description automatically generated">
              <a:extLst>
                <a:ext uri="{FF2B5EF4-FFF2-40B4-BE49-F238E27FC236}">
                  <a16:creationId xmlns:a16="http://schemas.microsoft.com/office/drawing/2014/main" id="{F039F7F7-8C71-15FB-F1FA-D17FC8B9D97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429250" y="2499124"/>
              <a:ext cx="1799548" cy="2714574"/>
            </a:xfrm>
            <a:prstGeom prst="rect">
              <a:avLst/>
            </a:prstGeom>
          </p:spPr>
        </p:pic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D4B8FD4F-9933-4BEE-90E3-4A3D0867A691}"/>
                </a:ext>
              </a:extLst>
            </p:cNvPr>
            <p:cNvSpPr txBox="1"/>
            <p:nvPr/>
          </p:nvSpPr>
          <p:spPr>
            <a:xfrm>
              <a:off x="8482501" y="3195115"/>
              <a:ext cx="169591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ing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73759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1.48148E-6 L 0.15873 1.48148E-6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930" y="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48148E-6 L -0.18697 0.0115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349" y="579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F3BBC2-78C4-F7C3-DAD0-17851C2066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C357764-9647-7503-7ADE-698BFCBA87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2003C8-DB26-D8EE-A026-BFB4B4E2F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7D3FF0C-83D9-6745-64A3-DFB672C09259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25C3CD16-A1F1-67AE-35C2-721F9C766A6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98B377D-4174-F3B0-71F9-6BCAFA023AFD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One day, Emile was playing with a new invension in a secsion of his spaceship stasion.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DEE1AF-CD63-92C3-FF47-5BE5E073B2B9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One day, Emile was playing with a new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invention</a:t>
            </a:r>
            <a:r>
              <a:rPr lang="en-GB" sz="3400" dirty="0">
                <a:solidFill>
                  <a:schemeClr val="bg1"/>
                </a:solidFill>
              </a:rPr>
              <a:t> in a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section</a:t>
            </a:r>
            <a:r>
              <a:rPr lang="en-GB" sz="3400" dirty="0">
                <a:solidFill>
                  <a:schemeClr val="bg1"/>
                </a:solidFill>
              </a:rPr>
              <a:t> of his spaceship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station</a:t>
            </a:r>
            <a:r>
              <a:rPr lang="en-GB" sz="3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DDB002-79BE-856D-A621-6F4457256337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One day, Emile was playing with a new invention in a section of his spaceship station.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B012F2-EDA5-8E4D-9CC0-6626295B7CFA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38FFCC3-1B7D-2B02-50AC-2A87514CE0D0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68318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764AF4-4C90-01A6-2108-4130F45915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3F908F21-684A-033C-D376-6920F3687E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0543C385-82FA-EA84-A81F-C11E456E6C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00D51EE6-796D-B43A-45D5-AA8B330C4946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AC8A6D7D-8547-636D-C307-00937B8C2F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84AF6EF-1906-7E68-F826-DE37CA2A58FB}"/>
              </a:ext>
            </a:extLst>
          </p:cNvPr>
          <p:cNvSpPr txBox="1"/>
          <p:nvPr/>
        </p:nvSpPr>
        <p:spPr>
          <a:xfrm>
            <a:off x="332509" y="2013492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As he worked on his creasion, an invension that seemed like ficsion, the educasion authority took notice.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7160B56-D1DE-F4EF-CA8F-C70A00B1E95B}"/>
              </a:ext>
            </a:extLst>
          </p:cNvPr>
          <p:cNvSpPr txBox="1"/>
          <p:nvPr/>
        </p:nvSpPr>
        <p:spPr>
          <a:xfrm>
            <a:off x="332509" y="506413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As he worked on his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creation</a:t>
            </a:r>
            <a:r>
              <a:rPr lang="en-GB" sz="3400" dirty="0">
                <a:solidFill>
                  <a:schemeClr val="bg1"/>
                </a:solidFill>
              </a:rPr>
              <a:t>, an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invention</a:t>
            </a:r>
            <a:r>
              <a:rPr lang="en-GB" sz="3400" dirty="0">
                <a:solidFill>
                  <a:schemeClr val="bg1"/>
                </a:solidFill>
              </a:rPr>
              <a:t> that seemed like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fiction</a:t>
            </a:r>
            <a:r>
              <a:rPr lang="en-GB" sz="3400" dirty="0">
                <a:solidFill>
                  <a:schemeClr val="bg1"/>
                </a:solidFill>
              </a:rPr>
              <a:t>, 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education</a:t>
            </a:r>
            <a:r>
              <a:rPr lang="en-GB" sz="3400" dirty="0">
                <a:solidFill>
                  <a:schemeClr val="bg1"/>
                </a:solidFill>
              </a:rPr>
              <a:t> authority took notice.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54BB905-A603-C43A-2FE8-80848AA40E47}"/>
              </a:ext>
            </a:extLst>
          </p:cNvPr>
          <p:cNvSpPr txBox="1"/>
          <p:nvPr/>
        </p:nvSpPr>
        <p:spPr>
          <a:xfrm>
            <a:off x="332509" y="3538815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As he worked on his creation, an invention that seemed like fiction, the education authority took notice. 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78BA177-2688-0B33-B7F0-88E26142481D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542C3FFD-80A5-59C5-802C-EF48110AAB85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77203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has stolen some letters!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f_____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__ct___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m_____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s_at___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Green Oval">
            <a:extLst>
              <a:ext uri="{FF2B5EF4-FFF2-40B4-BE49-F238E27FC236}">
                <a16:creationId xmlns:a16="http://schemas.microsoft.com/office/drawing/2014/main" id="{FA463431-F56F-ABAF-D50B-444305BC2F60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20" name="Grey Oval">
            <a:extLst>
              <a:ext uri="{FF2B5EF4-FFF2-40B4-BE49-F238E27FC236}">
                <a16:creationId xmlns:a16="http://schemas.microsoft.com/office/drawing/2014/main" id="{12A43880-EFB8-69DC-FB95-449CF46BA7D8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  <a:stCxn id="20" idx="0"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425653" y="2394857"/>
            <a:ext cx="2451677" cy="301746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station </a:t>
            </a:r>
          </a:p>
          <a:p>
            <a:pPr algn="ctr"/>
            <a:r>
              <a:rPr lang="en-GB" sz="4400" dirty="0"/>
              <a:t>fiction </a:t>
            </a:r>
          </a:p>
          <a:p>
            <a:pPr algn="ctr"/>
            <a:r>
              <a:rPr lang="en-GB" sz="4400" dirty="0"/>
              <a:t>motion </a:t>
            </a:r>
          </a:p>
          <a:p>
            <a:pPr algn="ctr"/>
            <a:r>
              <a:rPr lang="en-GB" sz="4400" dirty="0"/>
              <a:t>section 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D650277-79DF-19ED-9AC3-4758AA7ECD17}"/>
              </a:ext>
            </a:extLst>
          </p:cNvPr>
          <p:cNvCxnSpPr/>
          <p:nvPr/>
        </p:nvCxnSpPr>
        <p:spPr>
          <a:xfrm>
            <a:off x="4638950" y="3231403"/>
            <a:ext cx="5780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8B019E17-9C94-1B45-6893-EB0EA36C8F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329" y="4660847"/>
            <a:ext cx="1661233" cy="214564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CFD9277-F075-9E67-735E-316768EDB378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Last 15 seconds!</a:t>
            </a:r>
          </a:p>
        </p:txBody>
      </p:sp>
      <p:sp>
        <p:nvSpPr>
          <p:cNvPr id="43" name="Go 30 seconds">
            <a:extLst>
              <a:ext uri="{FF2B5EF4-FFF2-40B4-BE49-F238E27FC236}">
                <a16:creationId xmlns:a16="http://schemas.microsoft.com/office/drawing/2014/main" id="{253787CD-3B53-663F-1303-AC106470E016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GO!</a:t>
            </a:r>
          </a:p>
        </p:txBody>
      </p:sp>
      <p:sp>
        <p:nvSpPr>
          <p:cNvPr id="44" name="30 seconds start">
            <a:extLst>
              <a:ext uri="{FF2B5EF4-FFF2-40B4-BE49-F238E27FC236}">
                <a16:creationId xmlns:a16="http://schemas.microsoft.com/office/drawing/2014/main" id="{9B3E9F09-9C08-4213-473B-A6F7571C51D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Start</a:t>
            </a:r>
          </a:p>
        </p:txBody>
      </p:sp>
    </p:spTree>
    <p:extLst>
      <p:ext uri="{BB962C8B-B14F-4D97-AF65-F5344CB8AC3E}">
        <p14:creationId xmlns:p14="http://schemas.microsoft.com/office/powerpoint/2010/main" val="1950301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3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0" grpId="0" animBg="1"/>
      <p:bldP spid="42" grpId="0" animBg="1"/>
      <p:bldP spid="43" grpId="0" animBg="1"/>
      <p:bldP spid="4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Well done!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f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iction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se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ct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ion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m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otion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s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at</a:t>
            </a:r>
            <a:r>
              <a:rPr lang="en-GB" u="sng" dirty="0">
                <a:solidFill>
                  <a:srgbClr val="FF00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ion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425653" y="2394857"/>
            <a:ext cx="2451677" cy="301746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station </a:t>
            </a:r>
          </a:p>
          <a:p>
            <a:pPr algn="ctr"/>
            <a:r>
              <a:rPr lang="en-GB" sz="4400" dirty="0"/>
              <a:t>fiction </a:t>
            </a:r>
          </a:p>
          <a:p>
            <a:pPr algn="ctr"/>
            <a:r>
              <a:rPr lang="en-GB" sz="4400" dirty="0"/>
              <a:t>motion </a:t>
            </a:r>
          </a:p>
          <a:p>
            <a:pPr algn="ctr"/>
            <a:r>
              <a:rPr lang="en-GB" sz="4400" dirty="0"/>
              <a:t>section 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D650277-79DF-19ED-9AC3-4758AA7ECD17}"/>
              </a:ext>
            </a:extLst>
          </p:cNvPr>
          <p:cNvCxnSpPr/>
          <p:nvPr/>
        </p:nvCxnSpPr>
        <p:spPr>
          <a:xfrm>
            <a:off x="4638950" y="3231403"/>
            <a:ext cx="5780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TIME’S UP!</a:t>
            </a:r>
          </a:p>
        </p:txBody>
      </p:sp>
      <p:pic>
        <p:nvPicPr>
          <p:cNvPr id="39" name="Picture 38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A9DC1158-0A90-419A-87B8-C2459B3FE7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5738" y="129547"/>
            <a:ext cx="2190564" cy="2188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70936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619412" y="284434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FLASH BACK: We’re going to revisit some spelling patterns before we learn a new spelling pattern.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6FDD4D93-009C-C51D-CC41-F9C5D20E6759}"/>
              </a:ext>
            </a:extLst>
          </p:cNvPr>
          <p:cNvSpPr/>
          <p:nvPr/>
        </p:nvSpPr>
        <p:spPr>
          <a:xfrm>
            <a:off x="1054671" y="1932562"/>
            <a:ext cx="963168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1. The digraph –er (summer).</a:t>
            </a: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1054671" y="3118898"/>
            <a:ext cx="963168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2. The /zh/ sound spelt s (measure).</a:t>
            </a:r>
          </a:p>
        </p:txBody>
      </p:sp>
      <p:sp>
        <p:nvSpPr>
          <p:cNvPr id="2" name="Rounded Rectangle 3">
            <a:extLst>
              <a:ext uri="{FF2B5EF4-FFF2-40B4-BE49-F238E27FC236}">
                <a16:creationId xmlns:a16="http://schemas.microsoft.com/office/drawing/2014/main" id="{65BB436D-8F2E-B3FB-D731-567197D7204E}"/>
              </a:ext>
            </a:extLst>
          </p:cNvPr>
          <p:cNvSpPr/>
          <p:nvPr/>
        </p:nvSpPr>
        <p:spPr>
          <a:xfrm>
            <a:off x="1090693" y="4451703"/>
            <a:ext cx="963168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3. Words ending tion (station).</a:t>
            </a:r>
          </a:p>
        </p:txBody>
      </p:sp>
    </p:spTree>
    <p:extLst>
      <p:ext uri="{BB962C8B-B14F-4D97-AF65-F5344CB8AC3E}">
        <p14:creationId xmlns:p14="http://schemas.microsoft.com/office/powerpoint/2010/main" val="2850065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619412" y="284434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FLASH BACK: We’re going to revisit some spelling patterns before we learn a new spelling pattern.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6FDD4D93-009C-C51D-CC41-F9C5D20E6759}"/>
              </a:ext>
            </a:extLst>
          </p:cNvPr>
          <p:cNvSpPr/>
          <p:nvPr/>
        </p:nvSpPr>
        <p:spPr>
          <a:xfrm>
            <a:off x="1054671" y="1932562"/>
            <a:ext cx="9631680" cy="94957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1. The digraph -er.</a:t>
            </a: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1054671" y="3118898"/>
            <a:ext cx="963168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2. The /zh/ sound spelt s.</a:t>
            </a:r>
          </a:p>
        </p:txBody>
      </p:sp>
      <p:sp>
        <p:nvSpPr>
          <p:cNvPr id="2" name="Rounded Rectangle 3">
            <a:extLst>
              <a:ext uri="{FF2B5EF4-FFF2-40B4-BE49-F238E27FC236}">
                <a16:creationId xmlns:a16="http://schemas.microsoft.com/office/drawing/2014/main" id="{4D9CC19B-DB41-802C-F36F-63DF3A8BFF3A}"/>
              </a:ext>
            </a:extLst>
          </p:cNvPr>
          <p:cNvSpPr/>
          <p:nvPr/>
        </p:nvSpPr>
        <p:spPr>
          <a:xfrm>
            <a:off x="1090693" y="4451703"/>
            <a:ext cx="9631680" cy="94957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3. Words ending tion (station).</a:t>
            </a:r>
          </a:p>
        </p:txBody>
      </p:sp>
    </p:spTree>
    <p:extLst>
      <p:ext uri="{BB962C8B-B14F-4D97-AF65-F5344CB8AC3E}">
        <p14:creationId xmlns:p14="http://schemas.microsoft.com/office/powerpoint/2010/main" val="29818846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artoon of a cave in a desert&#10;&#10;Description automatically generated">
            <a:extLst>
              <a:ext uri="{FF2B5EF4-FFF2-40B4-BE49-F238E27FC236}">
                <a16:creationId xmlns:a16="http://schemas.microsoft.com/office/drawing/2014/main" id="{2D87E024-19E8-1648-7F3D-35203FCFE6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9" name="Rectangle: Rounded Corners 8">
            <a:extLst>
              <a:ext uri="{FF2B5EF4-FFF2-40B4-BE49-F238E27FC236}">
                <a16:creationId xmlns:a16="http://schemas.microsoft.com/office/drawing/2014/main" id="{80FC4547-796E-34E4-05A1-6E8A1576DA94}"/>
              </a:ext>
            </a:extLst>
          </p:cNvPr>
          <p:cNvSpPr/>
          <p:nvPr/>
        </p:nvSpPr>
        <p:spPr>
          <a:xfrm>
            <a:off x="619412" y="284434"/>
            <a:ext cx="10502199" cy="1411362"/>
          </a:xfrm>
          <a:prstGeom prst="roundRect">
            <a:avLst/>
          </a:prstGeom>
          <a:solidFill>
            <a:srgbClr val="7030A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/>
              <a:t>Can anyone think of another example of </a:t>
            </a:r>
          </a:p>
          <a:p>
            <a:pPr algn="ctr"/>
            <a:r>
              <a:rPr lang="en-GB" sz="3200" dirty="0"/>
              <a:t>the spelling pattern? </a:t>
            </a:r>
          </a:p>
        </p:txBody>
      </p:sp>
      <p:sp>
        <p:nvSpPr>
          <p:cNvPr id="10" name="Rounded Rectangle 12">
            <a:extLst>
              <a:ext uri="{FF2B5EF4-FFF2-40B4-BE49-F238E27FC236}">
                <a16:creationId xmlns:a16="http://schemas.microsoft.com/office/drawing/2014/main" id="{172C1A82-112B-FC7B-37B4-34B1259F5B2A}"/>
              </a:ext>
            </a:extLst>
          </p:cNvPr>
          <p:cNvSpPr/>
          <p:nvPr/>
        </p:nvSpPr>
        <p:spPr>
          <a:xfrm>
            <a:off x="1070389" y="521200"/>
            <a:ext cx="10151792" cy="212416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sz="3600" dirty="0">
              <a:solidFill>
                <a:schemeClr val="bg1"/>
              </a:solidFill>
            </a:endParaRPr>
          </a:p>
        </p:txBody>
      </p:sp>
      <p:sp>
        <p:nvSpPr>
          <p:cNvPr id="14" name="Rounded Rectangle 3">
            <a:extLst>
              <a:ext uri="{FF2B5EF4-FFF2-40B4-BE49-F238E27FC236}">
                <a16:creationId xmlns:a16="http://schemas.microsoft.com/office/drawing/2014/main" id="{48F82AC0-01CB-3BB6-EA92-7ACA2B43BA99}"/>
              </a:ext>
            </a:extLst>
          </p:cNvPr>
          <p:cNvSpPr/>
          <p:nvPr/>
        </p:nvSpPr>
        <p:spPr>
          <a:xfrm>
            <a:off x="1054671" y="3118897"/>
            <a:ext cx="9631680" cy="2467256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How about: winter, summer, 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farmer, sister, mother,</a:t>
            </a:r>
          </a:p>
          <a:p>
            <a:pPr algn="ctr"/>
            <a:r>
              <a:rPr lang="en-GB" sz="3200" dirty="0">
                <a:solidFill>
                  <a:schemeClr val="bg1"/>
                </a:solidFill>
              </a:rPr>
              <a:t>better, verb, person,…?</a:t>
            </a:r>
          </a:p>
        </p:txBody>
      </p:sp>
      <p:sp>
        <p:nvSpPr>
          <p:cNvPr id="2" name="Rounded Rectangle 3">
            <a:extLst>
              <a:ext uri="{FF2B5EF4-FFF2-40B4-BE49-F238E27FC236}">
                <a16:creationId xmlns:a16="http://schemas.microsoft.com/office/drawing/2014/main" id="{ECD573F4-BF82-89E1-3114-6149A2552CCF}"/>
              </a:ext>
            </a:extLst>
          </p:cNvPr>
          <p:cNvSpPr/>
          <p:nvPr/>
        </p:nvSpPr>
        <p:spPr>
          <a:xfrm>
            <a:off x="1054671" y="1955121"/>
            <a:ext cx="9631680" cy="949570"/>
          </a:xfrm>
          <a:prstGeom prst="roundRect">
            <a:avLst/>
          </a:prstGeom>
          <a:solidFill>
            <a:srgbClr val="00B050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3200" dirty="0">
                <a:solidFill>
                  <a:schemeClr val="bg1"/>
                </a:solidFill>
              </a:rPr>
              <a:t>1. The digraph –er (summer).</a:t>
            </a:r>
          </a:p>
        </p:txBody>
      </p:sp>
    </p:spTree>
    <p:extLst>
      <p:ext uri="{BB962C8B-B14F-4D97-AF65-F5344CB8AC3E}">
        <p14:creationId xmlns:p14="http://schemas.microsoft.com/office/powerpoint/2010/main" val="3472123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 descr="Diagram&#10;&#10;Description automatically generated">
            <a:extLst>
              <a:ext uri="{FF2B5EF4-FFF2-40B4-BE49-F238E27FC236}">
                <a16:creationId xmlns:a16="http://schemas.microsoft.com/office/drawing/2014/main" id="{33479EAB-6C1B-FF1D-1B46-0A7AABA351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3544" y="0"/>
            <a:ext cx="12235543" cy="6879054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90800" y="470581"/>
            <a:ext cx="7010400" cy="1741712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Who can remember </a:t>
            </a:r>
          </a:p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what a </a:t>
            </a:r>
            <a:r>
              <a:rPr lang="en-GB" sz="4400" u="sng" dirty="0">
                <a:solidFill>
                  <a:srgbClr val="FFFF00"/>
                </a:solidFill>
              </a:rPr>
              <a:t>digraph</a:t>
            </a:r>
            <a:r>
              <a:rPr lang="en-GB" sz="4400" dirty="0">
                <a:solidFill>
                  <a:schemeClr val="bg1"/>
                </a:solidFill>
              </a:rPr>
              <a:t> is?</a:t>
            </a:r>
            <a:endParaRPr lang="en-GB" sz="44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3FC89A2B-313E-05BD-C58B-E78B92DDA047}"/>
              </a:ext>
            </a:extLst>
          </p:cNvPr>
          <p:cNvSpPr txBox="1">
            <a:spLocks/>
          </p:cNvSpPr>
          <p:nvPr/>
        </p:nvSpPr>
        <p:spPr>
          <a:xfrm>
            <a:off x="605245" y="5669941"/>
            <a:ext cx="10981510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Well done! </a:t>
            </a:r>
          </a:p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digraph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is two letters that make a phoneme or sound. 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589388" y="5661405"/>
            <a:ext cx="10981510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digraph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is two letters that make a phoneme or sound. </a:t>
            </a: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5218C48B-BB58-D38F-E782-04E0ECA9272B}"/>
              </a:ext>
            </a:extLst>
          </p:cNvPr>
          <p:cNvSpPr txBox="1">
            <a:spLocks/>
          </p:cNvSpPr>
          <p:nvPr/>
        </p:nvSpPr>
        <p:spPr>
          <a:xfrm>
            <a:off x="605245" y="3528281"/>
            <a:ext cx="10981510" cy="89450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Sorry. That’s not the right answer. Try again.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58789B2-3A5E-336E-BE25-44B04666A55F}"/>
              </a:ext>
            </a:extLst>
          </p:cNvPr>
          <p:cNvSpPr txBox="1">
            <a:spLocks/>
          </p:cNvSpPr>
          <p:nvPr/>
        </p:nvSpPr>
        <p:spPr>
          <a:xfrm>
            <a:off x="605245" y="3536817"/>
            <a:ext cx="10981510" cy="89450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digraph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is the sound a word makes.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84158750-01B2-A4FE-2517-3DBE5995AB19}"/>
              </a:ext>
            </a:extLst>
          </p:cNvPr>
          <p:cNvSpPr txBox="1">
            <a:spLocks/>
          </p:cNvSpPr>
          <p:nvPr/>
        </p:nvSpPr>
        <p:spPr>
          <a:xfrm>
            <a:off x="583472" y="2420125"/>
            <a:ext cx="10981510" cy="894503"/>
          </a:xfrm>
          <a:prstGeom prst="roundRect">
            <a:avLst>
              <a:gd name="adj" fmla="val 21923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Sorry. That’s not the right answer. Try again.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E13DBF27-16CD-FEAB-7A4C-E1C9C7344785}"/>
              </a:ext>
            </a:extLst>
          </p:cNvPr>
          <p:cNvSpPr txBox="1">
            <a:spLocks/>
          </p:cNvSpPr>
          <p:nvPr/>
        </p:nvSpPr>
        <p:spPr>
          <a:xfrm>
            <a:off x="605245" y="2420125"/>
            <a:ext cx="10981510" cy="894503"/>
          </a:xfrm>
          <a:prstGeom prst="roundRect">
            <a:avLst>
              <a:gd name="adj" fmla="val 21923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digraph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is when two people write a story together.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86BF5CF2-C91A-2D37-8568-232041F0BC33}"/>
              </a:ext>
            </a:extLst>
          </p:cNvPr>
          <p:cNvSpPr txBox="1">
            <a:spLocks/>
          </p:cNvSpPr>
          <p:nvPr/>
        </p:nvSpPr>
        <p:spPr>
          <a:xfrm>
            <a:off x="583472" y="4599111"/>
            <a:ext cx="10981510" cy="89450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Sorry. That’s not the right answer. Try again.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6DF4F662-3E0A-7AE5-7E83-BB9CF843863E}"/>
              </a:ext>
            </a:extLst>
          </p:cNvPr>
          <p:cNvSpPr txBox="1">
            <a:spLocks/>
          </p:cNvSpPr>
          <p:nvPr/>
        </p:nvSpPr>
        <p:spPr>
          <a:xfrm>
            <a:off x="574931" y="4621522"/>
            <a:ext cx="10981510" cy="89450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 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digraph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is how a word looks when written.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753548" y="6858000"/>
            <a:ext cx="3344348" cy="3120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7948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-3.7037E-6 L 0.0237 -1.03032 " pathEditMode="relative" rAng="0" ptsTypes="AA">
                                      <p:cBhvr>
                                        <p:cTn id="24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85" y="-51528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  <p:bldLst>
      <p:bldP spid="5" grpId="0" animBg="1"/>
      <p:bldP spid="29" grpId="0" animBg="1"/>
      <p:bldP spid="29" grpId="1" animBg="1"/>
      <p:bldP spid="10" grpId="0" animBg="1"/>
      <p:bldP spid="10" grpId="1" animBg="1"/>
      <p:bldP spid="30" grpId="0" animBg="1"/>
      <p:bldP spid="30" grpId="1" animBg="1"/>
      <p:bldP spid="26" grpId="0" animBg="1"/>
      <p:bldP spid="26" grpId="1" animBg="1"/>
      <p:bldP spid="32" grpId="0" animBg="1"/>
      <p:bldP spid="32" grpId="1" animBg="1"/>
      <p:bldP spid="27" grpId="0" animBg="1"/>
      <p:bldP spid="27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DEC88FD-9D71-8EEF-3D4E-02B2A0573F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75821" y="912584"/>
            <a:ext cx="7010400" cy="906039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spot a </a:t>
            </a:r>
            <a:r>
              <a:rPr lang="en-GB" sz="4400" u="sng" dirty="0">
                <a:solidFill>
                  <a:srgbClr val="FFFF00"/>
                </a:solidFill>
              </a:rPr>
              <a:t>pattern</a:t>
            </a:r>
            <a:r>
              <a:rPr lang="en-GB" sz="4400" dirty="0">
                <a:solidFill>
                  <a:schemeClr val="bg1"/>
                </a:solidFill>
              </a:rPr>
              <a:t>?</a:t>
            </a:r>
            <a:endParaRPr lang="en-GB" sz="4400" b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3FC89A2B-313E-05BD-C58B-E78B92DDA047}"/>
              </a:ext>
            </a:extLst>
          </p:cNvPr>
          <p:cNvSpPr txBox="1">
            <a:spLocks/>
          </p:cNvSpPr>
          <p:nvPr/>
        </p:nvSpPr>
        <p:spPr>
          <a:xfrm>
            <a:off x="7219044" y="3536491"/>
            <a:ext cx="1739364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under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E5D7B89-D295-144A-4C37-2529AC219181}"/>
              </a:ext>
            </a:extLst>
          </p:cNvPr>
          <p:cNvSpPr txBox="1">
            <a:spLocks/>
          </p:cNvSpPr>
          <p:nvPr/>
        </p:nvSpPr>
        <p:spPr>
          <a:xfrm>
            <a:off x="5090570" y="2301933"/>
            <a:ext cx="1749766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term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9" name="Title 1">
            <a:extLst>
              <a:ext uri="{FF2B5EF4-FFF2-40B4-BE49-F238E27FC236}">
                <a16:creationId xmlns:a16="http://schemas.microsoft.com/office/drawing/2014/main" id="{5218C48B-BB58-D38F-E782-04E0ECA9272B}"/>
              </a:ext>
            </a:extLst>
          </p:cNvPr>
          <p:cNvSpPr txBox="1">
            <a:spLocks/>
          </p:cNvSpPr>
          <p:nvPr/>
        </p:nvSpPr>
        <p:spPr>
          <a:xfrm>
            <a:off x="2972498" y="3536492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person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58789B2-3A5E-336E-BE25-44B04666A55F}"/>
              </a:ext>
            </a:extLst>
          </p:cNvPr>
          <p:cNvSpPr txBox="1">
            <a:spLocks/>
          </p:cNvSpPr>
          <p:nvPr/>
        </p:nvSpPr>
        <p:spPr>
          <a:xfrm>
            <a:off x="7208808" y="2301933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verb</a:t>
            </a: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84158750-01B2-A4FE-2517-3DBE5995AB19}"/>
              </a:ext>
            </a:extLst>
          </p:cNvPr>
          <p:cNvSpPr txBox="1">
            <a:spLocks/>
          </p:cNvSpPr>
          <p:nvPr/>
        </p:nvSpPr>
        <p:spPr>
          <a:xfrm>
            <a:off x="5090736" y="3536492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better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E13DBF27-16CD-FEAB-7A4C-E1C9C7344785}"/>
              </a:ext>
            </a:extLst>
          </p:cNvPr>
          <p:cNvSpPr txBox="1">
            <a:spLocks/>
          </p:cNvSpPr>
          <p:nvPr/>
        </p:nvSpPr>
        <p:spPr>
          <a:xfrm>
            <a:off x="3003634" y="4787033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summer</a:t>
            </a:r>
          </a:p>
        </p:txBody>
      </p:sp>
      <p:sp>
        <p:nvSpPr>
          <p:cNvPr id="32" name="Title 1">
            <a:extLst>
              <a:ext uri="{FF2B5EF4-FFF2-40B4-BE49-F238E27FC236}">
                <a16:creationId xmlns:a16="http://schemas.microsoft.com/office/drawing/2014/main" id="{86BF5CF2-C91A-2D37-8568-232041F0BC33}"/>
              </a:ext>
            </a:extLst>
          </p:cNvPr>
          <p:cNvSpPr txBox="1">
            <a:spLocks/>
          </p:cNvSpPr>
          <p:nvPr/>
        </p:nvSpPr>
        <p:spPr>
          <a:xfrm>
            <a:off x="2972498" y="2301933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her</a:t>
            </a:r>
          </a:p>
        </p:txBody>
      </p:sp>
      <p:sp>
        <p:nvSpPr>
          <p:cNvPr id="27" name="Title 1">
            <a:extLst>
              <a:ext uri="{FF2B5EF4-FFF2-40B4-BE49-F238E27FC236}">
                <a16:creationId xmlns:a16="http://schemas.microsoft.com/office/drawing/2014/main" id="{6DF4F662-3E0A-7AE5-7E83-BB9CF843863E}"/>
              </a:ext>
            </a:extLst>
          </p:cNvPr>
          <p:cNvSpPr txBox="1">
            <a:spLocks/>
          </p:cNvSpPr>
          <p:nvPr/>
        </p:nvSpPr>
        <p:spPr>
          <a:xfrm>
            <a:off x="7219044" y="4794603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sister</a:t>
            </a:r>
          </a:p>
        </p:txBody>
      </p:sp>
      <p:pic>
        <p:nvPicPr>
          <p:cNvPr id="7" name="Picture 6" descr="A picture containing wheel&#10;&#10;Description automatically generated">
            <a:extLst>
              <a:ext uri="{FF2B5EF4-FFF2-40B4-BE49-F238E27FC236}">
                <a16:creationId xmlns:a16="http://schemas.microsoft.com/office/drawing/2014/main" id="{A82C2FEB-EE39-CD09-539A-CAC1699C4B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71850" y="1310767"/>
            <a:ext cx="3344348" cy="3120228"/>
          </a:xfrm>
          <a:prstGeom prst="rect">
            <a:avLst/>
          </a:prstGeom>
        </p:spPr>
      </p:pic>
      <p:sp>
        <p:nvSpPr>
          <p:cNvPr id="13" name="Title 1">
            <a:extLst>
              <a:ext uri="{FF2B5EF4-FFF2-40B4-BE49-F238E27FC236}">
                <a16:creationId xmlns:a16="http://schemas.microsoft.com/office/drawing/2014/main" id="{003AE85A-D7BA-EA28-6637-48770D59D5B8}"/>
              </a:ext>
            </a:extLst>
          </p:cNvPr>
          <p:cNvSpPr txBox="1">
            <a:spLocks/>
          </p:cNvSpPr>
          <p:nvPr/>
        </p:nvSpPr>
        <p:spPr>
          <a:xfrm>
            <a:off x="5106138" y="4794603"/>
            <a:ext cx="1749766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winter</a:t>
            </a:r>
          </a:p>
        </p:txBody>
      </p:sp>
    </p:spTree>
    <p:extLst>
      <p:ext uri="{BB962C8B-B14F-4D97-AF65-F5344CB8AC3E}">
        <p14:creationId xmlns:p14="http://schemas.microsoft.com/office/powerpoint/2010/main" val="2641947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5" grpId="0" animBg="1"/>
      <p:bldP spid="29" grpId="0" animBg="1"/>
      <p:bldP spid="10" grpId="0" animBg="1"/>
      <p:bldP spid="30" grpId="0" animBg="1"/>
      <p:bldP spid="26" grpId="0" animBg="1"/>
      <p:bldP spid="32" grpId="0" animBg="1"/>
      <p:bldP spid="27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33" descr="Background pattern&#10;&#10;Description automatically generated">
            <a:extLst>
              <a:ext uri="{FF2B5EF4-FFF2-40B4-BE49-F238E27FC236}">
                <a16:creationId xmlns:a16="http://schemas.microsoft.com/office/drawing/2014/main" id="{E8456B4C-BFF2-A6C5-BF1C-8DD32B0058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60253" y="908201"/>
            <a:ext cx="7010400" cy="894504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85000" lnSpcReduction="100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They all have the </a:t>
            </a:r>
            <a:r>
              <a:rPr lang="en-GB" sz="4400" u="sng" dirty="0">
                <a:solidFill>
                  <a:schemeClr val="bg1"/>
                </a:solidFill>
              </a:rPr>
              <a:t>digraph</a:t>
            </a:r>
            <a:r>
              <a:rPr lang="en-GB" sz="4400" dirty="0">
                <a:solidFill>
                  <a:schemeClr val="bg1"/>
                </a:solidFill>
              </a:rPr>
              <a:t> </a:t>
            </a:r>
            <a:r>
              <a:rPr lang="en-GB" sz="4400" u="sng" dirty="0">
                <a:solidFill>
                  <a:srgbClr val="FFFF00"/>
                </a:solidFill>
                <a:latin typeface="Andika"/>
                <a:ea typeface="Andika"/>
                <a:cs typeface="Andika"/>
              </a:rPr>
              <a:t>er</a:t>
            </a:r>
            <a:r>
              <a:rPr lang="en-GB" sz="4400" dirty="0">
                <a:solidFill>
                  <a:schemeClr val="bg1"/>
                </a:solidFill>
              </a:rPr>
              <a:t>.</a:t>
            </a:r>
          </a:p>
        </p:txBody>
      </p:sp>
      <p:pic>
        <p:nvPicPr>
          <p:cNvPr id="14" name="Picture 13" descr="A picture containing wheel&#10;&#10;Description automatically generated">
            <a:extLst>
              <a:ext uri="{FF2B5EF4-FFF2-40B4-BE49-F238E27FC236}">
                <a16:creationId xmlns:a16="http://schemas.microsoft.com/office/drawing/2014/main" id="{3D8F28E1-76F7-0FB7-CF86-B28E22A52DF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71850" y="1310767"/>
            <a:ext cx="3344348" cy="3120228"/>
          </a:xfrm>
          <a:prstGeom prst="rect">
            <a:avLst/>
          </a:prstGeom>
        </p:spPr>
      </p:pic>
      <p:sp>
        <p:nvSpPr>
          <p:cNvPr id="15" name="Title 1">
            <a:extLst>
              <a:ext uri="{FF2B5EF4-FFF2-40B4-BE49-F238E27FC236}">
                <a16:creationId xmlns:a16="http://schemas.microsoft.com/office/drawing/2014/main" id="{F678B999-6BB5-911E-8DC3-D5DAC83E9AF5}"/>
              </a:ext>
            </a:extLst>
          </p:cNvPr>
          <p:cNvSpPr txBox="1">
            <a:spLocks/>
          </p:cNvSpPr>
          <p:nvPr/>
        </p:nvSpPr>
        <p:spPr>
          <a:xfrm>
            <a:off x="7219044" y="3536491"/>
            <a:ext cx="1739364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und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</a:t>
            </a:r>
            <a:endParaRPr lang="en-GB" sz="36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1FD8583F-FB5F-5775-3037-35B5C50E6D44}"/>
              </a:ext>
            </a:extLst>
          </p:cNvPr>
          <p:cNvSpPr txBox="1">
            <a:spLocks/>
          </p:cNvSpPr>
          <p:nvPr/>
        </p:nvSpPr>
        <p:spPr>
          <a:xfrm>
            <a:off x="5090570" y="2301933"/>
            <a:ext cx="1749766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29B00D1-57AE-CD9A-3798-CEB65EE6507C}"/>
              </a:ext>
            </a:extLst>
          </p:cNvPr>
          <p:cNvSpPr txBox="1">
            <a:spLocks/>
          </p:cNvSpPr>
          <p:nvPr/>
        </p:nvSpPr>
        <p:spPr>
          <a:xfrm>
            <a:off x="2972498" y="3536492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997530A-DC65-FEA7-12D1-40F16396344C}"/>
              </a:ext>
            </a:extLst>
          </p:cNvPr>
          <p:cNvSpPr txBox="1">
            <a:spLocks/>
          </p:cNvSpPr>
          <p:nvPr/>
        </p:nvSpPr>
        <p:spPr>
          <a:xfrm>
            <a:off x="7208808" y="2301933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v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</a:t>
            </a:r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D4B717A0-A1E3-2100-0017-C069E8BEEADB}"/>
              </a:ext>
            </a:extLst>
          </p:cNvPr>
          <p:cNvSpPr txBox="1">
            <a:spLocks/>
          </p:cNvSpPr>
          <p:nvPr/>
        </p:nvSpPr>
        <p:spPr>
          <a:xfrm>
            <a:off x="5090736" y="3536492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bett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</a:t>
            </a:r>
            <a:endParaRPr lang="en-GB" sz="31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2015D490-8005-AE44-0642-DFE0EB73B35F}"/>
              </a:ext>
            </a:extLst>
          </p:cNvPr>
          <p:cNvSpPr txBox="1">
            <a:spLocks/>
          </p:cNvSpPr>
          <p:nvPr/>
        </p:nvSpPr>
        <p:spPr>
          <a:xfrm>
            <a:off x="3003634" y="4787033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summ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</a:t>
            </a:r>
            <a:endParaRPr lang="en-GB" sz="31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DCA49BA3-97D1-C521-F88A-48653F313A88}"/>
              </a:ext>
            </a:extLst>
          </p:cNvPr>
          <p:cNvSpPr txBox="1">
            <a:spLocks/>
          </p:cNvSpPr>
          <p:nvPr/>
        </p:nvSpPr>
        <p:spPr>
          <a:xfrm>
            <a:off x="2972498" y="2301933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h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51CB1B7F-9195-F8DB-5C4C-0F34A5B9B561}"/>
              </a:ext>
            </a:extLst>
          </p:cNvPr>
          <p:cNvSpPr txBox="1">
            <a:spLocks/>
          </p:cNvSpPr>
          <p:nvPr/>
        </p:nvSpPr>
        <p:spPr>
          <a:xfrm>
            <a:off x="7219044" y="4794603"/>
            <a:ext cx="1749600" cy="894503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sist</a:t>
            </a:r>
            <a:r>
              <a:rPr lang="en-GB" sz="31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</a:t>
            </a:r>
            <a:endParaRPr lang="en-GB" sz="31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id="{64C62C81-71F9-A246-CADA-F066831AB841}"/>
              </a:ext>
            </a:extLst>
          </p:cNvPr>
          <p:cNvSpPr txBox="1">
            <a:spLocks/>
          </p:cNvSpPr>
          <p:nvPr/>
        </p:nvSpPr>
        <p:spPr>
          <a:xfrm>
            <a:off x="5106138" y="4794603"/>
            <a:ext cx="1749766" cy="894504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wint</a:t>
            </a:r>
            <a:r>
              <a:rPr lang="en-GB" sz="3600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er</a:t>
            </a:r>
            <a:endParaRPr lang="en-GB" sz="36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12796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iagram, background pattern&#10;&#10;Description automatically generated">
            <a:extLst>
              <a:ext uri="{FF2B5EF4-FFF2-40B4-BE49-F238E27FC236}">
                <a16:creationId xmlns:a16="http://schemas.microsoft.com/office/drawing/2014/main" id="{DB14488D-803F-6C83-7952-2B13FF8E4B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has stolen some letters!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v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  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 b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t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 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   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m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p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 s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 </a:t>
            </a:r>
            <a:r>
              <a:rPr lang="en-GB" u="sng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n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u="sng" dirty="0">
                <a:solidFill>
                  <a:srgbClr val="FFFF00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   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r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1" name="Green Oval">
            <a:extLst>
              <a:ext uri="{FF2B5EF4-FFF2-40B4-BE49-F238E27FC236}">
                <a16:creationId xmlns:a16="http://schemas.microsoft.com/office/drawing/2014/main" id="{FA463431-F56F-ABAF-D50B-444305BC2F60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86927" y="590609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rgbClr val="FFC000"/>
            </a:solidFill>
          </a:ln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TIME'S UP!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54AD1B2-803B-8972-0D8E-38A056050B02}"/>
              </a:ext>
            </a:extLst>
          </p:cNvPr>
          <p:cNvSpPr txBox="1"/>
          <p:nvPr/>
        </p:nvSpPr>
        <p:spPr>
          <a:xfrm>
            <a:off x="692749" y="5936174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Last 15 seconds!</a:t>
            </a:r>
          </a:p>
        </p:txBody>
      </p:sp>
      <p:sp>
        <p:nvSpPr>
          <p:cNvPr id="20" name="Grey Oval">
            <a:extLst>
              <a:ext uri="{FF2B5EF4-FFF2-40B4-BE49-F238E27FC236}">
                <a16:creationId xmlns:a16="http://schemas.microsoft.com/office/drawing/2014/main" id="{12A43880-EFB8-69DC-FB95-449CF46BA7D8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  <a:stCxn id="20" idx="0"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Go 30 seconds">
            <a:extLst>
              <a:ext uri="{FF2B5EF4-FFF2-40B4-BE49-F238E27FC236}">
                <a16:creationId xmlns:a16="http://schemas.microsoft.com/office/drawing/2014/main" id="{C2E31ACD-85F7-6041-A01B-483EB65FDA2A}"/>
              </a:ext>
            </a:extLst>
          </p:cNvPr>
          <p:cNvSpPr txBox="1"/>
          <p:nvPr/>
        </p:nvSpPr>
        <p:spPr>
          <a:xfrm>
            <a:off x="690177" y="5908960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GO!</a:t>
            </a: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" name="30 seconds start">
            <a:extLst>
              <a:ext uri="{FF2B5EF4-FFF2-40B4-BE49-F238E27FC236}">
                <a16:creationId xmlns:a16="http://schemas.microsoft.com/office/drawing/2014/main" id="{2699056E-1FD0-134A-2562-FCFD718DAC03}"/>
              </a:ext>
            </a:extLst>
          </p:cNvPr>
          <p:cNvSpPr txBox="1"/>
          <p:nvPr/>
        </p:nvSpPr>
        <p:spPr>
          <a:xfrm>
            <a:off x="710892" y="5902757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</a:rPr>
              <a:t>Start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269966" y="2014378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425653" y="2394857"/>
            <a:ext cx="2351314" cy="301746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her </a:t>
            </a:r>
          </a:p>
          <a:p>
            <a:pPr algn="ctr"/>
            <a:r>
              <a:rPr lang="en-GB" sz="4400" dirty="0"/>
              <a:t>term </a:t>
            </a:r>
          </a:p>
          <a:p>
            <a:pPr algn="ctr"/>
            <a:r>
              <a:rPr lang="en-GB" sz="4400" dirty="0"/>
              <a:t>verb person</a:t>
            </a:r>
          </a:p>
        </p:txBody>
      </p:sp>
      <p:pic>
        <p:nvPicPr>
          <p:cNvPr id="4" name="Picture 3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FC1F2419-237E-C76B-3BF4-B4E5BD6CC0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6318" y="4505359"/>
            <a:ext cx="1903435" cy="2458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7993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3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20" grpId="0" animBg="1"/>
      <p:bldP spid="32" grpId="0" animBg="1"/>
      <p:bldP spid="39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1066</Words>
  <Application>Microsoft Office PowerPoint</Application>
  <PresentationFormat>Widescreen</PresentationFormat>
  <Paragraphs>198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9" baseType="lpstr">
      <vt:lpstr>Arial</vt:lpstr>
      <vt:lpstr>Andika</vt:lpstr>
      <vt:lpstr>Office Theme</vt:lpstr>
      <vt:lpstr> How to Use this PowerPoint</vt:lpstr>
      <vt:lpstr>FLASH BACK:  Words ending -sion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hear a common sound  in  these words?</vt:lpstr>
      <vt:lpstr>The s makes a /zh/ sound. </vt:lpstr>
      <vt:lpstr>Can you spot the spelling mistakes?</vt:lpstr>
      <vt:lpstr>Can you spot the spelling mistakes?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49</cp:revision>
  <dcterms:created xsi:type="dcterms:W3CDTF">2022-05-31T09:42:07Z</dcterms:created>
  <dcterms:modified xsi:type="dcterms:W3CDTF">2025-12-08T17:20:24Z</dcterms:modified>
</cp:coreProperties>
</file>