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390" r:id="rId2"/>
    <p:sldId id="398" r:id="rId3"/>
    <p:sldId id="274" r:id="rId4"/>
    <p:sldId id="309" r:id="rId5"/>
    <p:sldId id="325" r:id="rId6"/>
    <p:sldId id="375" r:id="rId7"/>
    <p:sldId id="282" r:id="rId8"/>
    <p:sldId id="296" r:id="rId9"/>
    <p:sldId id="298" r:id="rId10"/>
    <p:sldId id="299" r:id="rId11"/>
    <p:sldId id="306" r:id="rId12"/>
    <p:sldId id="316" r:id="rId13"/>
    <p:sldId id="301" r:id="rId14"/>
    <p:sldId id="320" r:id="rId15"/>
    <p:sldId id="322" r:id="rId16"/>
    <p:sldId id="323" r:id="rId17"/>
    <p:sldId id="324" r:id="rId18"/>
    <p:sldId id="326" r:id="rId19"/>
    <p:sldId id="374" r:id="rId20"/>
    <p:sldId id="256" r:id="rId21"/>
    <p:sldId id="376" r:id="rId22"/>
    <p:sldId id="377" r:id="rId23"/>
    <p:sldId id="371" r:id="rId24"/>
    <p:sldId id="372" r:id="rId25"/>
    <p:sldId id="360" r:id="rId26"/>
    <p:sldId id="366" r:id="rId27"/>
    <p:sldId id="362" r:id="rId28"/>
    <p:sldId id="363" r:id="rId29"/>
    <p:sldId id="270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48EF29-6EAA-4AF1-AFD4-3F8FAE42707D}" v="2" dt="2025-12-08T17:13:31.3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3:31.387" v="2"/>
      <pc:docMkLst>
        <pc:docMk/>
      </pc:docMkLst>
      <pc:sldChg chg="addSp modSp modAnim">
        <pc:chgData name="Glen Jones" userId="e846aaca-4b24-4b13-b0d0-f2308e16b284" providerId="ADAL" clId="{ED47ACC3-9597-4D89-A1DC-43CF280EF274}" dt="2025-12-08T17:13:31.387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13:31.387" v="2"/>
          <ac:spMkLst>
            <pc:docMk/>
            <pc:sldMk cId="0" sldId="270"/>
            <ac:spMk id="2" creationId="{929C2966-059B-C918-DEE6-74773A3523E1}"/>
          </ac:spMkLst>
        </pc:spChg>
      </pc:sldChg>
      <pc:sldChg chg="del">
        <pc:chgData name="Glen Jones" userId="e846aaca-4b24-4b13-b0d0-f2308e16b284" providerId="ADAL" clId="{ED47ACC3-9597-4D89-A1DC-43CF280EF274}" dt="2025-12-08T17:11:33.297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11:32.057" v="0"/>
        <pc:sldMkLst>
          <pc:docMk/>
          <pc:sldMk cId="461087981" sldId="3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A6AA7EDB-8C89-901C-B3D5-9BADF07C99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It's a tough decision to make.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deci</a:t>
            </a:r>
            <a:r>
              <a:rPr lang="en-GB" sz="8000" dirty="0">
                <a:solidFill>
                  <a:srgbClr val="7030A0"/>
                </a:solidFill>
              </a:rPr>
              <a:t>sion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312" y="2054961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3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DBA172D4-0C4B-C8BA-FE05-1B6C4F342B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two cars were in a collision.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colli</a:t>
            </a:r>
            <a:r>
              <a:rPr lang="en-GB" sz="8000" dirty="0">
                <a:solidFill>
                  <a:srgbClr val="7030A0"/>
                </a:solidFill>
              </a:rPr>
              <a:t>sion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2" y="1730439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535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56F0220-4FEC-5CEA-923D-A080C2CA95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watched television after school.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963886" y="2558407"/>
            <a:ext cx="5843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televi</a:t>
            </a:r>
            <a:r>
              <a:rPr lang="en-GB" sz="8000" dirty="0">
                <a:solidFill>
                  <a:srgbClr val="7030A0"/>
                </a:solidFill>
              </a:rPr>
              <a:t>sion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436" y="1767840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681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77A7BFEA-1C4B-A6F0-5DD3-7E96724E35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bought an expansion pack for the game.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expan</a:t>
            </a:r>
            <a:r>
              <a:rPr lang="en-GB" sz="8000" dirty="0">
                <a:solidFill>
                  <a:srgbClr val="FFFF00"/>
                </a:solidFill>
              </a:rPr>
              <a:t>sion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917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1040F1A8-F7A1-CDF7-A506-442B5A0859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house has an extension.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exten</a:t>
            </a:r>
            <a:r>
              <a:rPr lang="en-GB" sz="8000" dirty="0">
                <a:solidFill>
                  <a:srgbClr val="7030A0"/>
                </a:solidFill>
              </a:rPr>
              <a:t>sion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477" y="130760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4685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4644D0CD-75F8-926D-46A1-AC9E208302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is beyond Scrambler's comprehension why Emile would help.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8" y="2767278"/>
            <a:ext cx="77790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comprehen</a:t>
            </a:r>
            <a:r>
              <a:rPr lang="en-GB" sz="8000" dirty="0">
                <a:solidFill>
                  <a:srgbClr val="7030A0"/>
                </a:solidFill>
              </a:rPr>
              <a:t>sion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547" y="2203007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310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AAB794A9-CE99-171F-E034-7385ECD9D7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Feel the tension in the rope.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ten</a:t>
            </a:r>
            <a:r>
              <a:rPr lang="en-GB" sz="8000" dirty="0">
                <a:solidFill>
                  <a:srgbClr val="7030A0"/>
                </a:solidFill>
              </a:rPr>
              <a:t>sion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984" y="1636495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8478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4ABB0F7-0E7C-B90B-3E45-A796154597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it a special occasion?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963886" y="2558407"/>
            <a:ext cx="5843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occa</a:t>
            </a:r>
            <a:r>
              <a:rPr lang="en-GB" sz="8000" dirty="0">
                <a:solidFill>
                  <a:srgbClr val="7030A0"/>
                </a:solidFill>
              </a:rPr>
              <a:t>sion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6023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219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37BC7FFD-66BA-CECE-FF54-2A1EB7C2AA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Did you hear the explosion?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explo</a:t>
            </a:r>
            <a:r>
              <a:rPr lang="en-GB" sz="8000" dirty="0">
                <a:solidFill>
                  <a:srgbClr val="FFFF00"/>
                </a:solidFill>
              </a:rPr>
              <a:t>sion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695" y="1751744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1096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occasion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A part that is added to something to enlarge it.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An instance where objects or people crash violently into one other.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tension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collision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An unwelcome intrusion into another’s domain or region.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extension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The state of being stretched tight.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An event, or the time it takes place.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comprehension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invasion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The ability to understand something.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sign on a door&#10;&#10;AI-generated content may be incorrect.">
            <a:extLst>
              <a:ext uri="{FF2B5EF4-FFF2-40B4-BE49-F238E27FC236}">
                <a16:creationId xmlns:a16="http://schemas.microsoft.com/office/drawing/2014/main" id="{EAA56B84-B3A6-8D60-5E0F-FD1A41BC5D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3294" y="1690688"/>
            <a:ext cx="5562890" cy="4516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8439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7F8681C-28DA-B8BB-7616-B114C0636E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A47F5A-AB3E-C7D8-2684-DD63C7F1860A}"/>
              </a:ext>
            </a:extLst>
          </p:cNvPr>
          <p:cNvSpPr txBox="1"/>
          <p:nvPr/>
        </p:nvSpPr>
        <p:spPr>
          <a:xfrm>
            <a:off x="165100" y="173847"/>
            <a:ext cx="11861800" cy="2070259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CHALLENGE: </a:t>
            </a:r>
            <a:br>
              <a:rPr lang="en-US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</a:rPr>
              <a:t>The tables below have some root verbs and the nouns they have become when a /shuhn/ sound suffix has been added. </a:t>
            </a:r>
            <a:br>
              <a:rPr lang="en-GB" sz="2400" dirty="0">
                <a:solidFill>
                  <a:schemeClr val="bg1"/>
                </a:solidFill>
              </a:rPr>
            </a:b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Can you find a general spelling rule for when to -</a:t>
            </a:r>
            <a:r>
              <a:rPr lang="en-GB" sz="2400" b="1" u="sng" dirty="0">
                <a:solidFill>
                  <a:srgbClr val="FFFF00"/>
                </a:solidFill>
              </a:rPr>
              <a:t>sion</a:t>
            </a:r>
            <a:r>
              <a:rPr lang="en-GB" sz="2400" dirty="0">
                <a:solidFill>
                  <a:schemeClr val="bg1"/>
                </a:solidFill>
              </a:rPr>
              <a:t> or when to use –</a:t>
            </a:r>
            <a:r>
              <a:rPr lang="en-GB" sz="2400" b="1" u="sng" dirty="0">
                <a:solidFill>
                  <a:srgbClr val="FFFF00"/>
                </a:solidFill>
              </a:rPr>
              <a:t>tion</a:t>
            </a:r>
            <a:r>
              <a:rPr lang="en-GB" sz="2400" dirty="0">
                <a:solidFill>
                  <a:schemeClr val="bg1"/>
                </a:solidFill>
              </a:rPr>
              <a:t>? </a:t>
            </a:r>
            <a:endParaRPr lang="en-US" sz="2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F4580A2-CB87-987E-42D0-FFEE7F317A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160573"/>
              </p:ext>
            </p:extLst>
          </p:nvPr>
        </p:nvGraphicFramePr>
        <p:xfrm>
          <a:off x="482600" y="2418128"/>
          <a:ext cx="5181600" cy="36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>
                  <a:extLst>
                    <a:ext uri="{9D8B030D-6E8A-4147-A177-3AD203B41FA5}">
                      <a16:colId xmlns:a16="http://schemas.microsoft.com/office/drawing/2014/main" val="711861166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230105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698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Divide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Divi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91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Confuse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Confu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538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Extend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Exten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215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Invade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Inva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455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Expand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Expan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669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Collide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Colli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12958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CB73BAF-531D-D758-4A59-9BCB8379CE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89250"/>
              </p:ext>
            </p:extLst>
          </p:nvPr>
        </p:nvGraphicFramePr>
        <p:xfrm>
          <a:off x="6451600" y="2418128"/>
          <a:ext cx="5181600" cy="36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0400">
                  <a:extLst>
                    <a:ext uri="{9D8B030D-6E8A-4147-A177-3AD203B41FA5}">
                      <a16:colId xmlns:a16="http://schemas.microsoft.com/office/drawing/2014/main" val="711861166"/>
                    </a:ext>
                  </a:extLst>
                </a:gridCol>
                <a:gridCol w="3251200">
                  <a:extLst>
                    <a:ext uri="{9D8B030D-6E8A-4147-A177-3AD203B41FA5}">
                      <a16:colId xmlns:a16="http://schemas.microsoft.com/office/drawing/2014/main" val="230105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698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Adore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Adora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91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Prepare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Prepara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538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Admire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Admira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215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Inject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Injec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455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Complete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Comple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669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Act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Ac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1295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11332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1BF6B2-B79A-E14D-379E-C4F344DAE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C93B0430-7ADB-56E2-5612-7A16F2B36F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F84B60D-A748-12DA-CADD-120087580BAD}"/>
              </a:ext>
            </a:extLst>
          </p:cNvPr>
          <p:cNvSpPr txBox="1"/>
          <p:nvPr/>
        </p:nvSpPr>
        <p:spPr>
          <a:xfrm>
            <a:off x="165100" y="173847"/>
            <a:ext cx="11861800" cy="2070259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CHALLENGE: </a:t>
            </a:r>
            <a:br>
              <a:rPr lang="en-US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</a:rPr>
              <a:t>The tables below have some root verbs and the nouns they have become when a /shuhn/ sound suffix has been added. </a:t>
            </a:r>
            <a:br>
              <a:rPr lang="en-GB" sz="2400" dirty="0">
                <a:solidFill>
                  <a:schemeClr val="bg1"/>
                </a:solidFill>
              </a:rPr>
            </a:b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Can you find a general spelling rule for when to -</a:t>
            </a:r>
            <a:r>
              <a:rPr lang="en-GB" sz="2400" b="1" u="sng" dirty="0">
                <a:solidFill>
                  <a:srgbClr val="FFFF00"/>
                </a:solidFill>
              </a:rPr>
              <a:t>sion</a:t>
            </a:r>
            <a:r>
              <a:rPr lang="en-GB" sz="2400" dirty="0">
                <a:solidFill>
                  <a:schemeClr val="bg1"/>
                </a:solidFill>
              </a:rPr>
              <a:t> or when to use –</a:t>
            </a:r>
            <a:r>
              <a:rPr lang="en-GB" sz="2400" b="1" u="sng" dirty="0">
                <a:solidFill>
                  <a:srgbClr val="FFFF00"/>
                </a:solidFill>
              </a:rPr>
              <a:t>tion</a:t>
            </a:r>
            <a:r>
              <a:rPr lang="en-GB" sz="2400" dirty="0">
                <a:solidFill>
                  <a:schemeClr val="bg1"/>
                </a:solidFill>
              </a:rPr>
              <a:t>? </a:t>
            </a:r>
            <a:endParaRPr lang="en-US" sz="2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49DAC12-2538-D176-F9DC-DFA435C375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902254"/>
              </p:ext>
            </p:extLst>
          </p:nvPr>
        </p:nvGraphicFramePr>
        <p:xfrm>
          <a:off x="482600" y="2418128"/>
          <a:ext cx="5181600" cy="36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>
                  <a:extLst>
                    <a:ext uri="{9D8B030D-6E8A-4147-A177-3AD203B41FA5}">
                      <a16:colId xmlns:a16="http://schemas.microsoft.com/office/drawing/2014/main" val="711861166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230105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698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Divi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d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Divi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91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Confu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s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Confu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538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Exten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Exten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215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Inva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d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Inva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455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Expan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Expan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669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Colli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d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Colli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12958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D0F72DC-22D4-91BF-718D-D581C4D7A5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7837141"/>
              </p:ext>
            </p:extLst>
          </p:nvPr>
        </p:nvGraphicFramePr>
        <p:xfrm>
          <a:off x="6451600" y="2418128"/>
          <a:ext cx="5181600" cy="36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0400">
                  <a:extLst>
                    <a:ext uri="{9D8B030D-6E8A-4147-A177-3AD203B41FA5}">
                      <a16:colId xmlns:a16="http://schemas.microsoft.com/office/drawing/2014/main" val="711861166"/>
                    </a:ext>
                  </a:extLst>
                </a:gridCol>
                <a:gridCol w="3251200">
                  <a:extLst>
                    <a:ext uri="{9D8B030D-6E8A-4147-A177-3AD203B41FA5}">
                      <a16:colId xmlns:a16="http://schemas.microsoft.com/office/drawing/2014/main" val="230105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698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Ado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r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Adora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91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Prepa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r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Prepara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538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Admi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r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Admira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215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Injec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Injec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455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Comple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Comple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669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Ac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Ac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129580"/>
                  </a:ext>
                </a:extLst>
              </a:tr>
            </a:tbl>
          </a:graphicData>
        </a:graphic>
      </p:graphicFrame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DD7A244-F5A3-DE4A-A35F-A23FC04CE004}"/>
              </a:ext>
            </a:extLst>
          </p:cNvPr>
          <p:cNvSpPr/>
          <p:nvPr/>
        </p:nvSpPr>
        <p:spPr>
          <a:xfrm>
            <a:off x="482600" y="6117660"/>
            <a:ext cx="11150600" cy="60606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HINT: Look at the final letter (don’t worry about the silent “e”).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10075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5F51AC-E5BA-7369-2EEE-B31C24EFFB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F924DD05-62F2-E7A6-70A8-2E91ED8870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446B625-7A9B-DF00-6748-4BE8F34386D0}"/>
              </a:ext>
            </a:extLst>
          </p:cNvPr>
          <p:cNvGraphicFramePr>
            <a:graphicFrameLocks noGrp="1"/>
          </p:cNvGraphicFramePr>
          <p:nvPr/>
        </p:nvGraphicFramePr>
        <p:xfrm>
          <a:off x="482600" y="2418128"/>
          <a:ext cx="5181600" cy="36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>
                  <a:extLst>
                    <a:ext uri="{9D8B030D-6E8A-4147-A177-3AD203B41FA5}">
                      <a16:colId xmlns:a16="http://schemas.microsoft.com/office/drawing/2014/main" val="711861166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230105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698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Divi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d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Divi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91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Confu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s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Confu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538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Exten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Exten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215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Inva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d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Inva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455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Expan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Expan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669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Colli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d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Colli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12958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9957E1B-BB89-0D65-2071-BB846FD5CFD0}"/>
              </a:ext>
            </a:extLst>
          </p:cNvPr>
          <p:cNvGraphicFramePr>
            <a:graphicFrameLocks noGrp="1"/>
          </p:cNvGraphicFramePr>
          <p:nvPr/>
        </p:nvGraphicFramePr>
        <p:xfrm>
          <a:off x="6451600" y="2418128"/>
          <a:ext cx="5181600" cy="36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0400">
                  <a:extLst>
                    <a:ext uri="{9D8B030D-6E8A-4147-A177-3AD203B41FA5}">
                      <a16:colId xmlns:a16="http://schemas.microsoft.com/office/drawing/2014/main" val="711861166"/>
                    </a:ext>
                  </a:extLst>
                </a:gridCol>
                <a:gridCol w="3251200">
                  <a:extLst>
                    <a:ext uri="{9D8B030D-6E8A-4147-A177-3AD203B41FA5}">
                      <a16:colId xmlns:a16="http://schemas.microsoft.com/office/drawing/2014/main" val="230105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698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Ado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r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Adora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91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Prepa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r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Prepara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538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Admi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r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Admira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215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Injec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Injec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455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Comple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Comple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669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Ac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Ac</a:t>
                      </a:r>
                      <a:r>
                        <a:rPr lang="en-GB" sz="28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12958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D07F6E0-FE7E-211B-C16E-BEA689BF9BBD}"/>
              </a:ext>
            </a:extLst>
          </p:cNvPr>
          <p:cNvSpPr txBox="1"/>
          <p:nvPr/>
        </p:nvSpPr>
        <p:spPr>
          <a:xfrm>
            <a:off x="165100" y="451834"/>
            <a:ext cx="11861800" cy="624364"/>
          </a:xfrm>
          <a:prstGeom prst="roundRect">
            <a:avLst>
              <a:gd name="adj" fmla="val 11804"/>
            </a:avLst>
          </a:prstGeom>
          <a:solidFill>
            <a:srgbClr val="00B05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If the root word ends in -d, -de or –se, we usually use ??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FFFC2F-D2C8-415E-4C7D-610CF7F84413}"/>
              </a:ext>
            </a:extLst>
          </p:cNvPr>
          <p:cNvSpPr txBox="1"/>
          <p:nvPr/>
        </p:nvSpPr>
        <p:spPr>
          <a:xfrm>
            <a:off x="165100" y="451834"/>
            <a:ext cx="11861800" cy="624364"/>
          </a:xfrm>
          <a:prstGeom prst="roundRect">
            <a:avLst>
              <a:gd name="adj" fmla="val 11804"/>
            </a:avLst>
          </a:prstGeom>
          <a:solidFill>
            <a:srgbClr val="00B05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If the root word ends in -d, -de or –se, we usually use </a:t>
            </a:r>
            <a:r>
              <a:rPr lang="en-GB" sz="3200" b="1" u="sng" dirty="0">
                <a:solidFill>
                  <a:srgbClr val="7030A0"/>
                </a:solidFill>
                <a:latin typeface="Andika" panose="02000000000000000000" pitchFamily="2" charset="0"/>
              </a:rPr>
              <a:t>–sion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C9503C-D64D-C9F4-0F84-820FF5C8DCCB}"/>
              </a:ext>
            </a:extLst>
          </p:cNvPr>
          <p:cNvSpPr txBox="1"/>
          <p:nvPr/>
        </p:nvSpPr>
        <p:spPr>
          <a:xfrm>
            <a:off x="165100" y="1296796"/>
            <a:ext cx="11861800" cy="624364"/>
          </a:xfrm>
          <a:prstGeom prst="roundRect">
            <a:avLst>
              <a:gd name="adj" fmla="val 11804"/>
            </a:avLst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If the root word ends in -re, -t or –te, we usually use ??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F8E76B-FC73-2929-2541-C3EDBBADD9F6}"/>
              </a:ext>
            </a:extLst>
          </p:cNvPr>
          <p:cNvSpPr txBox="1"/>
          <p:nvPr/>
        </p:nvSpPr>
        <p:spPr>
          <a:xfrm>
            <a:off x="165100" y="1365424"/>
            <a:ext cx="11861800" cy="624364"/>
          </a:xfrm>
          <a:prstGeom prst="roundRect">
            <a:avLst>
              <a:gd name="adj" fmla="val 11804"/>
            </a:avLst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If the root word ends in -t, -te or –re, we usually use </a:t>
            </a:r>
            <a:r>
              <a:rPr lang="en-GB" sz="3200" b="1" u="sng" dirty="0">
                <a:solidFill>
                  <a:srgbClr val="7030A0"/>
                </a:solidFill>
                <a:latin typeface="Andika" panose="02000000000000000000" pitchFamily="2" charset="0"/>
              </a:rPr>
              <a:t>–</a:t>
            </a:r>
            <a:r>
              <a:rPr lang="en-GB" sz="3200" b="1" u="sng" dirty="0">
                <a:solidFill>
                  <a:srgbClr val="FFFF00"/>
                </a:solidFill>
                <a:latin typeface="Andika" panose="02000000000000000000" pitchFamily="2" charset="0"/>
              </a:rPr>
              <a:t>tion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12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was watching televishuhn in his spaceship when suddenly, an invashuhn of space bugs caused confushuhn.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was watching television in his spaceship when suddenly, an invasion of space bugs caused confusion.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was watching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television</a:t>
            </a:r>
            <a:r>
              <a:rPr lang="en-GB" sz="3200" dirty="0">
                <a:solidFill>
                  <a:schemeClr val="bg1"/>
                </a:solidFill>
              </a:rPr>
              <a:t> in his spaceship when suddenly, an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invasion</a:t>
            </a:r>
            <a:r>
              <a:rPr lang="en-GB" sz="3200" dirty="0">
                <a:solidFill>
                  <a:schemeClr val="bg1"/>
                </a:solidFill>
              </a:rPr>
              <a:t> of space bugs caused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confusion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B4CCC0-BE06-6161-F322-A91D4405C6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31D6B8D-6369-9890-B529-C6551A7399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41F69DB3-A130-DD09-FB6E-317CC310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B4C60A5-3941-64E1-C0E9-862C4F046FF8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F00C102-D4FD-74FE-5EFA-C36FD01B7F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EB01C05-1F55-13E5-3DAF-9959C64D75F5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Emile, being the brave alien that he was, made the decishuhn to face the invashuhn.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841EC71-F166-4DA2-9BF3-689D9D454121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25D4B30-C835-BC18-CD67-9A6A16609948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9E2BC6B1-C5D0-ED60-36C1-E600E1FDAD7B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Emile, being the brave alien that he was, made the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decision to face the invasion.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4D8398-976D-C72A-0F7F-60DF59D434EB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Emile, being the brave alien that he was, made the </a:t>
            </a:r>
          </a:p>
          <a:p>
            <a:pPr algn="ctr"/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decision</a:t>
            </a:r>
            <a:r>
              <a:rPr lang="en-GB" sz="3200" dirty="0">
                <a:solidFill>
                  <a:schemeClr val="bg1"/>
                </a:solidFill>
              </a:rPr>
              <a:t> to face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invasion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5132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B1EC393-62F8-1998-BD56-484363170D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5935" y="1848589"/>
            <a:ext cx="2816827" cy="4612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.	division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invasion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confusion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decision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collision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television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46A37F-373D-3429-DBCB-7CEB5B8180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8189" y="1896583"/>
            <a:ext cx="368267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expansion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extension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comprehension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tension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occasion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explosion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37383" y="1942456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09625" indent="-8096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?? </a:t>
            </a:r>
          </a:p>
          <a:p>
            <a:pPr marL="809625" indent="-8096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?? </a:t>
            </a:r>
          </a:p>
          <a:p>
            <a:pPr marL="809625" indent="-809625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809625" indent="-809625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809625" indent="-809625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809625" indent="-809625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2267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0693DC9-F395-8B17-F55D-0F339395B9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5935" y="1848589"/>
            <a:ext cx="2816827" cy="4612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.	division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invasion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confusion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decision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collision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television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D9A099B-7A46-DF15-1475-D67F8CDD58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8189" y="1896583"/>
            <a:ext cx="368267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expansion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extension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comprehension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tension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occasion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explosion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306495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BF07B5EC-44E8-8EAA-5BDE-01D54D1C5B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AA9F530-BC3A-624A-A7D1-1B938846E96F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FB9FE8E2-6E67-5454-303E-8C6B591744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2816827" cy="4612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.	division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invasion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confusion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decision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collision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television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875" y="1660124"/>
            <a:ext cx="368267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expansion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extension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comprehension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tension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occasion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explosion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5760119-B66C-FE3F-A366-EFFF34188D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929C2966-059B-C918-DEE6-74773A3523E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F6AF44-ABEA-843B-D690-B385AC87B2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98579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in /shuhn/ 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sion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CB704C38-13FB-5E1D-EEA3-9A8A838867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5802EB3-DA9F-8D08-29E9-39BFA89D4E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F7B1905-0AAF-5C90-8ED1-396B1F5258E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23803" y="3026554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263 0.494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2472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3.7037E-7 L -0.13828 0.079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14" y="395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7030B1E-1573-B2F8-17CF-5401B71706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974967" y="392461"/>
            <a:ext cx="9992705" cy="13556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spelling the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/</a:t>
            </a:r>
            <a:r>
              <a:rPr lang="en-GB" sz="3200" u="sng" dirty="0">
                <a:solidFill>
                  <a:srgbClr val="FFFF00"/>
                </a:solidFill>
              </a:rPr>
              <a:t>shuhn</a:t>
            </a:r>
            <a:r>
              <a:rPr lang="en-GB" sz="3200" dirty="0">
                <a:solidFill>
                  <a:schemeClr val="bg1"/>
                </a:solidFill>
              </a:rPr>
              <a:t>/ sound?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1669002" y="1958859"/>
            <a:ext cx="2527926" cy="2080481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division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4549422" y="1952447"/>
            <a:ext cx="3297382" cy="2098783"/>
            <a:chOff x="6863423" y="1889681"/>
            <a:chExt cx="3297382" cy="3310392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63423" y="1889681"/>
              <a:ext cx="3297382" cy="922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television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FB4D6BB-DF7E-A983-3A6C-D1DA9BC72885}"/>
              </a:ext>
            </a:extLst>
          </p:cNvPr>
          <p:cNvGrpSpPr/>
          <p:nvPr/>
        </p:nvGrpSpPr>
        <p:grpSpPr>
          <a:xfrm>
            <a:off x="7858298" y="1958858"/>
            <a:ext cx="3297382" cy="2092371"/>
            <a:chOff x="6863424" y="1918549"/>
            <a:chExt cx="3297382" cy="3281524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8CFB82D2-8417-0D12-2540-9B2DBFA71D6E}"/>
                </a:ext>
              </a:extLst>
            </p:cNvPr>
            <p:cNvSpPr/>
            <p:nvPr/>
          </p:nvSpPr>
          <p:spPr>
            <a:xfrm>
              <a:off x="7204424" y="1918549"/>
              <a:ext cx="2661626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7960406-766A-5128-26ED-AC889011BBE0}"/>
                </a:ext>
              </a:extLst>
            </p:cNvPr>
            <p:cNvSpPr txBox="1"/>
            <p:nvPr/>
          </p:nvSpPr>
          <p:spPr>
            <a:xfrm>
              <a:off x="6863424" y="1948993"/>
              <a:ext cx="3297382" cy="917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explosion</a:t>
              </a:r>
            </a:p>
          </p:txBody>
        </p:sp>
      </p:grp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318A2E82-E442-1527-0ABB-1F27BC8727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5675" y="2470457"/>
            <a:ext cx="1674579" cy="1339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living room with a tv and couches&#10;&#10;Description automatically generated with medium confidence">
            <a:extLst>
              <a:ext uri="{FF2B5EF4-FFF2-40B4-BE49-F238E27FC236}">
                <a16:creationId xmlns:a16="http://schemas.microsoft.com/office/drawing/2014/main" id="{81D79A8F-8150-DF96-CB14-5DB53633A1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3307" y="2450418"/>
            <a:ext cx="2069611" cy="1379740"/>
          </a:xfrm>
          <a:prstGeom prst="rect">
            <a:avLst/>
          </a:prstGeom>
        </p:spPr>
      </p:pic>
      <p:pic>
        <p:nvPicPr>
          <p:cNvPr id="7" name="Picture 6" descr="A picture containing outdoor object, fireworks&#10;&#10;Description automatically generated">
            <a:extLst>
              <a:ext uri="{FF2B5EF4-FFF2-40B4-BE49-F238E27FC236}">
                <a16:creationId xmlns:a16="http://schemas.microsoft.com/office/drawing/2014/main" id="{A710FC0F-BAFA-1226-4733-D409C89BEBD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4323" y="2438511"/>
            <a:ext cx="2105331" cy="1403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958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Shape, background pattern&#10;&#10;Description automatically generated">
            <a:extLst>
              <a:ext uri="{FF2B5EF4-FFF2-40B4-BE49-F238E27FC236}">
                <a16:creationId xmlns:a16="http://schemas.microsoft.com/office/drawing/2014/main" id="{B2362524-CC31-D74A-B85D-4E9281D69B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099647" y="4530898"/>
            <a:ext cx="9992705" cy="13556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/</a:t>
            </a:r>
            <a:r>
              <a:rPr lang="en-GB" sz="3200" u="sng" dirty="0">
                <a:solidFill>
                  <a:srgbClr val="FFFF00"/>
                </a:solidFill>
              </a:rPr>
              <a:t>shuhn</a:t>
            </a:r>
            <a:r>
              <a:rPr lang="en-GB" sz="3200" dirty="0">
                <a:solidFill>
                  <a:schemeClr val="bg1"/>
                </a:solidFill>
              </a:rPr>
              <a:t>/ sound can be spelt </a:t>
            </a:r>
            <a:r>
              <a:rPr lang="en-GB" sz="3200" u="sng" dirty="0">
                <a:solidFill>
                  <a:srgbClr val="FFFF00"/>
                </a:solidFill>
              </a:rPr>
              <a:t>sion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7678094-DCD6-439B-8914-A0022D948AC5}"/>
              </a:ext>
            </a:extLst>
          </p:cNvPr>
          <p:cNvGrpSpPr/>
          <p:nvPr/>
        </p:nvGrpSpPr>
        <p:grpSpPr>
          <a:xfrm>
            <a:off x="1669002" y="1958859"/>
            <a:ext cx="2527926" cy="2080481"/>
            <a:chOff x="2325950" y="1918549"/>
            <a:chExt cx="3048870" cy="3281524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62022060-F4C4-2A40-77F2-06696CD08951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" name="Rounded Rectangle 12">
              <a:extLst>
                <a:ext uri="{FF2B5EF4-FFF2-40B4-BE49-F238E27FC236}">
                  <a16:creationId xmlns:a16="http://schemas.microsoft.com/office/drawing/2014/main" id="{D7343538-4302-AE5C-FF42-6AB74D9DECFB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divi</a:t>
              </a:r>
              <a:r>
                <a:rPr lang="en-GB" sz="3200" b="1" dirty="0">
                  <a:solidFill>
                    <a:srgbClr val="FFC000"/>
                  </a:solidFill>
                </a:rPr>
                <a:t>sion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2EB7A95-5A0D-9924-9B5F-06A187F8525B}"/>
              </a:ext>
            </a:extLst>
          </p:cNvPr>
          <p:cNvGrpSpPr/>
          <p:nvPr/>
        </p:nvGrpSpPr>
        <p:grpSpPr>
          <a:xfrm>
            <a:off x="4549422" y="1952447"/>
            <a:ext cx="3297382" cy="2098783"/>
            <a:chOff x="6863423" y="1889681"/>
            <a:chExt cx="3297382" cy="3310392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48A5605C-DB53-7A16-808A-B48861358736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8E32B15-610B-4AC5-8C5A-BF6CAEA6558E}"/>
                </a:ext>
              </a:extLst>
            </p:cNvPr>
            <p:cNvSpPr txBox="1"/>
            <p:nvPr/>
          </p:nvSpPr>
          <p:spPr>
            <a:xfrm>
              <a:off x="6863423" y="1889681"/>
              <a:ext cx="3297382" cy="922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televi</a:t>
              </a:r>
              <a:r>
                <a:rPr lang="en-GB" sz="3200" b="1" dirty="0">
                  <a:solidFill>
                    <a:srgbClr val="FFC000"/>
                  </a:solidFill>
                </a:rPr>
                <a:t>sion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BA79925-74F6-FF4C-9982-103496B54F9A}"/>
              </a:ext>
            </a:extLst>
          </p:cNvPr>
          <p:cNvGrpSpPr/>
          <p:nvPr/>
        </p:nvGrpSpPr>
        <p:grpSpPr>
          <a:xfrm>
            <a:off x="7858298" y="1958858"/>
            <a:ext cx="3297382" cy="2092371"/>
            <a:chOff x="6863424" y="1918549"/>
            <a:chExt cx="3297382" cy="3281524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2786604D-3D4E-8E5C-3B10-84CA8885C5AF}"/>
                </a:ext>
              </a:extLst>
            </p:cNvPr>
            <p:cNvSpPr/>
            <p:nvPr/>
          </p:nvSpPr>
          <p:spPr>
            <a:xfrm>
              <a:off x="7204424" y="1918549"/>
              <a:ext cx="2661626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D12CBCA-03EB-5207-87CD-C33400E71C53}"/>
                </a:ext>
              </a:extLst>
            </p:cNvPr>
            <p:cNvSpPr txBox="1"/>
            <p:nvPr/>
          </p:nvSpPr>
          <p:spPr>
            <a:xfrm>
              <a:off x="6863424" y="1948993"/>
              <a:ext cx="3297382" cy="917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explo</a:t>
              </a:r>
              <a:r>
                <a:rPr lang="en-GB" sz="3200" b="1" dirty="0">
                  <a:solidFill>
                    <a:srgbClr val="FFC000"/>
                  </a:solidFill>
                </a:rPr>
                <a:t>sion</a:t>
              </a:r>
            </a:p>
          </p:txBody>
        </p:sp>
      </p:grpSp>
      <p:pic>
        <p:nvPicPr>
          <p:cNvPr id="35" name="Picture 2">
            <a:extLst>
              <a:ext uri="{FF2B5EF4-FFF2-40B4-BE49-F238E27FC236}">
                <a16:creationId xmlns:a16="http://schemas.microsoft.com/office/drawing/2014/main" id="{C3901A85-AA68-A30F-AEE9-18147AC61D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5675" y="2470457"/>
            <a:ext cx="1674579" cy="1339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5" descr="A living room with a tv and couches&#10;&#10;Description automatically generated with medium confidence">
            <a:extLst>
              <a:ext uri="{FF2B5EF4-FFF2-40B4-BE49-F238E27FC236}">
                <a16:creationId xmlns:a16="http://schemas.microsoft.com/office/drawing/2014/main" id="{35E10BEA-B398-5352-BAA3-07DB4EAC48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3307" y="2450418"/>
            <a:ext cx="2069611" cy="1379740"/>
          </a:xfrm>
          <a:prstGeom prst="rect">
            <a:avLst/>
          </a:prstGeom>
        </p:spPr>
      </p:pic>
      <p:pic>
        <p:nvPicPr>
          <p:cNvPr id="37" name="Picture 36" descr="A picture containing outdoor object, fireworks&#10;&#10;Description automatically generated">
            <a:extLst>
              <a:ext uri="{FF2B5EF4-FFF2-40B4-BE49-F238E27FC236}">
                <a16:creationId xmlns:a16="http://schemas.microsoft.com/office/drawing/2014/main" id="{87B1B69E-BD9F-C4F9-836E-74A6646504D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4323" y="2438511"/>
            <a:ext cx="2105331" cy="1403554"/>
          </a:xfrm>
          <a:prstGeom prst="rect">
            <a:avLst/>
          </a:prstGeom>
        </p:spPr>
      </p:pic>
      <p:sp>
        <p:nvSpPr>
          <p:cNvPr id="38" name="Rounded Rectangle 3">
            <a:extLst>
              <a:ext uri="{FF2B5EF4-FFF2-40B4-BE49-F238E27FC236}">
                <a16:creationId xmlns:a16="http://schemas.microsoft.com/office/drawing/2014/main" id="{6345CB15-9681-4B9B-A543-B6B727F59704}"/>
              </a:ext>
            </a:extLst>
          </p:cNvPr>
          <p:cNvSpPr/>
          <p:nvPr/>
        </p:nvSpPr>
        <p:spPr>
          <a:xfrm>
            <a:off x="974967" y="392461"/>
            <a:ext cx="9992705" cy="13556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spelling the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/</a:t>
            </a:r>
            <a:r>
              <a:rPr lang="en-GB" sz="3200" u="sng" dirty="0">
                <a:solidFill>
                  <a:srgbClr val="FFFF00"/>
                </a:solidFill>
              </a:rPr>
              <a:t>shuhn</a:t>
            </a:r>
            <a:r>
              <a:rPr lang="en-GB" sz="3200" dirty="0">
                <a:solidFill>
                  <a:schemeClr val="bg1"/>
                </a:solidFill>
              </a:rPr>
              <a:t>/ sound?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92213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8A157-59C2-8AEB-5DA1-4ECB811E9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Background pattern&#10;&#10;Description automatically generated">
            <a:extLst>
              <a:ext uri="{FF2B5EF4-FFF2-40B4-BE49-F238E27FC236}">
                <a16:creationId xmlns:a16="http://schemas.microsoft.com/office/drawing/2014/main" id="{673E16A6-AA28-F144-B23F-F18BD70084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04C203E-8686-FBE5-2BAD-C25183A5FBC0}"/>
              </a:ext>
            </a:extLst>
          </p:cNvPr>
          <p:cNvSpPr/>
          <p:nvPr/>
        </p:nvSpPr>
        <p:spPr>
          <a:xfrm>
            <a:off x="523665" y="1269679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divi</a:t>
            </a:r>
            <a:r>
              <a:rPr lang="en-GB" sz="3600" dirty="0">
                <a:solidFill>
                  <a:schemeClr val="bg1"/>
                </a:solidFill>
              </a:rPr>
              <a:t>de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C3B5908-262C-7DF8-8F6B-089789545A0A}"/>
              </a:ext>
            </a:extLst>
          </p:cNvPr>
          <p:cNvSpPr/>
          <p:nvPr/>
        </p:nvSpPr>
        <p:spPr>
          <a:xfrm>
            <a:off x="3813091" y="1269680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5" name="Rounded Rectangle 3">
            <a:extLst>
              <a:ext uri="{FF2B5EF4-FFF2-40B4-BE49-F238E27FC236}">
                <a16:creationId xmlns:a16="http://schemas.microsoft.com/office/drawing/2014/main" id="{B2FB0A10-7209-6345-E575-730A561E3100}"/>
              </a:ext>
            </a:extLst>
          </p:cNvPr>
          <p:cNvSpPr/>
          <p:nvPr/>
        </p:nvSpPr>
        <p:spPr>
          <a:xfrm>
            <a:off x="523660" y="435777"/>
            <a:ext cx="3059538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Root word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D48205C-61A5-56AC-9387-D45AA11F50F8}"/>
              </a:ext>
            </a:extLst>
          </p:cNvPr>
          <p:cNvSpPr/>
          <p:nvPr/>
        </p:nvSpPr>
        <p:spPr>
          <a:xfrm>
            <a:off x="4936624" y="1269679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797B62D6-0DB3-7BF2-AE2A-E846743E7BA6}"/>
              </a:ext>
            </a:extLst>
          </p:cNvPr>
          <p:cNvSpPr/>
          <p:nvPr/>
        </p:nvSpPr>
        <p:spPr>
          <a:xfrm>
            <a:off x="4936624" y="435777"/>
            <a:ext cx="1671136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Suffix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59F357A-62DC-20FF-67C6-1A05A3254457}"/>
              </a:ext>
            </a:extLst>
          </p:cNvPr>
          <p:cNvSpPr/>
          <p:nvPr/>
        </p:nvSpPr>
        <p:spPr>
          <a:xfrm>
            <a:off x="6860075" y="1260372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A588616-E54F-A2F8-D156-6DD70B7EEC83}"/>
              </a:ext>
            </a:extLst>
          </p:cNvPr>
          <p:cNvSpPr/>
          <p:nvPr/>
        </p:nvSpPr>
        <p:spPr>
          <a:xfrm>
            <a:off x="8122101" y="1260371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divi</a:t>
            </a:r>
            <a:r>
              <a:rPr lang="en-GB" sz="3600" u="sng" dirty="0">
                <a:solidFill>
                  <a:srgbClr val="FFFF00"/>
                </a:solidFill>
              </a:rPr>
              <a:t>sion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F1B3171-D4AA-B7E1-34AE-85584EA29BB9}"/>
              </a:ext>
            </a:extLst>
          </p:cNvPr>
          <p:cNvSpPr/>
          <p:nvPr/>
        </p:nvSpPr>
        <p:spPr>
          <a:xfrm>
            <a:off x="523663" y="1949010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decide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9E21E66-14F0-44D3-B686-0B6B8F9253B5}"/>
              </a:ext>
            </a:extLst>
          </p:cNvPr>
          <p:cNvSpPr/>
          <p:nvPr/>
        </p:nvSpPr>
        <p:spPr>
          <a:xfrm>
            <a:off x="3813089" y="1949011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8F88145-0E1E-7F6F-6BBF-B95AB41CC189}"/>
              </a:ext>
            </a:extLst>
          </p:cNvPr>
          <p:cNvSpPr/>
          <p:nvPr/>
        </p:nvSpPr>
        <p:spPr>
          <a:xfrm>
            <a:off x="4936622" y="1949010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41C4527-B84D-2ADB-5833-7F9B07AB4008}"/>
              </a:ext>
            </a:extLst>
          </p:cNvPr>
          <p:cNvSpPr/>
          <p:nvPr/>
        </p:nvSpPr>
        <p:spPr>
          <a:xfrm>
            <a:off x="6860073" y="1939703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BB0ACC8-A6FE-4353-DCE9-780C8DD0D95C}"/>
              </a:ext>
            </a:extLst>
          </p:cNvPr>
          <p:cNvSpPr/>
          <p:nvPr/>
        </p:nvSpPr>
        <p:spPr>
          <a:xfrm>
            <a:off x="8122099" y="1939702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34EF50F-BBF3-C912-500C-690B582EF684}"/>
              </a:ext>
            </a:extLst>
          </p:cNvPr>
          <p:cNvSpPr/>
          <p:nvPr/>
        </p:nvSpPr>
        <p:spPr>
          <a:xfrm>
            <a:off x="8122099" y="1949010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deci</a:t>
            </a:r>
            <a:r>
              <a:rPr lang="en-GB" sz="3600" u="sng" dirty="0">
                <a:solidFill>
                  <a:srgbClr val="FFFF00"/>
                </a:solidFill>
              </a:rPr>
              <a:t>sion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357EA6DF-765B-4643-6474-FC9DA3F85832}"/>
              </a:ext>
            </a:extLst>
          </p:cNvPr>
          <p:cNvSpPr/>
          <p:nvPr/>
        </p:nvSpPr>
        <p:spPr>
          <a:xfrm>
            <a:off x="523662" y="2616465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collide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B34DE26-9EF3-BA95-D4F1-55E16C9C42F1}"/>
              </a:ext>
            </a:extLst>
          </p:cNvPr>
          <p:cNvSpPr/>
          <p:nvPr/>
        </p:nvSpPr>
        <p:spPr>
          <a:xfrm>
            <a:off x="3813088" y="2616466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D9DB782C-260C-3033-175A-994E4DF77E43}"/>
              </a:ext>
            </a:extLst>
          </p:cNvPr>
          <p:cNvSpPr/>
          <p:nvPr/>
        </p:nvSpPr>
        <p:spPr>
          <a:xfrm>
            <a:off x="4936621" y="2616465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630E103-51DC-9555-7A28-CEAA86A7F17B}"/>
              </a:ext>
            </a:extLst>
          </p:cNvPr>
          <p:cNvSpPr/>
          <p:nvPr/>
        </p:nvSpPr>
        <p:spPr>
          <a:xfrm>
            <a:off x="6860072" y="2607158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9DA9B303-8069-807D-A21C-08DCFC76158C}"/>
              </a:ext>
            </a:extLst>
          </p:cNvPr>
          <p:cNvSpPr/>
          <p:nvPr/>
        </p:nvSpPr>
        <p:spPr>
          <a:xfrm>
            <a:off x="8122098" y="2607157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38B3F5E-15B7-52AC-71A4-8760859BEF22}"/>
              </a:ext>
            </a:extLst>
          </p:cNvPr>
          <p:cNvSpPr/>
          <p:nvPr/>
        </p:nvSpPr>
        <p:spPr>
          <a:xfrm>
            <a:off x="8122098" y="2616464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colli</a:t>
            </a:r>
            <a:r>
              <a:rPr lang="en-GB" sz="3600" u="sng" dirty="0">
                <a:solidFill>
                  <a:srgbClr val="FFFF00"/>
                </a:solidFill>
              </a:rPr>
              <a:t>sion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2C635E39-8AAE-FB52-480F-5C84FAAACBE2}"/>
              </a:ext>
            </a:extLst>
          </p:cNvPr>
          <p:cNvSpPr/>
          <p:nvPr/>
        </p:nvSpPr>
        <p:spPr>
          <a:xfrm>
            <a:off x="523662" y="3309212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invade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5FAD9CC-269C-07BB-6963-68F77449E91F}"/>
              </a:ext>
            </a:extLst>
          </p:cNvPr>
          <p:cNvSpPr/>
          <p:nvPr/>
        </p:nvSpPr>
        <p:spPr>
          <a:xfrm>
            <a:off x="3813088" y="3309213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AF2D1A54-67DA-37E6-56ED-07C5EECD7BB4}"/>
              </a:ext>
            </a:extLst>
          </p:cNvPr>
          <p:cNvSpPr/>
          <p:nvPr/>
        </p:nvSpPr>
        <p:spPr>
          <a:xfrm>
            <a:off x="4936621" y="3309212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A70661C-8BF5-CEEC-6A8F-67F5E159D117}"/>
              </a:ext>
            </a:extLst>
          </p:cNvPr>
          <p:cNvSpPr/>
          <p:nvPr/>
        </p:nvSpPr>
        <p:spPr>
          <a:xfrm>
            <a:off x="6860072" y="3299905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C4A1CBB-C652-024F-80FE-BEE8DF9C1CD5}"/>
              </a:ext>
            </a:extLst>
          </p:cNvPr>
          <p:cNvSpPr/>
          <p:nvPr/>
        </p:nvSpPr>
        <p:spPr>
          <a:xfrm>
            <a:off x="8122098" y="3299904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0D94621-CE67-9664-8883-02070BAC8B24}"/>
              </a:ext>
            </a:extLst>
          </p:cNvPr>
          <p:cNvSpPr/>
          <p:nvPr/>
        </p:nvSpPr>
        <p:spPr>
          <a:xfrm>
            <a:off x="8122097" y="3309211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inva</a:t>
            </a:r>
            <a:r>
              <a:rPr lang="en-GB" sz="3600" u="sng" dirty="0">
                <a:solidFill>
                  <a:srgbClr val="FFFF00"/>
                </a:solidFill>
              </a:rPr>
              <a:t>sion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6235EDEB-AD8E-22C4-7D0E-E8AB7FBE723D}"/>
              </a:ext>
            </a:extLst>
          </p:cNvPr>
          <p:cNvSpPr/>
          <p:nvPr/>
        </p:nvSpPr>
        <p:spPr>
          <a:xfrm>
            <a:off x="523662" y="3978734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confuse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AC341795-4B80-16B8-76EC-5B22B950BCA0}"/>
              </a:ext>
            </a:extLst>
          </p:cNvPr>
          <p:cNvSpPr/>
          <p:nvPr/>
        </p:nvSpPr>
        <p:spPr>
          <a:xfrm>
            <a:off x="3813088" y="3978735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0AF0A7B0-93EF-E1FD-ED5D-459C0DA71AD1}"/>
              </a:ext>
            </a:extLst>
          </p:cNvPr>
          <p:cNvSpPr/>
          <p:nvPr/>
        </p:nvSpPr>
        <p:spPr>
          <a:xfrm>
            <a:off x="4936621" y="3978734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0B9BB185-967D-5F5B-5CC6-AADA3223CF17}"/>
              </a:ext>
            </a:extLst>
          </p:cNvPr>
          <p:cNvSpPr/>
          <p:nvPr/>
        </p:nvSpPr>
        <p:spPr>
          <a:xfrm>
            <a:off x="6860072" y="3969427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79D0DC32-31D1-A1A1-F52A-43DEAFB297F7}"/>
              </a:ext>
            </a:extLst>
          </p:cNvPr>
          <p:cNvSpPr/>
          <p:nvPr/>
        </p:nvSpPr>
        <p:spPr>
          <a:xfrm>
            <a:off x="8122098" y="3969426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EA2A2198-E8CB-09D2-0B6D-C5D390D56F82}"/>
              </a:ext>
            </a:extLst>
          </p:cNvPr>
          <p:cNvSpPr/>
          <p:nvPr/>
        </p:nvSpPr>
        <p:spPr>
          <a:xfrm>
            <a:off x="8122097" y="3978733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confu</a:t>
            </a:r>
            <a:r>
              <a:rPr lang="en-GB" sz="3600" u="sng" dirty="0">
                <a:solidFill>
                  <a:srgbClr val="FFFF00"/>
                </a:solidFill>
              </a:rPr>
              <a:t>sion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EB4D9786-D95B-8E12-A402-52F389EC5A58}"/>
              </a:ext>
            </a:extLst>
          </p:cNvPr>
          <p:cNvSpPr/>
          <p:nvPr/>
        </p:nvSpPr>
        <p:spPr>
          <a:xfrm>
            <a:off x="523661" y="4675903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tense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ADACF028-0AE0-B219-48C9-73EB4BB07F4D}"/>
              </a:ext>
            </a:extLst>
          </p:cNvPr>
          <p:cNvSpPr/>
          <p:nvPr/>
        </p:nvSpPr>
        <p:spPr>
          <a:xfrm>
            <a:off x="3813087" y="4675904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21D90C78-CCA3-C80D-B922-82BFD6EF7221}"/>
              </a:ext>
            </a:extLst>
          </p:cNvPr>
          <p:cNvSpPr/>
          <p:nvPr/>
        </p:nvSpPr>
        <p:spPr>
          <a:xfrm>
            <a:off x="4936620" y="4675903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FA18E0E7-D20D-886D-5C89-78F037F28DD4}"/>
              </a:ext>
            </a:extLst>
          </p:cNvPr>
          <p:cNvSpPr/>
          <p:nvPr/>
        </p:nvSpPr>
        <p:spPr>
          <a:xfrm>
            <a:off x="6860071" y="4666596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72D4082A-42C7-BD61-47D1-EF68008AA2DA}"/>
              </a:ext>
            </a:extLst>
          </p:cNvPr>
          <p:cNvSpPr/>
          <p:nvPr/>
        </p:nvSpPr>
        <p:spPr>
          <a:xfrm>
            <a:off x="8122097" y="4666595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29308F6F-E669-6956-7AEA-E8516B9335A6}"/>
              </a:ext>
            </a:extLst>
          </p:cNvPr>
          <p:cNvSpPr/>
          <p:nvPr/>
        </p:nvSpPr>
        <p:spPr>
          <a:xfrm>
            <a:off x="8122096" y="4675902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ten</a:t>
            </a:r>
            <a:r>
              <a:rPr lang="en-GB" sz="3600" u="sng" dirty="0">
                <a:solidFill>
                  <a:srgbClr val="FFFF00"/>
                </a:solidFill>
              </a:rPr>
              <a:t>sion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EC214C50-1312-CC76-CEF9-38DF97B8D9BC}"/>
              </a:ext>
            </a:extLst>
          </p:cNvPr>
          <p:cNvSpPr/>
          <p:nvPr/>
        </p:nvSpPr>
        <p:spPr>
          <a:xfrm>
            <a:off x="523660" y="5365221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expand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E1BE589A-0D0A-EAAF-D2D1-4B17791C9BA2}"/>
              </a:ext>
            </a:extLst>
          </p:cNvPr>
          <p:cNvSpPr/>
          <p:nvPr/>
        </p:nvSpPr>
        <p:spPr>
          <a:xfrm>
            <a:off x="3813086" y="5365222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6DD790A1-3CBB-0E39-01D6-14BA504A1FD7}"/>
              </a:ext>
            </a:extLst>
          </p:cNvPr>
          <p:cNvSpPr/>
          <p:nvPr/>
        </p:nvSpPr>
        <p:spPr>
          <a:xfrm>
            <a:off x="4936619" y="5365221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7ACA6070-CDDD-EECE-24E8-EE8DC7C418AE}"/>
              </a:ext>
            </a:extLst>
          </p:cNvPr>
          <p:cNvSpPr/>
          <p:nvPr/>
        </p:nvSpPr>
        <p:spPr>
          <a:xfrm>
            <a:off x="6860070" y="5355914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FC2CB5D6-35A9-9C01-51AB-B84381245A74}"/>
              </a:ext>
            </a:extLst>
          </p:cNvPr>
          <p:cNvSpPr/>
          <p:nvPr/>
        </p:nvSpPr>
        <p:spPr>
          <a:xfrm>
            <a:off x="8122096" y="5355913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BCD92175-B054-2151-1ED8-BBF67AADE6CA}"/>
              </a:ext>
            </a:extLst>
          </p:cNvPr>
          <p:cNvSpPr/>
          <p:nvPr/>
        </p:nvSpPr>
        <p:spPr>
          <a:xfrm>
            <a:off x="8122095" y="5365220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expan</a:t>
            </a:r>
            <a:r>
              <a:rPr lang="en-GB" sz="3600" u="sng" dirty="0">
                <a:solidFill>
                  <a:srgbClr val="FFFF00"/>
                </a:solidFill>
              </a:rPr>
              <a:t>sion</a:t>
            </a: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9B877AD7-95D1-C5C5-44B4-A7385FB70C17}"/>
              </a:ext>
            </a:extLst>
          </p:cNvPr>
          <p:cNvSpPr/>
          <p:nvPr/>
        </p:nvSpPr>
        <p:spPr>
          <a:xfrm>
            <a:off x="523659" y="6063845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comprehend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622F268A-DB60-FBA3-64F9-F83AB4A6B260}"/>
              </a:ext>
            </a:extLst>
          </p:cNvPr>
          <p:cNvSpPr/>
          <p:nvPr/>
        </p:nvSpPr>
        <p:spPr>
          <a:xfrm>
            <a:off x="3813085" y="6063846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9F02BDC6-A1AB-4717-41DC-1CC7A616355D}"/>
              </a:ext>
            </a:extLst>
          </p:cNvPr>
          <p:cNvSpPr/>
          <p:nvPr/>
        </p:nvSpPr>
        <p:spPr>
          <a:xfrm>
            <a:off x="4936618" y="6063845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8D716A8C-DB8D-D9E0-EFEF-85E46E6DDCF6}"/>
              </a:ext>
            </a:extLst>
          </p:cNvPr>
          <p:cNvSpPr/>
          <p:nvPr/>
        </p:nvSpPr>
        <p:spPr>
          <a:xfrm>
            <a:off x="6860069" y="6054538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1CB63C08-3535-FD36-8611-8D9CA934B15E}"/>
              </a:ext>
            </a:extLst>
          </p:cNvPr>
          <p:cNvSpPr/>
          <p:nvPr/>
        </p:nvSpPr>
        <p:spPr>
          <a:xfrm>
            <a:off x="8122095" y="6054537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AA846469-BEE2-90B2-D656-2F30AA1C0754}"/>
              </a:ext>
            </a:extLst>
          </p:cNvPr>
          <p:cNvSpPr/>
          <p:nvPr/>
        </p:nvSpPr>
        <p:spPr>
          <a:xfrm>
            <a:off x="8122094" y="6063844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comprehen</a:t>
            </a:r>
            <a:r>
              <a:rPr lang="en-GB" sz="3600" u="sng" dirty="0">
                <a:solidFill>
                  <a:srgbClr val="FFFF00"/>
                </a:solidFill>
              </a:rPr>
              <a:t>sion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C6D0365B-327C-EB66-38D3-567809561366}"/>
              </a:ext>
            </a:extLst>
          </p:cNvPr>
          <p:cNvSpPr/>
          <p:nvPr/>
        </p:nvSpPr>
        <p:spPr>
          <a:xfrm>
            <a:off x="304800" y="217819"/>
            <a:ext cx="11709400" cy="86727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 happens when you add the suffix “ion” to a </a:t>
            </a:r>
            <a:r>
              <a:rPr lang="en-GB" sz="3200" b="1" u="sng" dirty="0">
                <a:solidFill>
                  <a:schemeClr val="bg1"/>
                </a:solidFill>
              </a:rPr>
              <a:t>verb</a:t>
            </a:r>
            <a:r>
              <a:rPr lang="en-GB" sz="3200" dirty="0">
                <a:solidFill>
                  <a:schemeClr val="bg1"/>
                </a:solidFill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5653F6E0-FB5A-B8C3-9787-F1D80F731F44}"/>
              </a:ext>
            </a:extLst>
          </p:cNvPr>
          <p:cNvSpPr/>
          <p:nvPr/>
        </p:nvSpPr>
        <p:spPr>
          <a:xfrm>
            <a:off x="304800" y="272049"/>
            <a:ext cx="11709400" cy="86727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b="1" u="sng" dirty="0">
                <a:solidFill>
                  <a:schemeClr val="bg1"/>
                </a:solidFill>
              </a:rPr>
              <a:t>verb</a:t>
            </a:r>
            <a:r>
              <a:rPr lang="en-GB" sz="3200" dirty="0">
                <a:solidFill>
                  <a:schemeClr val="bg1"/>
                </a:solidFill>
              </a:rPr>
              <a:t> becomes a </a:t>
            </a:r>
            <a:r>
              <a:rPr lang="en-GB" sz="3200" b="1" u="sng" dirty="0">
                <a:solidFill>
                  <a:schemeClr val="bg1"/>
                </a:solidFill>
              </a:rPr>
              <a:t>noun!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03136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16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2E85DD1-0CFA-D266-26C8-0A950C859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enjoy doing long division during maths lessons.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divi</a:t>
            </a:r>
            <a:r>
              <a:rPr lang="en-GB" sz="8000" u="sng" dirty="0">
                <a:solidFill>
                  <a:srgbClr val="7030A0"/>
                </a:solidFill>
              </a:rPr>
              <a:t>sion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7221" y="192033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011E35-33C1-30E7-7C2E-EE2F5F8E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was an invasion of ants in the house.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inva</a:t>
            </a:r>
            <a:r>
              <a:rPr lang="en-GB" sz="8000" dirty="0">
                <a:solidFill>
                  <a:srgbClr val="7030A0"/>
                </a:solidFill>
              </a:rPr>
              <a:t>sion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713" y="1738096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46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09AD32AC-2E0A-5F68-2C48-AD4F64CA69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In the confusion, the gem was dropped.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confu</a:t>
            </a:r>
            <a:r>
              <a:rPr lang="en-GB" sz="8000" dirty="0">
                <a:solidFill>
                  <a:srgbClr val="7030A0"/>
                </a:solidFill>
              </a:rPr>
              <a:t>sion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342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34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1060</Words>
  <Application>Microsoft Office PowerPoint</Application>
  <PresentationFormat>Widescreen</PresentationFormat>
  <Paragraphs>287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Scrambler has been scrambling!!!</vt:lpstr>
      <vt:lpstr>Words ending in /shuhn/ spelt sion.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40</cp:revision>
  <dcterms:created xsi:type="dcterms:W3CDTF">2022-05-31T09:42:07Z</dcterms:created>
  <dcterms:modified xsi:type="dcterms:W3CDTF">2025-12-08T17:13:32Z</dcterms:modified>
</cp:coreProperties>
</file>