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90" r:id="rId2"/>
    <p:sldId id="394" r:id="rId3"/>
    <p:sldId id="274" r:id="rId4"/>
    <p:sldId id="325" r:id="rId5"/>
    <p:sldId id="327" r:id="rId6"/>
    <p:sldId id="375" r:id="rId7"/>
    <p:sldId id="282" r:id="rId8"/>
    <p:sldId id="296" r:id="rId9"/>
    <p:sldId id="298" r:id="rId10"/>
    <p:sldId id="299" r:id="rId11"/>
    <p:sldId id="306" r:id="rId12"/>
    <p:sldId id="316" r:id="rId13"/>
    <p:sldId id="320" r:id="rId14"/>
    <p:sldId id="322" r:id="rId15"/>
    <p:sldId id="323" r:id="rId16"/>
    <p:sldId id="326" r:id="rId17"/>
    <p:sldId id="328" r:id="rId18"/>
    <p:sldId id="379" r:id="rId19"/>
    <p:sldId id="256" r:id="rId20"/>
    <p:sldId id="378" r:id="rId21"/>
    <p:sldId id="371" r:id="rId22"/>
    <p:sldId id="372" r:id="rId23"/>
    <p:sldId id="360" r:id="rId24"/>
    <p:sldId id="363" r:id="rId25"/>
    <p:sldId id="270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BCD0B4-56B8-49F9-915C-8983E587AAB5}" v="2" dt="2025-12-08T17:13:08.5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3:08.588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3:08.588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3:08.588" v="2"/>
          <ac:spMkLst>
            <pc:docMk/>
            <pc:sldMk cId="0" sldId="270"/>
            <ac:spMk id="2" creationId="{60772016-8A9E-7DF9-394F-1B5AD5AF6907}"/>
          </ac:spMkLst>
        </pc:spChg>
      </pc:sldChg>
      <pc:sldChg chg="del">
        <pc:chgData name="Glen Jones" userId="e846aaca-4b24-4b13-b0d0-f2308e16b284" providerId="ADAL" clId="{ED47ACC3-9597-4D89-A1DC-43CF280EF274}" dt="2025-12-08T17:11:28.419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1:27.164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AFF387DC-396A-030C-0D00-522774018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have permission to go on the trip.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permi</a:t>
            </a:r>
            <a:r>
              <a:rPr lang="en-GB" sz="8000" dirty="0">
                <a:solidFill>
                  <a:srgbClr val="7030A0"/>
                </a:solidFill>
              </a:rPr>
              <a:t>ssion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929" y="201141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6E0F055-FF43-6DDC-5531-0C29BD285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price of an admission ticket?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admi</a:t>
            </a:r>
            <a:r>
              <a:rPr lang="en-GB" sz="8000" dirty="0">
                <a:solidFill>
                  <a:srgbClr val="7030A0"/>
                </a:solidFill>
              </a:rPr>
              <a:t>ssion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76" y="2080633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D03C31B-B662-4CAC-BE54-95A056DF13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my favourite possession.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63886" y="2558407"/>
            <a:ext cx="5843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posse</a:t>
            </a:r>
            <a:r>
              <a:rPr lang="en-GB" sz="8000" dirty="0">
                <a:solidFill>
                  <a:srgbClr val="7030A0"/>
                </a:solidFill>
              </a:rPr>
              <a:t>ssion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64592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B182E8B-2754-6934-E56C-BF5B1DD2C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on a top secret mission.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mi</a:t>
            </a:r>
            <a:r>
              <a:rPr lang="en-GB" sz="8000" dirty="0">
                <a:solidFill>
                  <a:srgbClr val="7030A0"/>
                </a:solidFill>
              </a:rPr>
              <a:t>ssion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68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B9D4A9D4-A567-ADF9-90BD-83AA28ACC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an obsession with the gems.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8" y="2767278"/>
            <a:ext cx="77790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obse</a:t>
            </a:r>
            <a:r>
              <a:rPr lang="en-GB" sz="8000" dirty="0">
                <a:solidFill>
                  <a:srgbClr val="7030A0"/>
                </a:solidFill>
              </a:rPr>
              <a:t>ssion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8319" y="185652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31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4E6FD7DA-69BF-76B1-2099-E3089C859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saw the procession move down the street.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proce</a:t>
            </a:r>
            <a:r>
              <a:rPr lang="en-GB" sz="8000" dirty="0">
                <a:solidFill>
                  <a:srgbClr val="7030A0"/>
                </a:solidFill>
              </a:rPr>
              <a:t>ssion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2080633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478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42BFA77-AAEA-E798-F579-C294AB3F1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mum works in the medical profession.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profe</a:t>
            </a:r>
            <a:r>
              <a:rPr lang="en-GB" sz="8000" dirty="0">
                <a:solidFill>
                  <a:srgbClr val="FFFF00"/>
                </a:solidFill>
              </a:rPr>
              <a:t>ssion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6905" y="175174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109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82A0261-B038-7796-80B8-AD32DFB5D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first impression was good.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impre</a:t>
            </a:r>
            <a:r>
              <a:rPr lang="en-GB" sz="8000" dirty="0">
                <a:solidFill>
                  <a:srgbClr val="7030A0"/>
                </a:solidFill>
              </a:rPr>
              <a:t>ssion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6273" y="1793250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007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procession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An admission of guilt.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paid occupation which involves training and a formal qualification.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expression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profession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important assignment.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confession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action of making your thoughts and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feelings known.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action of moving forward in an orderly way.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possession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mission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state of having or owning something or something that is owned.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7F8681C-28DA-B8BB-7616-B114C0636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A47F5A-AB3E-C7D8-2684-DD63C7F1860A}"/>
              </a:ext>
            </a:extLst>
          </p:cNvPr>
          <p:cNvSpPr txBox="1"/>
          <p:nvPr/>
        </p:nvSpPr>
        <p:spPr>
          <a:xfrm>
            <a:off x="165100" y="173847"/>
            <a:ext cx="11861800" cy="2070259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CHALLENGE: </a:t>
            </a:r>
            <a:r>
              <a:rPr lang="en-GB" sz="2400" dirty="0">
                <a:solidFill>
                  <a:schemeClr val="bg1"/>
                </a:solidFill>
              </a:rPr>
              <a:t>The tables below have some root verbs and the nouns they have become when a /shuhn/ sound suffix has been added. </a:t>
            </a:r>
            <a:br>
              <a:rPr lang="en-GB" sz="2400" dirty="0">
                <a:solidFill>
                  <a:schemeClr val="bg1"/>
                </a:solidFill>
              </a:rPr>
            </a:b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Can you find a general spelling rule for when to –</a:t>
            </a:r>
            <a:r>
              <a:rPr lang="en-GB" sz="2400" b="1" u="sng" dirty="0">
                <a:solidFill>
                  <a:srgbClr val="FFFF00"/>
                </a:solidFill>
              </a:rPr>
              <a:t>sion,</a:t>
            </a:r>
            <a:r>
              <a:rPr lang="en-GB" sz="2400" dirty="0">
                <a:solidFill>
                  <a:schemeClr val="bg1"/>
                </a:solidFill>
              </a:rPr>
              <a:t> when to use –</a:t>
            </a:r>
            <a:r>
              <a:rPr lang="en-GB" sz="2400" b="1" u="sng" dirty="0">
                <a:solidFill>
                  <a:srgbClr val="FFFF00"/>
                </a:solidFill>
              </a:rPr>
              <a:t>ssion</a:t>
            </a:r>
            <a:r>
              <a:rPr lang="en-GB" sz="2400" dirty="0">
                <a:solidFill>
                  <a:schemeClr val="bg1"/>
                </a:solidFill>
              </a:rPr>
              <a:t>, when to use –</a:t>
            </a:r>
            <a:r>
              <a:rPr lang="en-GB" sz="2400" b="1" u="sng" dirty="0">
                <a:solidFill>
                  <a:srgbClr val="FFFF00"/>
                </a:solidFill>
              </a:rPr>
              <a:t>tion</a:t>
            </a:r>
            <a:r>
              <a:rPr lang="en-GB" sz="2400" dirty="0">
                <a:solidFill>
                  <a:schemeClr val="bg1"/>
                </a:solidFill>
              </a:rPr>
              <a:t>? </a:t>
            </a:r>
            <a:endParaRPr lang="en-US" sz="2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F4580A2-CB87-987E-42D0-FFEE7F317A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050114"/>
              </p:ext>
            </p:extLst>
          </p:nvPr>
        </p:nvGraphicFramePr>
        <p:xfrm>
          <a:off x="276786" y="2418128"/>
          <a:ext cx="3743511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858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2182653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Impress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Impre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Profess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Profe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Transmit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Transmi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Permit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Permi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CB73BAF-531D-D758-4A59-9BCB8379CE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816597"/>
              </p:ext>
            </p:extLst>
          </p:nvPr>
        </p:nvGraphicFramePr>
        <p:xfrm>
          <a:off x="8136218" y="2418128"/>
          <a:ext cx="3628464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405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2017059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Adore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Adora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Prepare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Prepara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Inject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Injec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Complete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Comple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Ac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2871A2C-5F7C-CE2F-60D0-7F88ACEB3C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492788"/>
              </p:ext>
            </p:extLst>
          </p:nvPr>
        </p:nvGraphicFramePr>
        <p:xfrm>
          <a:off x="4390091" y="2418128"/>
          <a:ext cx="341181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300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1900518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Divide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Divi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Confuse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Confu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Extend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Exten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Invade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Inva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Expand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Expan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Collide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Colli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8FFB92DD-2C63-DDAB-8D42-E67D1377AE61}"/>
              </a:ext>
            </a:extLst>
          </p:cNvPr>
          <p:cNvSpPr/>
          <p:nvPr/>
        </p:nvSpPr>
        <p:spPr>
          <a:xfrm>
            <a:off x="318995" y="5933430"/>
            <a:ext cx="11150600" cy="6060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HINT: Look at the final letter (don’t worry about silent “e”s).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7113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Picture 5" descr="A television showing a person on a screen&#10;&#10;AI-generated content may be incorrect.">
            <a:extLst>
              <a:ext uri="{FF2B5EF4-FFF2-40B4-BE49-F238E27FC236}">
                <a16:creationId xmlns:a16="http://schemas.microsoft.com/office/drawing/2014/main" id="{6ABB6D2F-5191-B9DD-1A35-7C6CA572BA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4423" y="1407886"/>
            <a:ext cx="7098353" cy="54501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76957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9A7CF-8621-B5A8-4B88-0DACFFB18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016C1EF-F500-F8D5-A861-D597D13722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F58F8-BE7C-11E0-0C2C-9F2C289B4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384651"/>
              </p:ext>
            </p:extLst>
          </p:nvPr>
        </p:nvGraphicFramePr>
        <p:xfrm>
          <a:off x="411256" y="2839469"/>
          <a:ext cx="3743511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858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2182653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Impress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Impre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Profess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Profe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Transmit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Transmi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Permit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Permi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5770674-A834-CE24-D3E1-508700CE02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782810"/>
              </p:ext>
            </p:extLst>
          </p:nvPr>
        </p:nvGraphicFramePr>
        <p:xfrm>
          <a:off x="8270688" y="2839469"/>
          <a:ext cx="3628464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405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2017059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Adore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Adora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Prepare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Prepara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Admira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Inject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Injec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Complete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Comple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Ac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42266A5-B5CE-132B-2841-74B80089E6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585917"/>
              </p:ext>
            </p:extLst>
          </p:nvPr>
        </p:nvGraphicFramePr>
        <p:xfrm>
          <a:off x="4524561" y="2839469"/>
          <a:ext cx="341181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300">
                  <a:extLst>
                    <a:ext uri="{9D8B030D-6E8A-4147-A177-3AD203B41FA5}">
                      <a16:colId xmlns:a16="http://schemas.microsoft.com/office/drawing/2014/main" val="711861166"/>
                    </a:ext>
                  </a:extLst>
                </a:gridCol>
                <a:gridCol w="1900518">
                  <a:extLst>
                    <a:ext uri="{9D8B030D-6E8A-4147-A177-3AD203B41FA5}">
                      <a16:colId xmlns:a16="http://schemas.microsoft.com/office/drawing/2014/main" val="23010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698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Divide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Divi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91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Confuse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Confu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53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Extend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Exten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Invade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Inva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5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Expand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Expan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66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0" u="none" dirty="0">
                          <a:solidFill>
                            <a:schemeClr val="tx1"/>
                          </a:solidFill>
                        </a:rPr>
                        <a:t>Collide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Colli</a:t>
                      </a:r>
                      <a:r>
                        <a:rPr lang="en-GB" sz="2400" b="1" u="sng" dirty="0">
                          <a:solidFill>
                            <a:schemeClr val="tx1"/>
                          </a:solidFill>
                        </a:rPr>
                        <a:t>sion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12958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9216476-C29F-B300-9732-9F9093909E9D}"/>
              </a:ext>
            </a:extLst>
          </p:cNvPr>
          <p:cNvSpPr txBox="1"/>
          <p:nvPr/>
        </p:nvSpPr>
        <p:spPr>
          <a:xfrm>
            <a:off x="165100" y="188388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-d, -de or –se, we usually use ??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C5D323-BAF9-E5B3-E382-2E9AB7ECA72A}"/>
              </a:ext>
            </a:extLst>
          </p:cNvPr>
          <p:cNvSpPr txBox="1"/>
          <p:nvPr/>
        </p:nvSpPr>
        <p:spPr>
          <a:xfrm>
            <a:off x="165100" y="188388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-d, -de or –se, we usually use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-sion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428638-AAE5-F120-EF79-2748329A3C06}"/>
              </a:ext>
            </a:extLst>
          </p:cNvPr>
          <p:cNvSpPr txBox="1"/>
          <p:nvPr/>
        </p:nvSpPr>
        <p:spPr>
          <a:xfrm>
            <a:off x="165100" y="1033350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-ct, -te or –re, we usually use ??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79FB7E-9113-7F2C-E2A0-3CD4660711E8}"/>
              </a:ext>
            </a:extLst>
          </p:cNvPr>
          <p:cNvSpPr txBox="1"/>
          <p:nvPr/>
        </p:nvSpPr>
        <p:spPr>
          <a:xfrm>
            <a:off x="165100" y="1033350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-ct, -te or –re, we usually use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-tion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E02A50-2438-77D3-5078-C20EC46CB2DC}"/>
              </a:ext>
            </a:extLst>
          </p:cNvPr>
          <p:cNvSpPr txBox="1"/>
          <p:nvPr/>
        </p:nvSpPr>
        <p:spPr>
          <a:xfrm>
            <a:off x="165100" y="1945678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–it or –ss, we usually use ??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16985E-62BD-C932-F5A1-74058E95CDD4}"/>
              </a:ext>
            </a:extLst>
          </p:cNvPr>
          <p:cNvSpPr txBox="1"/>
          <p:nvPr/>
        </p:nvSpPr>
        <p:spPr>
          <a:xfrm>
            <a:off x="165100" y="1927141"/>
            <a:ext cx="11861800" cy="62436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If the root word ends in -it or –ss, we usually use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–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-ssion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30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had an expreshuhn on his face that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Aimee couldn't quite understand.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had an expression on his face that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Aimee couldn't quite understand.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had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expression</a:t>
            </a:r>
            <a:r>
              <a:rPr lang="en-GB" sz="3200" dirty="0">
                <a:solidFill>
                  <a:schemeClr val="bg1"/>
                </a:solidFill>
              </a:rPr>
              <a:t> on his face that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Aimee couldn't quite understand.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26EC0-BED3-0C8E-6EA8-D00C7AEA5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3A6B835-8C90-3A9B-24D1-27F825F5E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3B0E390C-1E01-6A67-9529-A5520ED14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C4EB021-7DDE-0406-3176-57A04D3850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DF66DDE3-5912-DF4A-20F0-506ADF8387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723ED0-CF7F-B628-2063-191A57DB96C4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Emile's obseshuhn with learning about Earth’s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profeshuhns led them to a bustling city.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2FCB27C-D1B9-5B0E-1B70-6D5C2D51965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CFEB614-349A-8905-6676-C969C7A98E61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43687A5-6354-92B7-AF27-82BCD31BD08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Emile's obsession with learning about Earth’s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profession led them to a bustling city.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5E5647-F01A-DAC3-BCC7-09E9F496421C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Emile's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obsession</a:t>
            </a:r>
            <a:r>
              <a:rPr lang="en-GB" sz="3200" dirty="0">
                <a:solidFill>
                  <a:schemeClr val="bg1"/>
                </a:solidFill>
              </a:rPr>
              <a:t> with learning about Earth’s </a:t>
            </a:r>
          </a:p>
          <a:p>
            <a:pPr algn="ctr"/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profession</a:t>
            </a:r>
            <a:r>
              <a:rPr lang="en-GB" sz="3200" dirty="0">
                <a:solidFill>
                  <a:schemeClr val="bg1"/>
                </a:solidFill>
              </a:rPr>
              <a:t> led them to a bustling city.</a:t>
            </a:r>
          </a:p>
        </p:txBody>
      </p:sp>
    </p:spTree>
    <p:extLst>
      <p:ext uri="{BB962C8B-B14F-4D97-AF65-F5344CB8AC3E}">
        <p14:creationId xmlns:p14="http://schemas.microsoft.com/office/powerpoint/2010/main" val="235993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A6A0C93F-F008-A4E9-AA56-C46F76BBE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</a:rPr>
              <a:t>two sentences</a:t>
            </a:r>
            <a:r>
              <a:rPr lang="en-GB" sz="3200" dirty="0">
                <a:solidFill>
                  <a:schemeClr val="bg1"/>
                </a:solidFill>
              </a:rPr>
              <a:t> with each sentence using </a:t>
            </a:r>
            <a:r>
              <a:rPr lang="en-GB" sz="3200" u="sng" dirty="0">
                <a:solidFill>
                  <a:schemeClr val="bg1"/>
                </a:solidFill>
              </a:rPr>
              <a:t>at least three </a:t>
            </a:r>
            <a:r>
              <a:rPr lang="en-GB" sz="3200" dirty="0">
                <a:solidFill>
                  <a:schemeClr val="bg1"/>
                </a:solidFill>
              </a:rPr>
              <a:t>of the words below?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1820035" y="2103424"/>
            <a:ext cx="2443581" cy="1066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F00BBB-E323-6F1F-C1C9-8D1BE3DC16E7}"/>
              </a:ext>
            </a:extLst>
          </p:cNvPr>
          <p:cNvSpPr txBox="1"/>
          <p:nvPr/>
        </p:nvSpPr>
        <p:spPr>
          <a:xfrm>
            <a:off x="2002971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profession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3B16EC-52C8-FCBE-F11D-27E244A1F7C7}"/>
              </a:ext>
            </a:extLst>
          </p:cNvPr>
          <p:cNvSpPr txBox="1"/>
          <p:nvPr/>
        </p:nvSpPr>
        <p:spPr>
          <a:xfrm>
            <a:off x="4959531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expression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A9FC1D-7CA8-98CC-283C-08B30D088873}"/>
              </a:ext>
            </a:extLst>
          </p:cNvPr>
          <p:cNvSpPr txBox="1"/>
          <p:nvPr/>
        </p:nvSpPr>
        <p:spPr>
          <a:xfrm>
            <a:off x="7850777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discussion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FD45A5-5D4F-1E20-EC94-739A9F8958E6}"/>
              </a:ext>
            </a:extLst>
          </p:cNvPr>
          <p:cNvSpPr txBox="1"/>
          <p:nvPr/>
        </p:nvSpPr>
        <p:spPr>
          <a:xfrm>
            <a:off x="2002970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permission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6FF38B-1254-56A7-21AB-A37C774950B9}"/>
              </a:ext>
            </a:extLst>
          </p:cNvPr>
          <p:cNvSpPr txBox="1"/>
          <p:nvPr/>
        </p:nvSpPr>
        <p:spPr>
          <a:xfrm>
            <a:off x="4959531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admission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6BAE396-18E2-20F3-33E2-9567DF49C899}"/>
              </a:ext>
            </a:extLst>
          </p:cNvPr>
          <p:cNvSpPr txBox="1"/>
          <p:nvPr/>
        </p:nvSpPr>
        <p:spPr>
          <a:xfrm>
            <a:off x="7916092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possession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B19DA0-A779-8B7C-D8C8-E91034A91690}"/>
              </a:ext>
            </a:extLst>
          </p:cNvPr>
          <p:cNvSpPr txBox="1"/>
          <p:nvPr/>
        </p:nvSpPr>
        <p:spPr>
          <a:xfrm>
            <a:off x="2002970" y="4496171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mission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E4A877-BE20-5BAF-DAAC-4D257CB3603F}"/>
              </a:ext>
            </a:extLst>
          </p:cNvPr>
          <p:cNvSpPr txBox="1"/>
          <p:nvPr/>
        </p:nvSpPr>
        <p:spPr>
          <a:xfrm>
            <a:off x="4959531" y="4496171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obsession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80881E-2CB0-749D-2A1F-8E20E71ADA3C}"/>
              </a:ext>
            </a:extLst>
          </p:cNvPr>
          <p:cNvSpPr txBox="1"/>
          <p:nvPr/>
        </p:nvSpPr>
        <p:spPr>
          <a:xfrm>
            <a:off x="7916092" y="4496171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confession</a:t>
            </a:r>
          </a:p>
        </p:txBody>
      </p:sp>
    </p:spTree>
    <p:extLst>
      <p:ext uri="{BB962C8B-B14F-4D97-AF65-F5344CB8AC3E}">
        <p14:creationId xmlns:p14="http://schemas.microsoft.com/office/powerpoint/2010/main" val="852509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443204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230A3EA-91C3-B8B7-68BC-89CE58E60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DB7480A-DFF3-4CED-1C83-3DDAF74F7897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B9E0768A-5CAF-85D7-2CA4-BD859C4E34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	expression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discussion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confession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permission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admission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possession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6619" y="1650973"/>
            <a:ext cx="368267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admission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mission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obsession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procession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profession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impression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C9B58AB-959D-4042-6AD4-0078B14924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0772016-8A9E-7DF9-394F-1B5AD5AF6907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53066A5-630C-A6A2-7D4E-E7372DD88C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98579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in /shuhn/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ssion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B16CEEE-CAA8-2F0B-099C-C333A4B9B9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8417B40-468A-C82B-83F5-56CF53BEEF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5437D70-2974-0DAB-1F3E-DAD3EF5375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44 0.517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258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682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34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E61DD764-1B35-7B09-719B-3A4476B55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remember how 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083E281-7B37-DA94-A243-434F9BDDFF15}"/>
              </a:ext>
            </a:extLst>
          </p:cNvPr>
          <p:cNvGrpSpPr/>
          <p:nvPr/>
        </p:nvGrpSpPr>
        <p:grpSpPr>
          <a:xfrm>
            <a:off x="1735690" y="2054369"/>
            <a:ext cx="2527926" cy="2080481"/>
            <a:chOff x="1669002" y="1958859"/>
            <a:chExt cx="2527926" cy="20804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1669002" y="1958859"/>
              <a:ext cx="2527926" cy="2080481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divi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sion</a:t>
                </a:r>
              </a:p>
            </p:txBody>
          </p:sp>
        </p:grp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318A2E82-E442-1527-0ABB-1F27BC8727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675" y="2470457"/>
              <a:ext cx="1674579" cy="1339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F53B5DD-A1A7-2D15-08E1-5A92F274E49E}"/>
              </a:ext>
            </a:extLst>
          </p:cNvPr>
          <p:cNvGrpSpPr/>
          <p:nvPr/>
        </p:nvGrpSpPr>
        <p:grpSpPr>
          <a:xfrm>
            <a:off x="8198314" y="2054369"/>
            <a:ext cx="3297382" cy="2098783"/>
            <a:chOff x="4549422" y="1952447"/>
            <a:chExt cx="3297382" cy="209878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892528A-51A6-70BB-37D5-13CF3BD61786}"/>
                </a:ext>
              </a:extLst>
            </p:cNvPr>
            <p:cNvGrpSpPr/>
            <p:nvPr/>
          </p:nvGrpSpPr>
          <p:grpSpPr>
            <a:xfrm>
              <a:off x="4549422" y="1952447"/>
              <a:ext cx="3297382" cy="2098783"/>
              <a:chOff x="6863423" y="1889681"/>
              <a:chExt cx="3297382" cy="331039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ABBB14FE-F665-A421-DA9B-AA11EEC3ED41}"/>
                  </a:ext>
                </a:extLst>
              </p:cNvPr>
              <p:cNvSpPr/>
              <p:nvPr/>
            </p:nvSpPr>
            <p:spPr>
              <a:xfrm>
                <a:off x="7158181" y="1918549"/>
                <a:ext cx="2707869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F4BD51-3744-0D72-5538-849519D3C335}"/>
                  </a:ext>
                </a:extLst>
              </p:cNvPr>
              <p:cNvSpPr txBox="1"/>
              <p:nvPr/>
            </p:nvSpPr>
            <p:spPr>
              <a:xfrm>
                <a:off x="6863423" y="1889681"/>
                <a:ext cx="3297382" cy="92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televi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sion</a:t>
                </a:r>
              </a:p>
            </p:txBody>
          </p:sp>
        </p:grpSp>
        <p:pic>
          <p:nvPicPr>
            <p:cNvPr id="3" name="Picture 2" descr="A living room with a tv and couches&#10;&#10;Description automatically generated with medium confidence">
              <a:extLst>
                <a:ext uri="{FF2B5EF4-FFF2-40B4-BE49-F238E27FC236}">
                  <a16:creationId xmlns:a16="http://schemas.microsoft.com/office/drawing/2014/main" id="{81D79A8F-8150-DF96-CB14-5DB53633A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3307" y="2450418"/>
              <a:ext cx="2069611" cy="137974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6CD5735-781B-7426-DBFE-BE82461B28E1}"/>
              </a:ext>
            </a:extLst>
          </p:cNvPr>
          <p:cNvGrpSpPr/>
          <p:nvPr/>
        </p:nvGrpSpPr>
        <p:grpSpPr>
          <a:xfrm>
            <a:off x="4631004" y="2048423"/>
            <a:ext cx="3297382" cy="2092371"/>
            <a:chOff x="7858298" y="1958858"/>
            <a:chExt cx="3297382" cy="209237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FB4D6BB-DF7E-A983-3A6C-D1DA9BC72885}"/>
                </a:ext>
              </a:extLst>
            </p:cNvPr>
            <p:cNvGrpSpPr/>
            <p:nvPr/>
          </p:nvGrpSpPr>
          <p:grpSpPr>
            <a:xfrm>
              <a:off x="7858298" y="1958858"/>
              <a:ext cx="3297382" cy="2092371"/>
              <a:chOff x="6863424" y="1918549"/>
              <a:chExt cx="3297382" cy="3281524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8CFB82D2-8417-0D12-2540-9B2DBFA71D6E}"/>
                  </a:ext>
                </a:extLst>
              </p:cNvPr>
              <p:cNvSpPr/>
              <p:nvPr/>
            </p:nvSpPr>
            <p:spPr>
              <a:xfrm>
                <a:off x="7204424" y="1918549"/>
                <a:ext cx="2661626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7960406-766A-5128-26ED-AC889011BBE0}"/>
                  </a:ext>
                </a:extLst>
              </p:cNvPr>
              <p:cNvSpPr txBox="1"/>
              <p:nvPr/>
            </p:nvSpPr>
            <p:spPr>
              <a:xfrm>
                <a:off x="6863424" y="1948993"/>
                <a:ext cx="3297382" cy="917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explo</a:t>
                </a:r>
                <a:r>
                  <a:rPr lang="en-GB" sz="3200" u="sng" dirty="0">
                    <a:solidFill>
                      <a:srgbClr val="FFFF00"/>
                    </a:solidFill>
                  </a:rPr>
                  <a:t>sion</a:t>
                </a:r>
              </a:p>
            </p:txBody>
          </p:sp>
        </p:grpSp>
        <p:pic>
          <p:nvPicPr>
            <p:cNvPr id="7" name="Picture 6" descr="A picture containing outdoor object, fireworks&#10;&#10;Description automatically generated">
              <a:extLst>
                <a:ext uri="{FF2B5EF4-FFF2-40B4-BE49-F238E27FC236}">
                  <a16:creationId xmlns:a16="http://schemas.microsoft.com/office/drawing/2014/main" id="{A710FC0F-BAFA-1226-4733-D409C89BEBD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54323" y="2438511"/>
              <a:ext cx="2105331" cy="1403554"/>
            </a:xfrm>
            <a:prstGeom prst="rect">
              <a:avLst/>
            </a:prstGeom>
          </p:spPr>
        </p:pic>
      </p:grp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6C67A4D3-205C-CE0E-A337-28F2E333EA69}"/>
              </a:ext>
            </a:extLst>
          </p:cNvPr>
          <p:cNvSpPr/>
          <p:nvPr/>
        </p:nvSpPr>
        <p:spPr>
          <a:xfrm>
            <a:off x="1099647" y="4742392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 </a:t>
            </a:r>
            <a:r>
              <a:rPr lang="en-GB" sz="3200" b="1" u="sng" dirty="0">
                <a:solidFill>
                  <a:srgbClr val="7030A0"/>
                </a:solidFill>
              </a:rPr>
              <a:t>sion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92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A6A0C93F-F008-A4E9-AA56-C46F76BBE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 another way.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how? 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1820035" y="2103424"/>
            <a:ext cx="2443581" cy="1066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6C67A4D3-205C-CE0E-A337-28F2E333EA69}"/>
              </a:ext>
            </a:extLst>
          </p:cNvPr>
          <p:cNvSpPr/>
          <p:nvPr/>
        </p:nvSpPr>
        <p:spPr>
          <a:xfrm>
            <a:off x="1099647" y="4742392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/</a:t>
            </a:r>
            <a:r>
              <a:rPr lang="en-GB" sz="3200" u="sng" dirty="0">
                <a:solidFill>
                  <a:srgbClr val="FFFF00"/>
                </a:solidFill>
              </a:rPr>
              <a:t>shuhn</a:t>
            </a:r>
            <a:r>
              <a:rPr lang="en-GB" sz="3200" dirty="0">
                <a:solidFill>
                  <a:schemeClr val="bg1"/>
                </a:solidFill>
              </a:rPr>
              <a:t>/ sound can be spelt </a:t>
            </a:r>
            <a:r>
              <a:rPr lang="en-GB" sz="3200" b="1" dirty="0">
                <a:solidFill>
                  <a:schemeClr val="bg1"/>
                </a:solidFill>
              </a:rPr>
              <a:t>‘</a:t>
            </a:r>
            <a:r>
              <a:rPr lang="en-GB" sz="3200" b="1" u="sng" dirty="0">
                <a:solidFill>
                  <a:srgbClr val="7030A0"/>
                </a:solidFill>
              </a:rPr>
              <a:t>ss</a:t>
            </a:r>
            <a:r>
              <a:rPr lang="en-GB" sz="3200" b="1" u="sng" dirty="0">
                <a:solidFill>
                  <a:srgbClr val="FFFF00"/>
                </a:solidFill>
              </a:rPr>
              <a:t>ion</a:t>
            </a:r>
            <a:r>
              <a:rPr lang="en-GB" sz="3200" b="1" dirty="0">
                <a:solidFill>
                  <a:schemeClr val="bg1"/>
                </a:solidFill>
              </a:rPr>
              <a:t>’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F00BBB-E323-6F1F-C1C9-8D1BE3DC16E7}"/>
              </a:ext>
            </a:extLst>
          </p:cNvPr>
          <p:cNvSpPr txBox="1"/>
          <p:nvPr/>
        </p:nvSpPr>
        <p:spPr>
          <a:xfrm>
            <a:off x="2002971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profession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3B16EC-52C8-FCBE-F11D-27E244A1F7C7}"/>
              </a:ext>
            </a:extLst>
          </p:cNvPr>
          <p:cNvSpPr txBox="1"/>
          <p:nvPr/>
        </p:nvSpPr>
        <p:spPr>
          <a:xfrm>
            <a:off x="4959531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expression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A9FC1D-7CA8-98CC-283C-08B30D088873}"/>
              </a:ext>
            </a:extLst>
          </p:cNvPr>
          <p:cNvSpPr txBox="1"/>
          <p:nvPr/>
        </p:nvSpPr>
        <p:spPr>
          <a:xfrm>
            <a:off x="7850777" y="2360023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discussion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FD45A5-5D4F-1E20-EC94-739A9F8958E6}"/>
              </a:ext>
            </a:extLst>
          </p:cNvPr>
          <p:cNvSpPr txBox="1"/>
          <p:nvPr/>
        </p:nvSpPr>
        <p:spPr>
          <a:xfrm>
            <a:off x="2002970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permission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6FF38B-1254-56A7-21AB-A37C774950B9}"/>
              </a:ext>
            </a:extLst>
          </p:cNvPr>
          <p:cNvSpPr txBox="1"/>
          <p:nvPr/>
        </p:nvSpPr>
        <p:spPr>
          <a:xfrm>
            <a:off x="4959531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admission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6BAE396-18E2-20F3-33E2-9567DF49C899}"/>
              </a:ext>
            </a:extLst>
          </p:cNvPr>
          <p:cNvSpPr txBox="1"/>
          <p:nvPr/>
        </p:nvSpPr>
        <p:spPr>
          <a:xfrm>
            <a:off x="7916092" y="3429000"/>
            <a:ext cx="2443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possession</a:t>
            </a:r>
          </a:p>
        </p:txBody>
      </p:sp>
    </p:spTree>
    <p:extLst>
      <p:ext uri="{BB962C8B-B14F-4D97-AF65-F5344CB8AC3E}">
        <p14:creationId xmlns:p14="http://schemas.microsoft.com/office/powerpoint/2010/main" val="173239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8A157-59C2-8AEB-5DA1-4ECB811E9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673E16A6-AA28-F144-B23F-F18BD7008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04C203E-8686-FBE5-2BAD-C25183A5FBC0}"/>
              </a:ext>
            </a:extLst>
          </p:cNvPr>
          <p:cNvSpPr/>
          <p:nvPr/>
        </p:nvSpPr>
        <p:spPr>
          <a:xfrm>
            <a:off x="523665" y="1269679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express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C3B5908-262C-7DF8-8F6B-089789545A0A}"/>
              </a:ext>
            </a:extLst>
          </p:cNvPr>
          <p:cNvSpPr/>
          <p:nvPr/>
        </p:nvSpPr>
        <p:spPr>
          <a:xfrm>
            <a:off x="3813091" y="1269680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B2FB0A10-7209-6345-E575-730A561E3100}"/>
              </a:ext>
            </a:extLst>
          </p:cNvPr>
          <p:cNvSpPr/>
          <p:nvPr/>
        </p:nvSpPr>
        <p:spPr>
          <a:xfrm>
            <a:off x="523660" y="435777"/>
            <a:ext cx="3059538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Root word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D48205C-61A5-56AC-9387-D45AA11F50F8}"/>
              </a:ext>
            </a:extLst>
          </p:cNvPr>
          <p:cNvSpPr/>
          <p:nvPr/>
        </p:nvSpPr>
        <p:spPr>
          <a:xfrm>
            <a:off x="4936624" y="1269679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797B62D6-0DB3-7BF2-AE2A-E846743E7BA6}"/>
              </a:ext>
            </a:extLst>
          </p:cNvPr>
          <p:cNvSpPr/>
          <p:nvPr/>
        </p:nvSpPr>
        <p:spPr>
          <a:xfrm>
            <a:off x="4936624" y="435777"/>
            <a:ext cx="1671136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59F357A-62DC-20FF-67C6-1A05A3254457}"/>
              </a:ext>
            </a:extLst>
          </p:cNvPr>
          <p:cNvSpPr/>
          <p:nvPr/>
        </p:nvSpPr>
        <p:spPr>
          <a:xfrm>
            <a:off x="6860075" y="126037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A588616-E54F-A2F8-D156-6DD70B7EEC83}"/>
              </a:ext>
            </a:extLst>
          </p:cNvPr>
          <p:cNvSpPr/>
          <p:nvPr/>
        </p:nvSpPr>
        <p:spPr>
          <a:xfrm>
            <a:off x="8122101" y="126037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expre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F1B3171-D4AA-B7E1-34AE-85584EA29BB9}"/>
              </a:ext>
            </a:extLst>
          </p:cNvPr>
          <p:cNvSpPr/>
          <p:nvPr/>
        </p:nvSpPr>
        <p:spPr>
          <a:xfrm>
            <a:off x="523663" y="1949010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discuss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E21E66-14F0-44D3-B686-0B6B8F9253B5}"/>
              </a:ext>
            </a:extLst>
          </p:cNvPr>
          <p:cNvSpPr/>
          <p:nvPr/>
        </p:nvSpPr>
        <p:spPr>
          <a:xfrm>
            <a:off x="3813089" y="1949011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F88145-0E1E-7F6F-6BBF-B95AB41CC189}"/>
              </a:ext>
            </a:extLst>
          </p:cNvPr>
          <p:cNvSpPr/>
          <p:nvPr/>
        </p:nvSpPr>
        <p:spPr>
          <a:xfrm>
            <a:off x="4936622" y="1949010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41C4527-B84D-2ADB-5833-7F9B07AB4008}"/>
              </a:ext>
            </a:extLst>
          </p:cNvPr>
          <p:cNvSpPr/>
          <p:nvPr/>
        </p:nvSpPr>
        <p:spPr>
          <a:xfrm>
            <a:off x="6860073" y="193970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BB0ACC8-A6FE-4353-DCE9-780C8DD0D95C}"/>
              </a:ext>
            </a:extLst>
          </p:cNvPr>
          <p:cNvSpPr/>
          <p:nvPr/>
        </p:nvSpPr>
        <p:spPr>
          <a:xfrm>
            <a:off x="8122099" y="193970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34EF50F-BBF3-C912-500C-690B582EF684}"/>
              </a:ext>
            </a:extLst>
          </p:cNvPr>
          <p:cNvSpPr/>
          <p:nvPr/>
        </p:nvSpPr>
        <p:spPr>
          <a:xfrm>
            <a:off x="8122099" y="194901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discu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57EA6DF-765B-4643-6474-FC9DA3F85832}"/>
              </a:ext>
            </a:extLst>
          </p:cNvPr>
          <p:cNvSpPr/>
          <p:nvPr/>
        </p:nvSpPr>
        <p:spPr>
          <a:xfrm>
            <a:off x="523662" y="2616465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confess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34DE26-9EF3-BA95-D4F1-55E16C9C42F1}"/>
              </a:ext>
            </a:extLst>
          </p:cNvPr>
          <p:cNvSpPr/>
          <p:nvPr/>
        </p:nvSpPr>
        <p:spPr>
          <a:xfrm>
            <a:off x="3813088" y="261646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9DB782C-260C-3033-175A-994E4DF77E43}"/>
              </a:ext>
            </a:extLst>
          </p:cNvPr>
          <p:cNvSpPr/>
          <p:nvPr/>
        </p:nvSpPr>
        <p:spPr>
          <a:xfrm>
            <a:off x="4936621" y="2616465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630E103-51DC-9555-7A28-CEAA86A7F17B}"/>
              </a:ext>
            </a:extLst>
          </p:cNvPr>
          <p:cNvSpPr/>
          <p:nvPr/>
        </p:nvSpPr>
        <p:spPr>
          <a:xfrm>
            <a:off x="6860072" y="2607158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DA9B303-8069-807D-A21C-08DCFC76158C}"/>
              </a:ext>
            </a:extLst>
          </p:cNvPr>
          <p:cNvSpPr/>
          <p:nvPr/>
        </p:nvSpPr>
        <p:spPr>
          <a:xfrm>
            <a:off x="8122098" y="260715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38B3F5E-15B7-52AC-71A4-8760859BEF22}"/>
              </a:ext>
            </a:extLst>
          </p:cNvPr>
          <p:cNvSpPr/>
          <p:nvPr/>
        </p:nvSpPr>
        <p:spPr>
          <a:xfrm>
            <a:off x="8122098" y="261646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confe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C635E39-8AAE-FB52-480F-5C84FAAACBE2}"/>
              </a:ext>
            </a:extLst>
          </p:cNvPr>
          <p:cNvSpPr/>
          <p:nvPr/>
        </p:nvSpPr>
        <p:spPr>
          <a:xfrm>
            <a:off x="523662" y="3309212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obsess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5FAD9CC-269C-07BB-6963-68F77449E91F}"/>
              </a:ext>
            </a:extLst>
          </p:cNvPr>
          <p:cNvSpPr/>
          <p:nvPr/>
        </p:nvSpPr>
        <p:spPr>
          <a:xfrm>
            <a:off x="3813088" y="3309213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F2D1A54-67DA-37E6-56ED-07C5EECD7BB4}"/>
              </a:ext>
            </a:extLst>
          </p:cNvPr>
          <p:cNvSpPr/>
          <p:nvPr/>
        </p:nvSpPr>
        <p:spPr>
          <a:xfrm>
            <a:off x="4936621" y="3309212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A70661C-8BF5-CEEC-6A8F-67F5E159D117}"/>
              </a:ext>
            </a:extLst>
          </p:cNvPr>
          <p:cNvSpPr/>
          <p:nvPr/>
        </p:nvSpPr>
        <p:spPr>
          <a:xfrm>
            <a:off x="6860072" y="329990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C4A1CBB-C652-024F-80FE-BEE8DF9C1CD5}"/>
              </a:ext>
            </a:extLst>
          </p:cNvPr>
          <p:cNvSpPr/>
          <p:nvPr/>
        </p:nvSpPr>
        <p:spPr>
          <a:xfrm>
            <a:off x="8122098" y="3299904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0D94621-CE67-9664-8883-02070BAC8B24}"/>
              </a:ext>
            </a:extLst>
          </p:cNvPr>
          <p:cNvSpPr/>
          <p:nvPr/>
        </p:nvSpPr>
        <p:spPr>
          <a:xfrm>
            <a:off x="8122097" y="330921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obse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6235EDEB-AD8E-22C4-7D0E-E8AB7FBE723D}"/>
              </a:ext>
            </a:extLst>
          </p:cNvPr>
          <p:cNvSpPr/>
          <p:nvPr/>
        </p:nvSpPr>
        <p:spPr>
          <a:xfrm>
            <a:off x="523662" y="3978734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possess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AC341795-4B80-16B8-76EC-5B22B950BCA0}"/>
              </a:ext>
            </a:extLst>
          </p:cNvPr>
          <p:cNvSpPr/>
          <p:nvPr/>
        </p:nvSpPr>
        <p:spPr>
          <a:xfrm>
            <a:off x="3813088" y="3978735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AF0A7B0-93EF-E1FD-ED5D-459C0DA71AD1}"/>
              </a:ext>
            </a:extLst>
          </p:cNvPr>
          <p:cNvSpPr/>
          <p:nvPr/>
        </p:nvSpPr>
        <p:spPr>
          <a:xfrm>
            <a:off x="4936621" y="3978734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B9BB185-967D-5F5B-5CC6-AADA3223CF17}"/>
              </a:ext>
            </a:extLst>
          </p:cNvPr>
          <p:cNvSpPr/>
          <p:nvPr/>
        </p:nvSpPr>
        <p:spPr>
          <a:xfrm>
            <a:off x="6860072" y="3969427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79D0DC32-31D1-A1A1-F52A-43DEAFB297F7}"/>
              </a:ext>
            </a:extLst>
          </p:cNvPr>
          <p:cNvSpPr/>
          <p:nvPr/>
        </p:nvSpPr>
        <p:spPr>
          <a:xfrm>
            <a:off x="8122098" y="3969426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EA2A2198-E8CB-09D2-0B6D-C5D390D56F82}"/>
              </a:ext>
            </a:extLst>
          </p:cNvPr>
          <p:cNvSpPr/>
          <p:nvPr/>
        </p:nvSpPr>
        <p:spPr>
          <a:xfrm>
            <a:off x="8122097" y="3978733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posse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EB4D9786-D95B-8E12-A402-52F389EC5A58}"/>
              </a:ext>
            </a:extLst>
          </p:cNvPr>
          <p:cNvSpPr/>
          <p:nvPr/>
        </p:nvSpPr>
        <p:spPr>
          <a:xfrm>
            <a:off x="523661" y="4675903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process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ADACF028-0AE0-B219-48C9-73EB4BB07F4D}"/>
              </a:ext>
            </a:extLst>
          </p:cNvPr>
          <p:cNvSpPr/>
          <p:nvPr/>
        </p:nvSpPr>
        <p:spPr>
          <a:xfrm>
            <a:off x="3813087" y="467590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21D90C78-CCA3-C80D-B922-82BFD6EF7221}"/>
              </a:ext>
            </a:extLst>
          </p:cNvPr>
          <p:cNvSpPr/>
          <p:nvPr/>
        </p:nvSpPr>
        <p:spPr>
          <a:xfrm>
            <a:off x="4936620" y="4675903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A18E0E7-D20D-886D-5C89-78F037F28DD4}"/>
              </a:ext>
            </a:extLst>
          </p:cNvPr>
          <p:cNvSpPr/>
          <p:nvPr/>
        </p:nvSpPr>
        <p:spPr>
          <a:xfrm>
            <a:off x="6860071" y="466659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72D4082A-42C7-BD61-47D1-EF68008AA2DA}"/>
              </a:ext>
            </a:extLst>
          </p:cNvPr>
          <p:cNvSpPr/>
          <p:nvPr/>
        </p:nvSpPr>
        <p:spPr>
          <a:xfrm>
            <a:off x="8122097" y="4666595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9308F6F-E669-6956-7AEA-E8516B9335A6}"/>
              </a:ext>
            </a:extLst>
          </p:cNvPr>
          <p:cNvSpPr/>
          <p:nvPr/>
        </p:nvSpPr>
        <p:spPr>
          <a:xfrm>
            <a:off x="8122096" y="4675902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proce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EC214C50-1312-CC76-CEF9-38DF97B8D9BC}"/>
              </a:ext>
            </a:extLst>
          </p:cNvPr>
          <p:cNvSpPr/>
          <p:nvPr/>
        </p:nvSpPr>
        <p:spPr>
          <a:xfrm>
            <a:off x="523660" y="5365221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permit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E1BE589A-0D0A-EAAF-D2D1-4B17791C9BA2}"/>
              </a:ext>
            </a:extLst>
          </p:cNvPr>
          <p:cNvSpPr/>
          <p:nvPr/>
        </p:nvSpPr>
        <p:spPr>
          <a:xfrm>
            <a:off x="3813086" y="5365222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DD790A1-3CBB-0E39-01D6-14BA504A1FD7}"/>
              </a:ext>
            </a:extLst>
          </p:cNvPr>
          <p:cNvSpPr/>
          <p:nvPr/>
        </p:nvSpPr>
        <p:spPr>
          <a:xfrm>
            <a:off x="4936619" y="5365221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7ACA6070-CDDD-EECE-24E8-EE8DC7C418AE}"/>
              </a:ext>
            </a:extLst>
          </p:cNvPr>
          <p:cNvSpPr/>
          <p:nvPr/>
        </p:nvSpPr>
        <p:spPr>
          <a:xfrm>
            <a:off x="6860070" y="5355914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FC2CB5D6-35A9-9C01-51AB-B84381245A74}"/>
              </a:ext>
            </a:extLst>
          </p:cNvPr>
          <p:cNvSpPr/>
          <p:nvPr/>
        </p:nvSpPr>
        <p:spPr>
          <a:xfrm>
            <a:off x="8122096" y="5355913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BCD92175-B054-2151-1ED8-BBF67AADE6CA}"/>
              </a:ext>
            </a:extLst>
          </p:cNvPr>
          <p:cNvSpPr/>
          <p:nvPr/>
        </p:nvSpPr>
        <p:spPr>
          <a:xfrm>
            <a:off x="8122095" y="536522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permi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9B877AD7-95D1-C5C5-44B4-A7385FB70C17}"/>
              </a:ext>
            </a:extLst>
          </p:cNvPr>
          <p:cNvSpPr/>
          <p:nvPr/>
        </p:nvSpPr>
        <p:spPr>
          <a:xfrm>
            <a:off x="523659" y="6063845"/>
            <a:ext cx="3059534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admit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622F268A-DB60-FBA3-64F9-F83AB4A6B260}"/>
              </a:ext>
            </a:extLst>
          </p:cNvPr>
          <p:cNvSpPr/>
          <p:nvPr/>
        </p:nvSpPr>
        <p:spPr>
          <a:xfrm>
            <a:off x="3813085" y="6063846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F02BDC6-A1AB-4717-41DC-1CC7A616355D}"/>
              </a:ext>
            </a:extLst>
          </p:cNvPr>
          <p:cNvSpPr/>
          <p:nvPr/>
        </p:nvSpPr>
        <p:spPr>
          <a:xfrm>
            <a:off x="4936618" y="6063845"/>
            <a:ext cx="1671136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ion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8D716A8C-DB8D-D9E0-EFEF-85E46E6DDCF6}"/>
              </a:ext>
            </a:extLst>
          </p:cNvPr>
          <p:cNvSpPr/>
          <p:nvPr/>
        </p:nvSpPr>
        <p:spPr>
          <a:xfrm>
            <a:off x="6860069" y="6054538"/>
            <a:ext cx="983797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1CB63C08-3535-FD36-8611-8D9CA934B15E}"/>
              </a:ext>
            </a:extLst>
          </p:cNvPr>
          <p:cNvSpPr/>
          <p:nvPr/>
        </p:nvSpPr>
        <p:spPr>
          <a:xfrm>
            <a:off x="8122095" y="605453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AA846469-BEE2-90B2-D656-2F30AA1C0754}"/>
              </a:ext>
            </a:extLst>
          </p:cNvPr>
          <p:cNvSpPr/>
          <p:nvPr/>
        </p:nvSpPr>
        <p:spPr>
          <a:xfrm>
            <a:off x="8122094" y="606384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admi</a:t>
            </a:r>
            <a:r>
              <a:rPr lang="en-GB" sz="3600" u="sng" dirty="0">
                <a:solidFill>
                  <a:srgbClr val="FFFF00"/>
                </a:solidFill>
              </a:rPr>
              <a:t>ssion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C6D0365B-327C-EB66-38D3-567809561366}"/>
              </a:ext>
            </a:extLst>
          </p:cNvPr>
          <p:cNvSpPr/>
          <p:nvPr/>
        </p:nvSpPr>
        <p:spPr>
          <a:xfrm>
            <a:off x="304800" y="217819"/>
            <a:ext cx="11709400" cy="86727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happens when you add the suffix “ion” to a </a:t>
            </a:r>
            <a:r>
              <a:rPr lang="en-GB" sz="3200" b="1" u="sng" dirty="0">
                <a:solidFill>
                  <a:schemeClr val="bg1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5653F6E0-FB5A-B8C3-9787-F1D80F731F44}"/>
              </a:ext>
            </a:extLst>
          </p:cNvPr>
          <p:cNvSpPr/>
          <p:nvPr/>
        </p:nvSpPr>
        <p:spPr>
          <a:xfrm>
            <a:off x="304800" y="272049"/>
            <a:ext cx="11709400" cy="86727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b="1" u="sng" dirty="0">
                <a:solidFill>
                  <a:schemeClr val="bg1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 becomes a </a:t>
            </a:r>
            <a:r>
              <a:rPr lang="en-GB" sz="3200" b="1" u="sng" dirty="0">
                <a:solidFill>
                  <a:schemeClr val="bg1"/>
                </a:solidFill>
              </a:rPr>
              <a:t>noun!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3136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16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F159933-B690-EC4E-92A4-8F14AC386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pulled a funny expression.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68984" y="2558407"/>
            <a:ext cx="5338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expre</a:t>
            </a:r>
            <a:r>
              <a:rPr lang="en-GB" sz="8000" u="sng" dirty="0">
                <a:solidFill>
                  <a:srgbClr val="7030A0"/>
                </a:solidFill>
              </a:rPr>
              <a:t>ssion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6534" y="157625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55D7366-4C7D-D177-7AD8-E3B1B1743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have a discussion.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00625" y="368858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discu</a:t>
            </a:r>
            <a:r>
              <a:rPr lang="en-GB" sz="8000" dirty="0">
                <a:solidFill>
                  <a:srgbClr val="7030A0"/>
                </a:solidFill>
              </a:rPr>
              <a:t>ssion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342" y="158424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750FA9D-7CEB-90DB-C8A7-BFC8452A0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listened to her confession.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confe</a:t>
            </a:r>
            <a:r>
              <a:rPr lang="en-GB" sz="8000" dirty="0">
                <a:solidFill>
                  <a:srgbClr val="7030A0"/>
                </a:solidFill>
              </a:rPr>
              <a:t>ssion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060" y="140327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887</Words>
  <Application>Microsoft Office PowerPoint</Application>
  <PresentationFormat>Widescreen</PresentationFormat>
  <Paragraphs>254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Scrambler has been scrambling!!!</vt:lpstr>
      <vt:lpstr>Words ending in /shuhn/ spelt ssion.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42</cp:revision>
  <dcterms:created xsi:type="dcterms:W3CDTF">2022-05-31T09:42:07Z</dcterms:created>
  <dcterms:modified xsi:type="dcterms:W3CDTF">2025-12-08T17:13:09Z</dcterms:modified>
</cp:coreProperties>
</file>