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15" r:id="rId2"/>
    <p:sldId id="274" r:id="rId3"/>
    <p:sldId id="370" r:id="rId4"/>
    <p:sldId id="409" r:id="rId5"/>
    <p:sldId id="383" r:id="rId6"/>
    <p:sldId id="301" r:id="rId7"/>
    <p:sldId id="405" r:id="rId8"/>
    <p:sldId id="353" r:id="rId9"/>
    <p:sldId id="360" r:id="rId10"/>
    <p:sldId id="361" r:id="rId11"/>
    <p:sldId id="347" r:id="rId12"/>
    <p:sldId id="354" r:id="rId13"/>
    <p:sldId id="410" r:id="rId14"/>
    <p:sldId id="407" r:id="rId15"/>
    <p:sldId id="279" r:id="rId16"/>
    <p:sldId id="269" r:id="rId17"/>
    <p:sldId id="408" r:id="rId18"/>
    <p:sldId id="369" r:id="rId19"/>
    <p:sldId id="414" r:id="rId20"/>
    <p:sldId id="411" r:id="rId21"/>
    <p:sldId id="391" r:id="rId22"/>
    <p:sldId id="412" r:id="rId23"/>
    <p:sldId id="392" r:id="rId24"/>
    <p:sldId id="371" r:id="rId25"/>
    <p:sldId id="413" r:id="rId26"/>
    <p:sldId id="365" r:id="rId27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0612B3-407C-436B-9A72-D482E56AC70C}" v="1" dt="2025-12-08T17:20:15.7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0:17.093" v="1" actId="47"/>
      <pc:docMkLst>
        <pc:docMk/>
      </pc:docMkLst>
      <pc:sldChg chg="del">
        <pc:chgData name="Glen Jones" userId="e846aaca-4b24-4b13-b0d0-f2308e16b284" providerId="ADAL" clId="{ED47ACC3-9597-4D89-A1DC-43CF280EF274}" dt="2025-12-08T17:20:17.093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20:15.753" v="0"/>
        <pc:sldMkLst>
          <pc:docMk/>
          <pc:sldMk cId="461087981" sldId="41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34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v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469770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490102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6927" y="590609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351314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her </a:t>
            </a:r>
          </a:p>
          <a:p>
            <a:pPr algn="ctr"/>
            <a:r>
              <a:rPr lang="en-GB" sz="4400" dirty="0"/>
              <a:t>term </a:t>
            </a:r>
          </a:p>
          <a:p>
            <a:pPr algn="ctr"/>
            <a:r>
              <a:rPr lang="en-GB" sz="4400" dirty="0"/>
              <a:t>verb person</a:t>
            </a:r>
          </a:p>
        </p:txBody>
      </p:sp>
      <p:pic>
        <p:nvPicPr>
          <p:cNvPr id="34" name="Picture 33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7A50C09-C597-6A16-4DFA-93CB918E7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045" y="123034"/>
            <a:ext cx="2019608" cy="201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592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Diagram&#10;&#10;Description automatically generated">
            <a:extLst>
              <a:ext uri="{FF2B5EF4-FFF2-40B4-BE49-F238E27FC236}">
                <a16:creationId xmlns:a16="http://schemas.microsoft.com/office/drawing/2014/main" id="{363C9137-C37E-7AAC-8C6E-D5A79D69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sz="3300" dirty="0">
                <a:solidFill>
                  <a:schemeClr val="bg1"/>
                </a:solidFill>
              </a:rPr>
              <a:t>Click the words to reveal the answers.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90193F-344B-B6B1-B12F-A1483C4320F3}"/>
              </a:ext>
            </a:extLst>
          </p:cNvPr>
          <p:cNvGrpSpPr/>
          <p:nvPr/>
        </p:nvGrpSpPr>
        <p:grpSpPr>
          <a:xfrm>
            <a:off x="7490185" y="2026580"/>
            <a:ext cx="1618645" cy="904272"/>
            <a:chOff x="7226416" y="2033044"/>
            <a:chExt cx="1618645" cy="904272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90E34F2-BB23-EA2A-D113-C573A97A574D}"/>
                </a:ext>
              </a:extLst>
            </p:cNvPr>
            <p:cNvSpPr/>
            <p:nvPr/>
          </p:nvSpPr>
          <p:spPr>
            <a:xfrm>
              <a:off x="7226416" y="2033044"/>
              <a:ext cx="685800" cy="9042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970471-42D7-BD2A-1635-0CEBF50F4A77}"/>
                </a:ext>
              </a:extLst>
            </p:cNvPr>
            <p:cNvSpPr/>
            <p:nvPr/>
          </p:nvSpPr>
          <p:spPr>
            <a:xfrm>
              <a:off x="7911354" y="2277904"/>
              <a:ext cx="933707" cy="65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432CD57-8C33-A384-65EF-721E798670BC}"/>
              </a:ext>
            </a:extLst>
          </p:cNvPr>
          <p:cNvSpPr/>
          <p:nvPr/>
        </p:nvSpPr>
        <p:spPr>
          <a:xfrm>
            <a:off x="8156662" y="3413411"/>
            <a:ext cx="933707" cy="65425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81595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825FFFA-A579-47DA-B599-F800FE871953}"/>
              </a:ext>
            </a:extLst>
          </p:cNvPr>
          <p:cNvSpPr/>
          <p:nvPr/>
        </p:nvSpPr>
        <p:spPr>
          <a:xfrm>
            <a:off x="7505919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A24E0-310A-CD79-2965-07D4780F51C7}"/>
              </a:ext>
            </a:extLst>
          </p:cNvPr>
          <p:cNvSpPr/>
          <p:nvPr/>
        </p:nvSpPr>
        <p:spPr>
          <a:xfrm>
            <a:off x="10250721" y="5669213"/>
            <a:ext cx="933707" cy="64571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476356" y="22037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</a:t>
            </a:r>
            <a:endParaRPr lang="en-GB" sz="28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94972" y="4376299"/>
            <a:ext cx="685800" cy="8512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197114" y="2249914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7486381" y="457153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94DBE4-BA60-A14B-C9F6-FADE7619309D}"/>
              </a:ext>
            </a:extLst>
          </p:cNvPr>
          <p:cNvSpPr txBox="1"/>
          <p:nvPr/>
        </p:nvSpPr>
        <p:spPr>
          <a:xfrm>
            <a:off x="10290818" y="5621291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6B2370DD-507E-72B1-5F37-54307916D2A8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9095842" y="3222882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168388" y="3346610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9065001" y="335581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b</a:t>
            </a:r>
            <a:endParaRPr lang="en-GB" sz="28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58B753A-001E-1B26-62A2-9B47A21E4821}"/>
              </a:ext>
            </a:extLst>
          </p:cNvPr>
          <p:cNvSpPr/>
          <p:nvPr/>
        </p:nvSpPr>
        <p:spPr>
          <a:xfrm>
            <a:off x="7474197" y="3417035"/>
            <a:ext cx="685800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0BBFECD-DF65-6130-8A9E-CC9777D9BAB7}"/>
              </a:ext>
            </a:extLst>
          </p:cNvPr>
          <p:cNvSpPr/>
          <p:nvPr/>
        </p:nvSpPr>
        <p:spPr>
          <a:xfrm>
            <a:off x="9563278" y="5470971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8171185" y="4563110"/>
            <a:ext cx="93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76356" y="335503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</a:t>
            </a:r>
            <a:endParaRPr lang="en-GB" sz="2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05793BA-0D65-2CB8-1557-32E64E3AF4CE}"/>
              </a:ext>
            </a:extLst>
          </p:cNvPr>
          <p:cNvSpPr txBox="1"/>
          <p:nvPr/>
        </p:nvSpPr>
        <p:spPr>
          <a:xfrm>
            <a:off x="9563278" y="562521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14580B9-2683-D457-CF52-66C51E280E80}"/>
              </a:ext>
            </a:extLst>
          </p:cNvPr>
          <p:cNvSpPr/>
          <p:nvPr/>
        </p:nvSpPr>
        <p:spPr>
          <a:xfrm>
            <a:off x="9122969" y="4571535"/>
            <a:ext cx="685800" cy="6542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0AA483-C337-666E-AF27-F165C8DC8CEE}"/>
              </a:ext>
            </a:extLst>
          </p:cNvPr>
          <p:cNvSpPr txBox="1"/>
          <p:nvPr/>
        </p:nvSpPr>
        <p:spPr>
          <a:xfrm>
            <a:off x="9092128" y="4509234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1998CB8-4C9D-5B16-BFEB-1AF2F737C4B8}"/>
              </a:ext>
            </a:extLst>
          </p:cNvPr>
          <p:cNvSpPr txBox="1"/>
          <p:nvPr/>
        </p:nvSpPr>
        <p:spPr>
          <a:xfrm>
            <a:off x="75039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D2D7402-FB7A-0784-1587-31DA13A72729}"/>
              </a:ext>
            </a:extLst>
          </p:cNvPr>
          <p:cNvSpPr/>
          <p:nvPr/>
        </p:nvSpPr>
        <p:spPr>
          <a:xfrm>
            <a:off x="8190221" y="56708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FE830A-A58A-13F9-AE49-DA79BFFE7F3D}"/>
              </a:ext>
            </a:extLst>
          </p:cNvPr>
          <p:cNvSpPr/>
          <p:nvPr/>
        </p:nvSpPr>
        <p:spPr>
          <a:xfrm>
            <a:off x="8876875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46586-BD90-DAA5-6C02-8CD170225EE2}"/>
              </a:ext>
            </a:extLst>
          </p:cNvPr>
          <p:cNvSpPr txBox="1"/>
          <p:nvPr/>
        </p:nvSpPr>
        <p:spPr>
          <a:xfrm>
            <a:off x="8874893" y="564533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134417D-A60C-4B9E-2882-8A366A69B393}"/>
              </a:ext>
            </a:extLst>
          </p:cNvPr>
          <p:cNvSpPr txBox="1"/>
          <p:nvPr/>
        </p:nvSpPr>
        <p:spPr>
          <a:xfrm>
            <a:off x="8175123" y="567465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i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3356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29" grpId="0"/>
      <p:bldP spid="32" grpId="0"/>
      <p:bldP spid="36" grpId="0"/>
      <p:bldP spid="7" grpId="0" animBg="1"/>
      <p:bldP spid="44" grpId="0" animBg="1"/>
      <p:bldP spid="45" grpId="0" animBg="1"/>
      <p:bldP spid="46" grpId="0" animBg="1"/>
      <p:bldP spid="50" grpId="0"/>
      <p:bldP spid="33" grpId="0"/>
      <p:bldP spid="42" grpId="0"/>
      <p:bldP spid="49" grpId="0"/>
      <p:bldP spid="53" grpId="0"/>
      <p:bldP spid="51" grpId="0"/>
      <p:bldP spid="52" grpId="0"/>
      <p:bldP spid="35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Diagram&#10;&#10;Description automatically generated">
            <a:extLst>
              <a:ext uri="{FF2B5EF4-FFF2-40B4-BE49-F238E27FC236}">
                <a16:creationId xmlns:a16="http://schemas.microsoft.com/office/drawing/2014/main" id="{363C9137-C37E-7AAC-8C6E-D5A79D69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A39BCCE1-F135-1A40-4134-BAC64B7B23A1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C208AC5C-C993-645D-EB62-FB0312D40FDE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01722A42-214B-1573-2A81-58B361D6583B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E70A1E6-0169-8913-09AB-C35BB2385F64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7EB0A15-2789-A006-DF11-6CF959DAA8AB}"/>
              </a:ext>
            </a:extLst>
          </p:cNvPr>
          <p:cNvGrpSpPr/>
          <p:nvPr/>
        </p:nvGrpSpPr>
        <p:grpSpPr>
          <a:xfrm>
            <a:off x="7490185" y="2026580"/>
            <a:ext cx="1618645" cy="904272"/>
            <a:chOff x="7226416" y="2033044"/>
            <a:chExt cx="1618645" cy="90427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1411390-E815-E40D-CD85-6D7D9331CA55}"/>
                </a:ext>
              </a:extLst>
            </p:cNvPr>
            <p:cNvSpPr/>
            <p:nvPr/>
          </p:nvSpPr>
          <p:spPr>
            <a:xfrm>
              <a:off x="7226416" y="2033044"/>
              <a:ext cx="685800" cy="9042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DFCD1CA-4090-8EC9-B2F9-4A5C3E47FBF4}"/>
                </a:ext>
              </a:extLst>
            </p:cNvPr>
            <p:cNvSpPr/>
            <p:nvPr/>
          </p:nvSpPr>
          <p:spPr>
            <a:xfrm>
              <a:off x="7911354" y="2277904"/>
              <a:ext cx="933707" cy="65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E00052E7-D976-10D2-16CD-57752E50077C}"/>
              </a:ext>
            </a:extLst>
          </p:cNvPr>
          <p:cNvSpPr/>
          <p:nvPr/>
        </p:nvSpPr>
        <p:spPr>
          <a:xfrm>
            <a:off x="8156662" y="3413411"/>
            <a:ext cx="933707" cy="65425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5796ACB-7210-15C5-F89B-AD47135385FE}"/>
              </a:ext>
            </a:extLst>
          </p:cNvPr>
          <p:cNvSpPr/>
          <p:nvPr/>
        </p:nvSpPr>
        <p:spPr>
          <a:xfrm>
            <a:off x="8181595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A00E909-624C-5999-489F-2F1E4000BF9E}"/>
              </a:ext>
            </a:extLst>
          </p:cNvPr>
          <p:cNvSpPr/>
          <p:nvPr/>
        </p:nvSpPr>
        <p:spPr>
          <a:xfrm>
            <a:off x="7505919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713B17C-EBE1-4852-E087-042F34385569}"/>
              </a:ext>
            </a:extLst>
          </p:cNvPr>
          <p:cNvSpPr/>
          <p:nvPr/>
        </p:nvSpPr>
        <p:spPr>
          <a:xfrm>
            <a:off x="10250721" y="5669213"/>
            <a:ext cx="933707" cy="64571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92D5895-9D12-7D97-5500-1565D6842CD0}"/>
              </a:ext>
            </a:extLst>
          </p:cNvPr>
          <p:cNvSpPr txBox="1"/>
          <p:nvPr/>
        </p:nvSpPr>
        <p:spPr>
          <a:xfrm>
            <a:off x="7476356" y="22037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</a:t>
            </a:r>
            <a:endParaRPr lang="en-GB" sz="2800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DDE2C32-5648-0A7D-E676-65DE91C77A30}"/>
              </a:ext>
            </a:extLst>
          </p:cNvPr>
          <p:cNvSpPr/>
          <p:nvPr/>
        </p:nvSpPr>
        <p:spPr>
          <a:xfrm>
            <a:off x="7494972" y="4376299"/>
            <a:ext cx="685800" cy="8512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00A21DB-1285-C17D-F3FA-0423491618A2}"/>
              </a:ext>
            </a:extLst>
          </p:cNvPr>
          <p:cNvSpPr txBox="1"/>
          <p:nvPr/>
        </p:nvSpPr>
        <p:spPr>
          <a:xfrm>
            <a:off x="8197114" y="2249914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82D308-80AC-D1EB-49CC-BA0ACB669217}"/>
              </a:ext>
            </a:extLst>
          </p:cNvPr>
          <p:cNvSpPr txBox="1"/>
          <p:nvPr/>
        </p:nvSpPr>
        <p:spPr>
          <a:xfrm>
            <a:off x="7486381" y="457153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3F48EF1-5314-3D52-56E5-1F66AF4E5A69}"/>
              </a:ext>
            </a:extLst>
          </p:cNvPr>
          <p:cNvSpPr txBox="1"/>
          <p:nvPr/>
        </p:nvSpPr>
        <p:spPr>
          <a:xfrm>
            <a:off x="10290818" y="5621291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11D9935A-BE9D-38CC-AF40-582186258F88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BB9A13A3-219A-6FDF-1C65-7C43AA208E28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7C48E3AC-6606-0078-D513-D26866F65BE2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4712D723-EEC7-70BA-51A1-13F49C546CE0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41EA176-6A52-5E6E-AE14-3BBAC783419A}"/>
              </a:ext>
            </a:extLst>
          </p:cNvPr>
          <p:cNvSpPr/>
          <p:nvPr/>
        </p:nvSpPr>
        <p:spPr>
          <a:xfrm>
            <a:off x="9095842" y="3222882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A8D1044-0A91-9193-FE86-3CB11D7BED33}"/>
              </a:ext>
            </a:extLst>
          </p:cNvPr>
          <p:cNvSpPr txBox="1"/>
          <p:nvPr/>
        </p:nvSpPr>
        <p:spPr>
          <a:xfrm>
            <a:off x="8168388" y="3346610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0D9AE89-66DA-5208-7B30-36A99EF70B6D}"/>
              </a:ext>
            </a:extLst>
          </p:cNvPr>
          <p:cNvSpPr txBox="1"/>
          <p:nvPr/>
        </p:nvSpPr>
        <p:spPr>
          <a:xfrm>
            <a:off x="9065001" y="335581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b</a:t>
            </a:r>
            <a:endParaRPr lang="en-GB" sz="280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364CA4D9-AF70-605F-4A4E-0CD9102D420A}"/>
              </a:ext>
            </a:extLst>
          </p:cNvPr>
          <p:cNvSpPr/>
          <p:nvPr/>
        </p:nvSpPr>
        <p:spPr>
          <a:xfrm>
            <a:off x="7474197" y="3417035"/>
            <a:ext cx="685800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BC0A34E-5045-D5D5-3D29-7FD0820EAB32}"/>
              </a:ext>
            </a:extLst>
          </p:cNvPr>
          <p:cNvSpPr/>
          <p:nvPr/>
        </p:nvSpPr>
        <p:spPr>
          <a:xfrm>
            <a:off x="9563278" y="5470971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B6CDA5F-2BDD-531B-B639-3F708446D51C}"/>
              </a:ext>
            </a:extLst>
          </p:cNvPr>
          <p:cNvSpPr txBox="1"/>
          <p:nvPr/>
        </p:nvSpPr>
        <p:spPr>
          <a:xfrm>
            <a:off x="8171185" y="4563110"/>
            <a:ext cx="93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1E17844-D768-B7AA-3769-2CC63624548E}"/>
              </a:ext>
            </a:extLst>
          </p:cNvPr>
          <p:cNvSpPr txBox="1"/>
          <p:nvPr/>
        </p:nvSpPr>
        <p:spPr>
          <a:xfrm>
            <a:off x="7476356" y="335503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</a:t>
            </a:r>
            <a:endParaRPr lang="en-GB" sz="2800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09DFD1A-2073-8C74-9A98-DF0EAE496447}"/>
              </a:ext>
            </a:extLst>
          </p:cNvPr>
          <p:cNvSpPr txBox="1"/>
          <p:nvPr/>
        </p:nvSpPr>
        <p:spPr>
          <a:xfrm>
            <a:off x="9563278" y="562521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A736329-3466-C717-A7B0-B6235E998522}"/>
              </a:ext>
            </a:extLst>
          </p:cNvPr>
          <p:cNvSpPr/>
          <p:nvPr/>
        </p:nvSpPr>
        <p:spPr>
          <a:xfrm>
            <a:off x="9122969" y="4571535"/>
            <a:ext cx="685800" cy="6542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D05F6EC-4710-5C61-DA44-0FF4FF5DDB4A}"/>
              </a:ext>
            </a:extLst>
          </p:cNvPr>
          <p:cNvSpPr txBox="1"/>
          <p:nvPr/>
        </p:nvSpPr>
        <p:spPr>
          <a:xfrm>
            <a:off x="9092128" y="4509234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DAAC0C7-660E-3D45-2E6C-292FCC2E538C}"/>
              </a:ext>
            </a:extLst>
          </p:cNvPr>
          <p:cNvSpPr txBox="1"/>
          <p:nvPr/>
        </p:nvSpPr>
        <p:spPr>
          <a:xfrm>
            <a:off x="75039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44D87DA-B7DE-F288-1149-5BD60389DCDF}"/>
              </a:ext>
            </a:extLst>
          </p:cNvPr>
          <p:cNvSpPr/>
          <p:nvPr/>
        </p:nvSpPr>
        <p:spPr>
          <a:xfrm>
            <a:off x="8190221" y="56708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674399E6-254E-96E7-878E-FFE41F5E44F6}"/>
              </a:ext>
            </a:extLst>
          </p:cNvPr>
          <p:cNvSpPr/>
          <p:nvPr/>
        </p:nvSpPr>
        <p:spPr>
          <a:xfrm>
            <a:off x="8876875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C6741A8-1CDE-5CFF-EB43-B9D59706661F}"/>
              </a:ext>
            </a:extLst>
          </p:cNvPr>
          <p:cNvSpPr txBox="1"/>
          <p:nvPr/>
        </p:nvSpPr>
        <p:spPr>
          <a:xfrm>
            <a:off x="8874893" y="564533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D6956CEB-50EC-F9F7-961A-5978A68F53A9}"/>
              </a:ext>
            </a:extLst>
          </p:cNvPr>
          <p:cNvSpPr txBox="1"/>
          <p:nvPr/>
        </p:nvSpPr>
        <p:spPr>
          <a:xfrm>
            <a:off x="8175123" y="567465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i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598112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-er.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DFB25DB6-8DE1-48A9-7417-ED6BE37A26D6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3101929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television, usual, division,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usually, pleasure, revision, vision,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explosion,…?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C2711D1-D60B-06A8-E70B-BC9563AF99AA}"/>
              </a:ext>
            </a:extLst>
          </p:cNvPr>
          <p:cNvSpPr/>
          <p:nvPr/>
        </p:nvSpPr>
        <p:spPr>
          <a:xfrm>
            <a:off x="1054671" y="185693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</p:spTree>
    <p:extLst>
      <p:ext uri="{BB962C8B-B14F-4D97-AF65-F5344CB8AC3E}">
        <p14:creationId xmlns:p14="http://schemas.microsoft.com/office/powerpoint/2010/main" val="341866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3EE382B4-A142-7DC5-DC19-CE9C268C9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80794"/>
          </a:xfrm>
          <a:prstGeom prst="roundRect">
            <a:avLst/>
          </a:prstGeom>
          <a:solidFill>
            <a:srgbClr val="7030A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Can you hear a common sound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in  these words?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usually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division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usual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measure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treasure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television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vision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explosion</a:t>
            </a:r>
          </a:p>
        </p:txBody>
      </p:sp>
      <p:pic>
        <p:nvPicPr>
          <p:cNvPr id="13" name="Picture 12" descr="A picture containing wheel&#10;&#10;Description automatically generated">
            <a:extLst>
              <a:ext uri="{FF2B5EF4-FFF2-40B4-BE49-F238E27FC236}">
                <a16:creationId xmlns:a16="http://schemas.microsoft.com/office/drawing/2014/main" id="{9FFF4D13-13E9-D670-FBDC-6D5F1F6B38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0563"/>
            <a:ext cx="2321476" cy="216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background pattern&#10;&#10;Description automatically generated">
            <a:extLst>
              <a:ext uri="{FF2B5EF4-FFF2-40B4-BE49-F238E27FC236}">
                <a16:creationId xmlns:a16="http://schemas.microsoft.com/office/drawing/2014/main" id="{B286FFC4-B183-233A-19D4-FFA82723B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14362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s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makes a /zh/ sound.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65" y="-382572"/>
            <a:ext cx="2321476" cy="2165903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BC0C502B-9C02-8ECF-DDCA-9D7C3C4FC88D}"/>
              </a:ext>
            </a:extLst>
          </p:cNvPr>
          <p:cNvSpPr txBox="1">
            <a:spLocks/>
          </p:cNvSpPr>
          <p:nvPr/>
        </p:nvSpPr>
        <p:spPr>
          <a:xfrm>
            <a:off x="797609" y="34775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ually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4D5B4D9-B460-92D5-19B9-335A0F2F058E}"/>
              </a:ext>
            </a:extLst>
          </p:cNvPr>
          <p:cNvSpPr txBox="1">
            <a:spLocks/>
          </p:cNvSpPr>
          <p:nvPr/>
        </p:nvSpPr>
        <p:spPr>
          <a:xfrm>
            <a:off x="9514608" y="27663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divi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568623D-4442-DC9B-7E73-5648FBCDA01A}"/>
              </a:ext>
            </a:extLst>
          </p:cNvPr>
          <p:cNvSpPr txBox="1">
            <a:spLocks/>
          </p:cNvSpPr>
          <p:nvPr/>
        </p:nvSpPr>
        <p:spPr>
          <a:xfrm>
            <a:off x="3612659" y="2811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ual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2C43EAB-43E4-02C5-7946-94FA4F95B729}"/>
              </a:ext>
            </a:extLst>
          </p:cNvPr>
          <p:cNvSpPr txBox="1">
            <a:spLocks/>
          </p:cNvSpPr>
          <p:nvPr/>
        </p:nvSpPr>
        <p:spPr>
          <a:xfrm>
            <a:off x="6699558" y="34775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mea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9763C87-68DD-89B5-DFE6-A3C4FA48952C}"/>
              </a:ext>
            </a:extLst>
          </p:cNvPr>
          <p:cNvSpPr txBox="1">
            <a:spLocks/>
          </p:cNvSpPr>
          <p:nvPr/>
        </p:nvSpPr>
        <p:spPr>
          <a:xfrm>
            <a:off x="6699558" y="228679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trea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ure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11DB5324-D00E-AE3B-38D1-70E5358EA7B6}"/>
              </a:ext>
            </a:extLst>
          </p:cNvPr>
          <p:cNvSpPr txBox="1">
            <a:spLocks/>
          </p:cNvSpPr>
          <p:nvPr/>
        </p:nvSpPr>
        <p:spPr>
          <a:xfrm>
            <a:off x="797609" y="226976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televi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2C56D7B-3695-2126-4699-C6E3D4729D08}"/>
              </a:ext>
            </a:extLst>
          </p:cNvPr>
          <p:cNvSpPr txBox="1">
            <a:spLocks/>
          </p:cNvSpPr>
          <p:nvPr/>
        </p:nvSpPr>
        <p:spPr>
          <a:xfrm>
            <a:off x="9514608" y="402578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5E392E8-5626-1B26-BC27-C9B04CBE54AB}"/>
              </a:ext>
            </a:extLst>
          </p:cNvPr>
          <p:cNvSpPr txBox="1">
            <a:spLocks/>
          </p:cNvSpPr>
          <p:nvPr/>
        </p:nvSpPr>
        <p:spPr>
          <a:xfrm>
            <a:off x="3612659" y="405370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explo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371DF559-6696-83DF-DE56-79C0A3BC6895}"/>
              </a:ext>
            </a:extLst>
          </p:cNvPr>
          <p:cNvSpPr txBox="1">
            <a:spLocks/>
          </p:cNvSpPr>
          <p:nvPr/>
        </p:nvSpPr>
        <p:spPr>
          <a:xfrm>
            <a:off x="1241137" y="5425440"/>
            <a:ext cx="10515600" cy="94425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Can you hear the /zh/ sound?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AA31D-151D-55D1-FB65-1DBBCB72A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79552AC-C109-21E2-09A5-C29AB2B5B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709EC641-1C74-E0D0-A2B1-BBBEA4325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71C354B-87A0-88E3-9BB3-C11AB09213A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762C20A-7FDA-C3E8-3310-0038D7A626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A198ED-6B7E-062B-0570-9F3BC9012B75}"/>
              </a:ext>
            </a:extLst>
          </p:cNvPr>
          <p:cNvSpPr txBox="1"/>
          <p:nvPr/>
        </p:nvSpPr>
        <p:spPr>
          <a:xfrm>
            <a:off x="548640" y="2013492"/>
            <a:ext cx="1108917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meazhure our excitement and explore a new galaxy!”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90C795-063D-D88E-2DF2-5D7CC00C37E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</a:t>
            </a:r>
            <a:r>
              <a:rPr lang="en-GB" sz="3400" u="sng" dirty="0">
                <a:solidFill>
                  <a:srgbClr val="FF0000"/>
                </a:solidFill>
              </a:rPr>
              <a:t>measure</a:t>
            </a:r>
            <a:r>
              <a:rPr lang="en-GB" sz="3400" dirty="0">
                <a:solidFill>
                  <a:schemeClr val="bg1"/>
                </a:solidFill>
              </a:rPr>
              <a:t> our excitement and explore a new galaxy!”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D5A13A-F199-3A17-EF2E-18572552FEEB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measure our excitement and explore a new galaxy!”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E2C308-9D29-5FDF-9E15-2301D034DDD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00106D1-7C0F-3B16-BBAE-C3253617346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03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unuzhual treazhure chest because it glowed with a rainbow of colours.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</a:t>
            </a:r>
            <a:r>
              <a:rPr lang="en-GB" sz="3400" u="sng" dirty="0">
                <a:solidFill>
                  <a:srgbClr val="FF0000"/>
                </a:solidFill>
              </a:rPr>
              <a:t>unusual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rgbClr val="FF0000"/>
                </a:solidFill>
              </a:rPr>
              <a:t>treasure</a:t>
            </a:r>
            <a:r>
              <a:rPr lang="en-GB" sz="3400" dirty="0">
                <a:solidFill>
                  <a:schemeClr val="bg1"/>
                </a:solidFill>
              </a:rPr>
              <a:t> chest because it glowed with a rainbow of colours.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unusual treasure chest because it glowed with a rainbow of colours.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-er.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DFB25DB6-8DE1-48A9-7417-ED6BE37A26D6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4100565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-sion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station, fiction, motion, national, section, mention, position, question, competition, attention, action, education, creation, completion,…?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DD3D85B-79D6-C397-0760-6E40899AD5A1}"/>
              </a:ext>
            </a:extLst>
          </p:cNvPr>
          <p:cNvSpPr/>
          <p:nvPr/>
        </p:nvSpPr>
        <p:spPr>
          <a:xfrm>
            <a:off x="1054671" y="1971746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in –tion.</a:t>
            </a:r>
          </a:p>
        </p:txBody>
      </p:sp>
    </p:spTree>
    <p:extLst>
      <p:ext uri="{BB962C8B-B14F-4D97-AF65-F5344CB8AC3E}">
        <p14:creationId xmlns:p14="http://schemas.microsoft.com/office/powerpoint/2010/main" val="9807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invension in a secsion of his spaceship stasion.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section</a:t>
            </a:r>
            <a:r>
              <a:rPr lang="en-GB" sz="3400" dirty="0">
                <a:solidFill>
                  <a:schemeClr val="bg1"/>
                </a:solidFill>
              </a:rPr>
              <a:t> of his spaceship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station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invention in a section of his spaceship station.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64AF4-4C90-01A6-2108-4130F4591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F908F21-684A-033C-D376-6920F3687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543C385-82FA-EA84-A81F-C11E456E6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0D51EE6-796D-B43A-45D5-AA8B330C4946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C8A6D7D-8547-636D-C307-00937B8C2F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4AF6EF-1906-7E68-F826-DE37CA2A58F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creasion, an invension that seemed like ficsion, the educasion authority took notice.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160B56-D1DE-F4EF-CA8F-C70A00B1E95B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creation</a:t>
            </a:r>
            <a:r>
              <a:rPr lang="en-GB" sz="3400" dirty="0">
                <a:solidFill>
                  <a:schemeClr val="bg1"/>
                </a:solidFill>
              </a:rPr>
              <a:t>,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that seemed like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fiction</a:t>
            </a:r>
            <a:r>
              <a:rPr lang="en-GB" sz="3400" dirty="0">
                <a:solidFill>
                  <a:schemeClr val="bg1"/>
                </a:solidFill>
              </a:rPr>
              <a:t>,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education</a:t>
            </a:r>
            <a:r>
              <a:rPr lang="en-GB" sz="3400" dirty="0">
                <a:solidFill>
                  <a:schemeClr val="bg1"/>
                </a:solidFill>
              </a:rPr>
              <a:t> authority took notice.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BB905-A603-C43A-2FE8-80848AA40E4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creation, an invention that seemed like fiction, the education authority took notice.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78BA177-2688-0B33-B7F0-88E26142481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2C3FFD-80A5-59C5-802C-EF48110AAB8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20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f_____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__ct___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m_____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s_at___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9DC1158-0A90-419A-87B8-C2459B3FE7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93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–er (summer).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 (measure).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65BB436D-8F2E-B3FB-D731-567197D7204E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-er.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4D9CC19B-DB41-802C-F36F-63DF3A8BFF3A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2981884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winter, summer,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farmer, sister, mother,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better, verb, person,…?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CD573F4-BF82-89E1-3114-6149A2552CCF}"/>
              </a:ext>
            </a:extLst>
          </p:cNvPr>
          <p:cNvSpPr/>
          <p:nvPr/>
        </p:nvSpPr>
        <p:spPr>
          <a:xfrm>
            <a:off x="1054671" y="1955121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–er (summer).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05245" y="566994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89388" y="56614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605245" y="352828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605245" y="3536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the sound a word makes.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83472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605245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when two people write a story together.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583472" y="459911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574931" y="4621522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how a word looks when written.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better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summer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sister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3AE85A-D7BA-EA28-6637-48770D59D5B8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winter</a:t>
            </a:r>
          </a:p>
        </p:txBody>
      </p:sp>
    </p:spTree>
    <p:extLst>
      <p:ext uri="{BB962C8B-B14F-4D97-AF65-F5344CB8AC3E}">
        <p14:creationId xmlns:p14="http://schemas.microsoft.com/office/powerpoint/2010/main" val="264194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 animBg="1"/>
      <p:bldP spid="29" grpId="0" animBg="1"/>
      <p:bldP spid="10" grpId="0" animBg="1"/>
      <p:bldP spid="30" grpId="0" animBg="1"/>
      <p:bldP spid="26" grpId="0" animBg="1"/>
      <p:bldP spid="32" grpId="0" animBg="1"/>
      <p:bldP spid="27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Background pattern&#10;&#10;Description automatically generated">
            <a:extLst>
              <a:ext uri="{FF2B5EF4-FFF2-40B4-BE49-F238E27FC236}">
                <a16:creationId xmlns:a16="http://schemas.microsoft.com/office/drawing/2014/main" id="{E8456B4C-BFF2-A6C5-BF1C-8DD32B005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3" y="908201"/>
            <a:ext cx="7010400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</a:t>
            </a:r>
            <a:r>
              <a:rPr lang="en-GB" sz="4400" u="sng" dirty="0">
                <a:solidFill>
                  <a:schemeClr val="bg1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er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F678B999-6BB5-911E-8DC3-D5DAC83E9AF5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FD8583F-FB5F-5775-3037-35B5C50E6D44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9B00D1-57AE-CD9A-3798-CEB65EE6507C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997530A-DC65-FEA7-12D1-40F16396344C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4B717A0-A1E3-2100-0017-C069E8BEEADB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bett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015D490-8005-AE44-0642-DFE0EB73B35F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summ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CA49BA3-97D1-C521-F88A-48653F313A88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1CB1B7F-9195-F8DB-5C4C-0F34A5B9B561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4C62C81-71F9-A246-CADA-F066831AB841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279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v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s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6927" y="590609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TIME'S UP!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4AD1B2-803B-8972-0D8E-38A056050B02}"/>
              </a:ext>
            </a:extLst>
          </p:cNvPr>
          <p:cNvSpPr txBox="1"/>
          <p:nvPr/>
        </p:nvSpPr>
        <p:spPr>
          <a:xfrm>
            <a:off x="692749" y="5936174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o 30 seconds">
            <a:extLst>
              <a:ext uri="{FF2B5EF4-FFF2-40B4-BE49-F238E27FC236}">
                <a16:creationId xmlns:a16="http://schemas.microsoft.com/office/drawing/2014/main" id="{C2E31ACD-85F7-6041-A01B-483EB65FDA2A}"/>
              </a:ext>
            </a:extLst>
          </p:cNvPr>
          <p:cNvSpPr txBox="1"/>
          <p:nvPr/>
        </p:nvSpPr>
        <p:spPr>
          <a:xfrm>
            <a:off x="690177" y="5908960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30 seconds start">
            <a:extLst>
              <a:ext uri="{FF2B5EF4-FFF2-40B4-BE49-F238E27FC236}">
                <a16:creationId xmlns:a16="http://schemas.microsoft.com/office/drawing/2014/main" id="{2699056E-1FD0-134A-2562-FCFD718DAC03}"/>
              </a:ext>
            </a:extLst>
          </p:cNvPr>
          <p:cNvSpPr txBox="1"/>
          <p:nvPr/>
        </p:nvSpPr>
        <p:spPr>
          <a:xfrm>
            <a:off x="710892" y="5902757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351314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her </a:t>
            </a:r>
          </a:p>
          <a:p>
            <a:pPr algn="ctr"/>
            <a:r>
              <a:rPr lang="en-GB" sz="4400" dirty="0"/>
              <a:t>term </a:t>
            </a:r>
          </a:p>
          <a:p>
            <a:pPr algn="ctr"/>
            <a:r>
              <a:rPr lang="en-GB" sz="4400" dirty="0"/>
              <a:t>verb person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C1F2419-237E-C76B-3BF4-B4E5BD6CC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318" y="4505359"/>
            <a:ext cx="1903435" cy="245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9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0" grpId="0" animBg="1"/>
      <p:bldP spid="32" grpId="0" animBg="1"/>
      <p:bldP spid="3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Microsoft Office PowerPoint</Application>
  <PresentationFormat>Widescreen</PresentationFormat>
  <Paragraphs>198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FLASH BACK:  Words ending -sion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hear a common sound  in  these words?</vt:lpstr>
      <vt:lpstr>The s makes a /zh/ sound. 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2025-12-08T17:20:18Z</dcterms:modified>
</cp:coreProperties>
</file>