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1"/>
  </p:notesMasterIdLst>
  <p:sldIdLst>
    <p:sldId id="390" r:id="rId2"/>
    <p:sldId id="415" r:id="rId3"/>
    <p:sldId id="274" r:id="rId4"/>
    <p:sldId id="325" r:id="rId5"/>
    <p:sldId id="327" r:id="rId6"/>
    <p:sldId id="361" r:id="rId7"/>
    <p:sldId id="375" r:id="rId8"/>
    <p:sldId id="282" r:id="rId9"/>
    <p:sldId id="296" r:id="rId10"/>
    <p:sldId id="298" r:id="rId11"/>
    <p:sldId id="299" r:id="rId12"/>
    <p:sldId id="306" r:id="rId13"/>
    <p:sldId id="316" r:id="rId14"/>
    <p:sldId id="301" r:id="rId15"/>
    <p:sldId id="320" r:id="rId16"/>
    <p:sldId id="322" r:id="rId17"/>
    <p:sldId id="323" r:id="rId18"/>
    <p:sldId id="324" r:id="rId19"/>
    <p:sldId id="379" r:id="rId20"/>
    <p:sldId id="328" r:id="rId21"/>
    <p:sldId id="256" r:id="rId22"/>
    <p:sldId id="378" r:id="rId23"/>
    <p:sldId id="380" r:id="rId24"/>
    <p:sldId id="371" r:id="rId25"/>
    <p:sldId id="372" r:id="rId26"/>
    <p:sldId id="362" r:id="rId27"/>
    <p:sldId id="365" r:id="rId28"/>
    <p:sldId id="363" r:id="rId29"/>
    <p:sldId id="270" r:id="rId30"/>
  </p:sldIdLst>
  <p:sldSz cx="12192000" cy="6858000"/>
  <p:notesSz cx="6858000" cy="9144000"/>
  <p:embeddedFontLst>
    <p:embeddedFont>
      <p:font typeface="Andika" panose="02000000000000000000" pitchFamily="2" charset="0"/>
      <p:regular r:id="rId32"/>
      <p:bold r:id="rId33"/>
      <p:italic r:id="rId34"/>
      <p:boldItalic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99CA385-804F-4353-8F39-4665AAD9E612}" v="2" dt="2025-12-08T17:13:15.79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4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7:13:15.791" v="2"/>
      <pc:docMkLst>
        <pc:docMk/>
      </pc:docMkLst>
      <pc:sldChg chg="addSp modSp modAnim">
        <pc:chgData name="Glen Jones" userId="e846aaca-4b24-4b13-b0d0-f2308e16b284" providerId="ADAL" clId="{ED47ACC3-9597-4D89-A1DC-43CF280EF274}" dt="2025-12-08T17:13:15.791" v="2"/>
        <pc:sldMkLst>
          <pc:docMk/>
          <pc:sldMk cId="0" sldId="270"/>
        </pc:sldMkLst>
        <pc:spChg chg="add mod">
          <ac:chgData name="Glen Jones" userId="e846aaca-4b24-4b13-b0d0-f2308e16b284" providerId="ADAL" clId="{ED47ACC3-9597-4D89-A1DC-43CF280EF274}" dt="2025-12-08T17:13:15.791" v="2"/>
          <ac:spMkLst>
            <pc:docMk/>
            <pc:sldMk cId="0" sldId="270"/>
            <ac:spMk id="2" creationId="{D18F3BF2-CB8C-D118-8096-27A2C33B0D95}"/>
          </ac:spMkLst>
        </pc:spChg>
      </pc:sldChg>
      <pc:sldChg chg="del">
        <pc:chgData name="Glen Jones" userId="e846aaca-4b24-4b13-b0d0-f2308e16b284" providerId="ADAL" clId="{ED47ACC3-9597-4D89-A1DC-43CF280EF274}" dt="2025-12-08T17:11:22.837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7:11:21.665" v="0"/>
        <pc:sldMkLst>
          <pc:docMk/>
          <pc:sldMk cId="461087981" sldId="39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1D207948-B464-5CB9-2355-3299861F31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 must take action straight away.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ac</a:t>
            </a:r>
            <a:r>
              <a:rPr lang="en-GB" sz="8000" dirty="0">
                <a:solidFill>
                  <a:srgbClr val="7030A0"/>
                </a:solidFill>
              </a:rPr>
              <a:t>tion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163" y="1887678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3349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9D61F565-A53D-C32F-7CE9-794EE35E50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showed no hesitation.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hesita</a:t>
            </a:r>
            <a:r>
              <a:rPr lang="en-GB" sz="8000" dirty="0">
                <a:solidFill>
                  <a:srgbClr val="7030A0"/>
                </a:solidFill>
              </a:rPr>
              <a:t>tion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1FE60814-0FD9-5D76-454D-6D28F2B841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9975" y="1950458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031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66FC676-FC97-50F2-73E7-65412D477B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project was nearing completion.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comple</a:t>
            </a:r>
            <a:r>
              <a:rPr lang="en-GB" sz="8000" dirty="0">
                <a:solidFill>
                  <a:srgbClr val="7030A0"/>
                </a:solidFill>
              </a:rPr>
              <a:t>tion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549" y="1986376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1535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89F09DF2-D3C2-F15E-8D8A-B662C5CAAC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man was interviewed for the assistant's position.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963886" y="2558407"/>
            <a:ext cx="58434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posi</a:t>
            </a:r>
            <a:r>
              <a:rPr lang="en-GB" sz="8000" dirty="0">
                <a:solidFill>
                  <a:srgbClr val="7030A0"/>
                </a:solidFill>
              </a:rPr>
              <a:t>tion</a:t>
            </a:r>
            <a:endParaRPr lang="en-GB" sz="8000" b="1" u="sng" dirty="0">
              <a:solidFill>
                <a:srgbClr val="7030A0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436" y="2098767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4681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A42DE19D-9A88-57D7-932C-D27D3D2950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Mrs. is an abbreviation.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8" y="2767278"/>
            <a:ext cx="64988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abbrevia</a:t>
            </a:r>
            <a:r>
              <a:rPr lang="en-GB" sz="8000" dirty="0">
                <a:solidFill>
                  <a:srgbClr val="FFFF00"/>
                </a:solidFill>
              </a:rPr>
              <a:t>tion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66" y="1063767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0917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A5AB6B75-8F43-3DA2-60C9-4AAEE693AF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rocket has incredible acceleration.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3943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accelera</a:t>
            </a:r>
            <a:r>
              <a:rPr lang="en-GB" sz="8000" dirty="0">
                <a:solidFill>
                  <a:srgbClr val="7030A0"/>
                </a:solidFill>
              </a:rPr>
              <a:t>tion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90" y="1708201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4685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961CA0CC-9EA0-C339-6426-285BAC9675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That is a magnificent creation.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8" y="2767278"/>
            <a:ext cx="77790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crea</a:t>
            </a:r>
            <a:r>
              <a:rPr lang="en-GB" sz="8000" dirty="0">
                <a:solidFill>
                  <a:srgbClr val="7030A0"/>
                </a:solidFill>
              </a:rPr>
              <a:t>tion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1FE60814-0FD9-5D76-454D-6D28F2B841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1861" y="2046252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6310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A88601E-D7FC-C6FD-2284-A3635D8276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 have been practising our punctuation.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punctua</a:t>
            </a:r>
            <a:r>
              <a:rPr lang="en-GB" sz="8000" dirty="0">
                <a:solidFill>
                  <a:srgbClr val="7030A0"/>
                </a:solidFill>
              </a:rPr>
              <a:t>tion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33" y="1730439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8478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0FC2F125-7381-D6B1-A7AD-DEAD2AF830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enjoy reading fiction.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963886" y="2558407"/>
            <a:ext cx="58434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fic</a:t>
            </a:r>
            <a:r>
              <a:rPr lang="en-GB" sz="8000" dirty="0">
                <a:solidFill>
                  <a:srgbClr val="7030A0"/>
                </a:solidFill>
              </a:rPr>
              <a:t>tion</a:t>
            </a:r>
            <a:endParaRPr lang="en-GB" sz="8000" b="1" u="sng" dirty="0">
              <a:solidFill>
                <a:srgbClr val="7030A0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436" y="1887678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219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D2FA5DE-E420-B3F6-D5F5-9824BB934E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31224" y="391888"/>
            <a:ext cx="11338560" cy="126915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words to their meaning.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C3B4137-EB16-9553-06BA-F87F6A73823E}"/>
              </a:ext>
            </a:extLst>
          </p:cNvPr>
          <p:cNvSpPr txBox="1">
            <a:spLocks/>
          </p:cNvSpPr>
          <p:nvPr/>
        </p:nvSpPr>
        <p:spPr>
          <a:xfrm>
            <a:off x="9463008" y="193282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procession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A86477-277B-F1A7-2038-C14A0A508D90}"/>
              </a:ext>
            </a:extLst>
          </p:cNvPr>
          <p:cNvSpPr txBox="1">
            <a:spLocks/>
          </p:cNvSpPr>
          <p:nvPr/>
        </p:nvSpPr>
        <p:spPr>
          <a:xfrm>
            <a:off x="557877" y="1932824"/>
            <a:ext cx="612979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An admission of guilt.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A6B851-6F06-B399-6636-0B82F1BCC421}"/>
              </a:ext>
            </a:extLst>
          </p:cNvPr>
          <p:cNvSpPr txBox="1">
            <a:spLocks/>
          </p:cNvSpPr>
          <p:nvPr/>
        </p:nvSpPr>
        <p:spPr>
          <a:xfrm>
            <a:off x="531224" y="2676259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A paid occupation which involves training and a formal qualification.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CAFE8B1-156F-2FD0-D0D7-3D9CAEC755FA}"/>
              </a:ext>
            </a:extLst>
          </p:cNvPr>
          <p:cNvSpPr txBox="1">
            <a:spLocks/>
          </p:cNvSpPr>
          <p:nvPr/>
        </p:nvSpPr>
        <p:spPr>
          <a:xfrm>
            <a:off x="9429660" y="2729747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expression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166298A6-2D8B-6684-74B3-91D3EB0FB5C4}"/>
              </a:ext>
            </a:extLst>
          </p:cNvPr>
          <p:cNvSpPr txBox="1">
            <a:spLocks/>
          </p:cNvSpPr>
          <p:nvPr/>
        </p:nvSpPr>
        <p:spPr>
          <a:xfrm>
            <a:off x="9463009" y="347575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profession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59B0C5CE-F897-36BB-BB3F-9A9EB25040D7}"/>
              </a:ext>
            </a:extLst>
          </p:cNvPr>
          <p:cNvSpPr txBox="1">
            <a:spLocks/>
          </p:cNvSpPr>
          <p:nvPr/>
        </p:nvSpPr>
        <p:spPr>
          <a:xfrm>
            <a:off x="577589" y="3422266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An important assignment. 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31DDD769-F4D9-60F5-7DF7-D7131143CCED}"/>
              </a:ext>
            </a:extLst>
          </p:cNvPr>
          <p:cNvSpPr txBox="1">
            <a:spLocks/>
          </p:cNvSpPr>
          <p:nvPr/>
        </p:nvSpPr>
        <p:spPr>
          <a:xfrm>
            <a:off x="9463009" y="4254376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confession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5592EDC-EB21-0C75-8ECD-53C8E7C52A1A}"/>
              </a:ext>
            </a:extLst>
          </p:cNvPr>
          <p:cNvSpPr txBox="1">
            <a:spLocks/>
          </p:cNvSpPr>
          <p:nvPr/>
        </p:nvSpPr>
        <p:spPr>
          <a:xfrm>
            <a:off x="577589" y="4200888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The action of making your thoughts and </a:t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feelings known.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90DE7FB3-7A6F-92CE-2817-51175E1E6CC9}"/>
              </a:ext>
            </a:extLst>
          </p:cNvPr>
          <p:cNvSpPr txBox="1">
            <a:spLocks/>
          </p:cNvSpPr>
          <p:nvPr/>
        </p:nvSpPr>
        <p:spPr>
          <a:xfrm>
            <a:off x="553816" y="4979510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The action of moving forward in an orderly way. 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9B770621-7A0E-E5F4-6D14-38BFCF63D919}"/>
              </a:ext>
            </a:extLst>
          </p:cNvPr>
          <p:cNvSpPr txBox="1">
            <a:spLocks/>
          </p:cNvSpPr>
          <p:nvPr/>
        </p:nvSpPr>
        <p:spPr>
          <a:xfrm>
            <a:off x="9452252" y="5032998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possession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6FFC4ECF-0E55-0D65-97C4-832C6CBB6587}"/>
              </a:ext>
            </a:extLst>
          </p:cNvPr>
          <p:cNvSpPr txBox="1">
            <a:spLocks/>
          </p:cNvSpPr>
          <p:nvPr/>
        </p:nvSpPr>
        <p:spPr>
          <a:xfrm>
            <a:off x="9463009" y="5804005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mission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C128A097-A675-83B5-1092-A66ECDD399A9}"/>
              </a:ext>
            </a:extLst>
          </p:cNvPr>
          <p:cNvSpPr txBox="1">
            <a:spLocks/>
          </p:cNvSpPr>
          <p:nvPr/>
        </p:nvSpPr>
        <p:spPr>
          <a:xfrm>
            <a:off x="577589" y="5750517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The state of having or owning something or something that is owned. </a:t>
            </a:r>
          </a:p>
        </p:txBody>
      </p:sp>
    </p:spTree>
    <p:extLst>
      <p:ext uri="{BB962C8B-B14F-4D97-AF65-F5344CB8AC3E}">
        <p14:creationId xmlns:p14="http://schemas.microsoft.com/office/powerpoint/2010/main" val="26023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81481E-6 L -0.20338 -0.3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59259E-6 L -0.20208 -0.109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7.40741E-7 L -0.19648 -0.343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31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-0.19531 0.213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-0.20039 0.4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7.40741E-7 L -0.19518 0.109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1" grpId="0" animBg="1"/>
      <p:bldP spid="4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0" name="Picture 9" descr="A tattoo on the back of a person&#10;&#10;AI-generated content may be incorrect.">
            <a:extLst>
              <a:ext uri="{FF2B5EF4-FFF2-40B4-BE49-F238E27FC236}">
                <a16:creationId xmlns:a16="http://schemas.microsoft.com/office/drawing/2014/main" id="{1C0C6E6A-E74B-1A46-66F9-56B14EB5BD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75954" y="2055813"/>
            <a:ext cx="6840089" cy="3803977"/>
          </a:xfrm>
          <a:prstGeom prst="rect">
            <a:avLst/>
          </a:prstGeom>
        </p:spPr>
      </p:pic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5220169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6B82D7BF-6034-DF7C-2DB1-9D00A1FE9B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974967" y="392462"/>
            <a:ext cx="9992705" cy="846162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So the /</a:t>
            </a:r>
            <a:r>
              <a:rPr lang="en-GB" sz="3200" u="sng" dirty="0">
                <a:solidFill>
                  <a:srgbClr val="FFFF00"/>
                </a:solidFill>
              </a:rPr>
              <a:t>shuhn</a:t>
            </a:r>
            <a:r>
              <a:rPr lang="en-GB" sz="3200" dirty="0">
                <a:solidFill>
                  <a:schemeClr val="bg1"/>
                </a:solidFill>
              </a:rPr>
              <a:t>/ sound can be spelt in </a:t>
            </a:r>
            <a:r>
              <a:rPr lang="en-GB" sz="3200" b="1" u="sng" dirty="0">
                <a:solidFill>
                  <a:srgbClr val="FFFF00"/>
                </a:solidFill>
              </a:rPr>
              <a:t>three</a:t>
            </a:r>
            <a:r>
              <a:rPr lang="en-GB" sz="3200" dirty="0">
                <a:solidFill>
                  <a:schemeClr val="bg1"/>
                </a:solidFill>
              </a:rPr>
              <a:t> ways: </a:t>
            </a:r>
          </a:p>
        </p:txBody>
      </p: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763FBE8B-8B2C-2627-903E-F057F4FCA35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1242" y="1238623"/>
            <a:ext cx="2432418" cy="135563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3" name="Rounded Rectangle 12"/>
          <p:cNvSpPr/>
          <p:nvPr/>
        </p:nvSpPr>
        <p:spPr>
          <a:xfrm>
            <a:off x="1820035" y="2103424"/>
            <a:ext cx="2443581" cy="10663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u="sng" dirty="0">
              <a:solidFill>
                <a:srgbClr val="FFFF00"/>
              </a:solidFill>
            </a:endParaRPr>
          </a:p>
        </p:txBody>
      </p:sp>
      <p:sp>
        <p:nvSpPr>
          <p:cNvPr id="21" name="Rounded Rectangle 3">
            <a:extLst>
              <a:ext uri="{FF2B5EF4-FFF2-40B4-BE49-F238E27FC236}">
                <a16:creationId xmlns:a16="http://schemas.microsoft.com/office/drawing/2014/main" id="{6C67A4D3-205C-CE0E-A337-28F2E333EA69}"/>
              </a:ext>
            </a:extLst>
          </p:cNvPr>
          <p:cNvSpPr/>
          <p:nvPr/>
        </p:nvSpPr>
        <p:spPr>
          <a:xfrm>
            <a:off x="1099645" y="4193180"/>
            <a:ext cx="9992705" cy="135563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write </a:t>
            </a:r>
            <a:r>
              <a:rPr lang="en-GB" sz="3200" u="sng" dirty="0">
                <a:solidFill>
                  <a:srgbClr val="FFFF00"/>
                </a:solidFill>
              </a:rPr>
              <a:t>one sentence</a:t>
            </a:r>
            <a:r>
              <a:rPr lang="en-GB" sz="3200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with an example of all </a:t>
            </a:r>
            <a:r>
              <a:rPr lang="en-GB" sz="3200" u="sng" dirty="0">
                <a:solidFill>
                  <a:srgbClr val="FFFF00"/>
                </a:solidFill>
              </a:rPr>
              <a:t>three ways of spelling /shuhn/</a:t>
            </a:r>
            <a:r>
              <a:rPr lang="en-GB" sz="3200" dirty="0">
                <a:solidFill>
                  <a:schemeClr val="bg1"/>
                </a:solidFill>
              </a:rPr>
              <a:t>?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FF00BBB-E323-6F1F-C1C9-8D1BE3DC16E7}"/>
              </a:ext>
            </a:extLst>
          </p:cNvPr>
          <p:cNvSpPr txBox="1"/>
          <p:nvPr/>
        </p:nvSpPr>
        <p:spPr>
          <a:xfrm>
            <a:off x="2251237" y="1456438"/>
            <a:ext cx="7689525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1. </a:t>
            </a:r>
            <a:r>
              <a:rPr lang="en-GB" sz="3200" u="sng" dirty="0">
                <a:solidFill>
                  <a:schemeClr val="bg1"/>
                </a:solidFill>
              </a:rPr>
              <a:t>sion</a:t>
            </a:r>
            <a:r>
              <a:rPr lang="en-GB" sz="3200" dirty="0">
                <a:solidFill>
                  <a:schemeClr val="bg1"/>
                </a:solidFill>
              </a:rPr>
              <a:t> like in explo</a:t>
            </a:r>
            <a:r>
              <a:rPr lang="en-GB" sz="3200" u="sng" dirty="0">
                <a:solidFill>
                  <a:srgbClr val="FFFF00"/>
                </a:solidFill>
              </a:rPr>
              <a:t>sion</a:t>
            </a:r>
            <a:r>
              <a:rPr lang="en-GB" sz="3200" dirty="0">
                <a:solidFill>
                  <a:schemeClr val="bg1"/>
                </a:solidFill>
              </a:rPr>
              <a:t>.  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8D54773-7426-84FC-3121-E3D6132A7422}"/>
              </a:ext>
            </a:extLst>
          </p:cNvPr>
          <p:cNvSpPr txBox="1"/>
          <p:nvPr/>
        </p:nvSpPr>
        <p:spPr>
          <a:xfrm>
            <a:off x="2251236" y="2351886"/>
            <a:ext cx="7689525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2. </a:t>
            </a:r>
            <a:r>
              <a:rPr lang="en-GB" sz="3200" u="sng" dirty="0">
                <a:solidFill>
                  <a:schemeClr val="bg1"/>
                </a:solidFill>
              </a:rPr>
              <a:t>ssion</a:t>
            </a:r>
            <a:r>
              <a:rPr lang="en-GB" sz="3200" dirty="0">
                <a:solidFill>
                  <a:schemeClr val="bg1"/>
                </a:solidFill>
              </a:rPr>
              <a:t> like in discu</a:t>
            </a:r>
            <a:r>
              <a:rPr lang="en-GB" sz="3200" u="sng" dirty="0">
                <a:solidFill>
                  <a:srgbClr val="FFFF00"/>
                </a:solidFill>
              </a:rPr>
              <a:t>ssion</a:t>
            </a:r>
            <a:r>
              <a:rPr lang="en-GB" sz="3200" dirty="0">
                <a:solidFill>
                  <a:schemeClr val="bg1"/>
                </a:solidFill>
              </a:rPr>
              <a:t>.  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569BA98-33B5-10AF-33C5-F9B5721BBD5B}"/>
              </a:ext>
            </a:extLst>
          </p:cNvPr>
          <p:cNvSpPr txBox="1"/>
          <p:nvPr/>
        </p:nvSpPr>
        <p:spPr>
          <a:xfrm>
            <a:off x="2251236" y="3203313"/>
            <a:ext cx="7689525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3. </a:t>
            </a:r>
            <a:r>
              <a:rPr lang="en-GB" sz="3200" u="sng" dirty="0">
                <a:solidFill>
                  <a:schemeClr val="bg1"/>
                </a:solidFill>
              </a:rPr>
              <a:t>tion</a:t>
            </a:r>
            <a:r>
              <a:rPr lang="en-GB" sz="3200" dirty="0">
                <a:solidFill>
                  <a:schemeClr val="bg1"/>
                </a:solidFill>
              </a:rPr>
              <a:t> like in inven</a:t>
            </a:r>
            <a:r>
              <a:rPr lang="en-GB" sz="3200" u="sng" dirty="0">
                <a:solidFill>
                  <a:srgbClr val="FFFF00"/>
                </a:solidFill>
              </a:rPr>
              <a:t>tion</a:t>
            </a:r>
            <a:r>
              <a:rPr lang="en-GB" sz="3200" dirty="0">
                <a:solidFill>
                  <a:schemeClr val="bg1"/>
                </a:solidFill>
              </a:rPr>
              <a:t>.  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2891C30-C05B-B428-71C9-899396A19FB5}"/>
              </a:ext>
            </a:extLst>
          </p:cNvPr>
          <p:cNvSpPr txBox="1"/>
          <p:nvPr/>
        </p:nvSpPr>
        <p:spPr>
          <a:xfrm>
            <a:off x="1099644" y="5891694"/>
            <a:ext cx="9992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There was a </a:t>
            </a:r>
            <a:r>
              <a:rPr lang="en-GB" u="sng" dirty="0"/>
              <a:t>discussion</a:t>
            </a:r>
            <a:r>
              <a:rPr lang="en-GB" dirty="0"/>
              <a:t> about the </a:t>
            </a:r>
            <a:r>
              <a:rPr lang="en-GB" u="sng" dirty="0"/>
              <a:t>explosion</a:t>
            </a:r>
            <a:r>
              <a:rPr lang="en-GB" dirty="0"/>
              <a:t> of the </a:t>
            </a:r>
            <a:r>
              <a:rPr lang="en-GB" u="sng" dirty="0"/>
              <a:t>invention</a:t>
            </a:r>
            <a:r>
              <a:rPr lang="en-GB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30308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9" grpId="0" animBg="1"/>
      <p:bldP spid="12" grpId="0" animBg="1"/>
      <p:bldP spid="14" grpId="0" animBg="1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87F8681C-28DA-B8BB-7616-B114C0636E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75"/>
            <a:ext cx="12192000" cy="685457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1A47F5A-AB3E-C7D8-2684-DD63C7F1860A}"/>
              </a:ext>
            </a:extLst>
          </p:cNvPr>
          <p:cNvSpPr txBox="1"/>
          <p:nvPr/>
        </p:nvSpPr>
        <p:spPr>
          <a:xfrm>
            <a:off x="165100" y="173847"/>
            <a:ext cx="11861800" cy="2070259"/>
          </a:xfrm>
          <a:prstGeom prst="roundRect">
            <a:avLst>
              <a:gd name="adj" fmla="val 11804"/>
            </a:avLst>
          </a:prstGeom>
          <a:solidFill>
            <a:srgbClr val="7030A0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Andika" panose="02000000000000000000" pitchFamily="2" charset="0"/>
              </a:rPr>
              <a:t>CHALLENGE: </a:t>
            </a:r>
            <a:r>
              <a:rPr lang="en-GB" sz="2400" dirty="0">
                <a:solidFill>
                  <a:schemeClr val="bg1"/>
                </a:solidFill>
              </a:rPr>
              <a:t>The tables below have some root verbs and the nouns they have become when a /shuhn/ sound suffix has been added. </a:t>
            </a:r>
            <a:br>
              <a:rPr lang="en-GB" sz="2400" dirty="0">
                <a:solidFill>
                  <a:schemeClr val="bg1"/>
                </a:solidFill>
              </a:rPr>
            </a:br>
            <a:br>
              <a:rPr lang="en-GB" sz="2400" dirty="0">
                <a:solidFill>
                  <a:schemeClr val="bg1"/>
                </a:solidFill>
              </a:rPr>
            </a:br>
            <a:r>
              <a:rPr lang="en-GB" sz="2400" dirty="0">
                <a:solidFill>
                  <a:schemeClr val="bg1"/>
                </a:solidFill>
              </a:rPr>
              <a:t>Can you find a general spelling rule for when to –</a:t>
            </a:r>
            <a:r>
              <a:rPr lang="en-GB" sz="2400" b="1" u="sng" dirty="0">
                <a:solidFill>
                  <a:srgbClr val="FFFF00"/>
                </a:solidFill>
              </a:rPr>
              <a:t>sion,</a:t>
            </a:r>
            <a:r>
              <a:rPr lang="en-GB" sz="2400" dirty="0">
                <a:solidFill>
                  <a:schemeClr val="bg1"/>
                </a:solidFill>
              </a:rPr>
              <a:t> when to use –</a:t>
            </a:r>
            <a:r>
              <a:rPr lang="en-GB" sz="2400" b="1" u="sng" dirty="0">
                <a:solidFill>
                  <a:srgbClr val="FFFF00"/>
                </a:solidFill>
              </a:rPr>
              <a:t>ssion</a:t>
            </a:r>
            <a:r>
              <a:rPr lang="en-GB" sz="2400" dirty="0">
                <a:solidFill>
                  <a:schemeClr val="bg1"/>
                </a:solidFill>
              </a:rPr>
              <a:t>, when to use –</a:t>
            </a:r>
            <a:r>
              <a:rPr lang="en-GB" sz="2400" b="1" u="sng" dirty="0">
                <a:solidFill>
                  <a:srgbClr val="FFFF00"/>
                </a:solidFill>
              </a:rPr>
              <a:t>tion</a:t>
            </a:r>
            <a:r>
              <a:rPr lang="en-GB" sz="2400" dirty="0">
                <a:solidFill>
                  <a:schemeClr val="bg1"/>
                </a:solidFill>
              </a:rPr>
              <a:t>? </a:t>
            </a:r>
            <a:endParaRPr lang="en-US" sz="2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F4580A2-CB87-987E-42D0-FFEE7F317A62}"/>
              </a:ext>
            </a:extLst>
          </p:cNvPr>
          <p:cNvGraphicFramePr>
            <a:graphicFrameLocks noGrp="1"/>
          </p:cNvGraphicFramePr>
          <p:nvPr/>
        </p:nvGraphicFramePr>
        <p:xfrm>
          <a:off x="276786" y="2418128"/>
          <a:ext cx="3743511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0858">
                  <a:extLst>
                    <a:ext uri="{9D8B030D-6E8A-4147-A177-3AD203B41FA5}">
                      <a16:colId xmlns:a16="http://schemas.microsoft.com/office/drawing/2014/main" val="711861166"/>
                    </a:ext>
                  </a:extLst>
                </a:gridCol>
                <a:gridCol w="2182653">
                  <a:extLst>
                    <a:ext uri="{9D8B030D-6E8A-4147-A177-3AD203B41FA5}">
                      <a16:colId xmlns:a16="http://schemas.microsoft.com/office/drawing/2014/main" val="2301059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Noun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96984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Impress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Impre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ssion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10919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Confess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Confe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ssion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75384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Profess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Profe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ssion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72156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Transmit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Transmi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ss</a:t>
                      </a:r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4552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Permit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Permi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ssion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06699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Admit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Admi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ssion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1129580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CB73BAF-531D-D758-4A59-9BCB8379CEBC}"/>
              </a:ext>
            </a:extLst>
          </p:cNvPr>
          <p:cNvGraphicFramePr>
            <a:graphicFrameLocks noGrp="1"/>
          </p:cNvGraphicFramePr>
          <p:nvPr/>
        </p:nvGraphicFramePr>
        <p:xfrm>
          <a:off x="8136218" y="2418128"/>
          <a:ext cx="3628464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1405">
                  <a:extLst>
                    <a:ext uri="{9D8B030D-6E8A-4147-A177-3AD203B41FA5}">
                      <a16:colId xmlns:a16="http://schemas.microsoft.com/office/drawing/2014/main" val="711861166"/>
                    </a:ext>
                  </a:extLst>
                </a:gridCol>
                <a:gridCol w="2017059">
                  <a:extLst>
                    <a:ext uri="{9D8B030D-6E8A-4147-A177-3AD203B41FA5}">
                      <a16:colId xmlns:a16="http://schemas.microsoft.com/office/drawing/2014/main" val="2301059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Noun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96984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Adore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Adora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tion</a:t>
                      </a:r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10919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Prepare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Prepara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tion</a:t>
                      </a:r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75384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Admire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Admira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tion</a:t>
                      </a:r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72156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Inject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Injec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tion</a:t>
                      </a:r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4552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Complete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Comple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tion</a:t>
                      </a:r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06699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Act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Ac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tion</a:t>
                      </a:r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1129580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2871A2C-5F7C-CE2F-60D0-7F88ACEB3C84}"/>
              </a:ext>
            </a:extLst>
          </p:cNvPr>
          <p:cNvGraphicFramePr>
            <a:graphicFrameLocks noGrp="1"/>
          </p:cNvGraphicFramePr>
          <p:nvPr/>
        </p:nvGraphicFramePr>
        <p:xfrm>
          <a:off x="4390091" y="2418128"/>
          <a:ext cx="3411818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1300">
                  <a:extLst>
                    <a:ext uri="{9D8B030D-6E8A-4147-A177-3AD203B41FA5}">
                      <a16:colId xmlns:a16="http://schemas.microsoft.com/office/drawing/2014/main" val="711861166"/>
                    </a:ext>
                  </a:extLst>
                </a:gridCol>
                <a:gridCol w="1900518">
                  <a:extLst>
                    <a:ext uri="{9D8B030D-6E8A-4147-A177-3AD203B41FA5}">
                      <a16:colId xmlns:a16="http://schemas.microsoft.com/office/drawing/2014/main" val="2301059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Noun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96984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b="0" u="none" dirty="0">
                          <a:solidFill>
                            <a:schemeClr val="tx1"/>
                          </a:solidFill>
                        </a:rPr>
                        <a:t>Divide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Divi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sion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10919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b="0" u="none" dirty="0">
                          <a:solidFill>
                            <a:schemeClr val="tx1"/>
                          </a:solidFill>
                        </a:rPr>
                        <a:t>Confuse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Confu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sion</a:t>
                      </a:r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75384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b="0" u="none" dirty="0">
                          <a:solidFill>
                            <a:schemeClr val="tx1"/>
                          </a:solidFill>
                        </a:rPr>
                        <a:t>Extend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Exten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sion</a:t>
                      </a:r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72156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b="0" u="none" dirty="0">
                          <a:solidFill>
                            <a:schemeClr val="tx1"/>
                          </a:solidFill>
                        </a:rPr>
                        <a:t>Invade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Inva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sion</a:t>
                      </a:r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4552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b="0" u="none" dirty="0">
                          <a:solidFill>
                            <a:schemeClr val="tx1"/>
                          </a:solidFill>
                        </a:rPr>
                        <a:t>Expand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Expan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sion</a:t>
                      </a:r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06699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b="0" u="none" dirty="0">
                          <a:solidFill>
                            <a:schemeClr val="tx1"/>
                          </a:solidFill>
                        </a:rPr>
                        <a:t>Collide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Colli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sion</a:t>
                      </a:r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1129580"/>
                  </a:ext>
                </a:extLst>
              </a:tr>
            </a:tbl>
          </a:graphicData>
        </a:graphic>
      </p:graphicFrame>
      <p:sp>
        <p:nvSpPr>
          <p:cNvPr id="5" name="Rounded Rectangle 3">
            <a:extLst>
              <a:ext uri="{FF2B5EF4-FFF2-40B4-BE49-F238E27FC236}">
                <a16:creationId xmlns:a16="http://schemas.microsoft.com/office/drawing/2014/main" id="{8FFB92DD-2C63-DDAB-8D42-E67D1377AE61}"/>
              </a:ext>
            </a:extLst>
          </p:cNvPr>
          <p:cNvSpPr/>
          <p:nvPr/>
        </p:nvSpPr>
        <p:spPr>
          <a:xfrm>
            <a:off x="318995" y="5933430"/>
            <a:ext cx="11150600" cy="606066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HINT: Look at the final letter (don’t worry about silent “e”s).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871133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99A7CF-8621-B5A8-4B88-0DACFFB18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0016C1EF-F500-F8D5-A861-D597D13722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75"/>
            <a:ext cx="12192000" cy="6854573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CCF58F8-BE7C-11E0-0C2C-9F2C289B485E}"/>
              </a:ext>
            </a:extLst>
          </p:cNvPr>
          <p:cNvGraphicFramePr>
            <a:graphicFrameLocks noGrp="1"/>
          </p:cNvGraphicFramePr>
          <p:nvPr/>
        </p:nvGraphicFramePr>
        <p:xfrm>
          <a:off x="411256" y="2839469"/>
          <a:ext cx="3743511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0858">
                  <a:extLst>
                    <a:ext uri="{9D8B030D-6E8A-4147-A177-3AD203B41FA5}">
                      <a16:colId xmlns:a16="http://schemas.microsoft.com/office/drawing/2014/main" val="711861166"/>
                    </a:ext>
                  </a:extLst>
                </a:gridCol>
                <a:gridCol w="2182653">
                  <a:extLst>
                    <a:ext uri="{9D8B030D-6E8A-4147-A177-3AD203B41FA5}">
                      <a16:colId xmlns:a16="http://schemas.microsoft.com/office/drawing/2014/main" val="2301059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Noun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96984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Impress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Impre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ssion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10919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Confess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Confe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ssion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75384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Profess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Profe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ssion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72156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Transmit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Transmi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ss</a:t>
                      </a:r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4552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Permit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Permi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ssion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06699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Admit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Admi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ssion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1129580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5770674-A834-CE24-D3E1-508700CE0249}"/>
              </a:ext>
            </a:extLst>
          </p:cNvPr>
          <p:cNvGraphicFramePr>
            <a:graphicFrameLocks noGrp="1"/>
          </p:cNvGraphicFramePr>
          <p:nvPr/>
        </p:nvGraphicFramePr>
        <p:xfrm>
          <a:off x="8270688" y="2839469"/>
          <a:ext cx="3628464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1405">
                  <a:extLst>
                    <a:ext uri="{9D8B030D-6E8A-4147-A177-3AD203B41FA5}">
                      <a16:colId xmlns:a16="http://schemas.microsoft.com/office/drawing/2014/main" val="711861166"/>
                    </a:ext>
                  </a:extLst>
                </a:gridCol>
                <a:gridCol w="2017059">
                  <a:extLst>
                    <a:ext uri="{9D8B030D-6E8A-4147-A177-3AD203B41FA5}">
                      <a16:colId xmlns:a16="http://schemas.microsoft.com/office/drawing/2014/main" val="2301059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Noun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96984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Adore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Adora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tion</a:t>
                      </a:r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10919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Prepare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Prepara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tion</a:t>
                      </a:r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75384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Admire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Admira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tion</a:t>
                      </a:r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72156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Inject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Injec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tion</a:t>
                      </a:r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4552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Complete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Comple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tion</a:t>
                      </a:r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06699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Act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Ac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tion</a:t>
                      </a:r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1129580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42266A5-B5CE-132B-2841-74B80089E6B4}"/>
              </a:ext>
            </a:extLst>
          </p:cNvPr>
          <p:cNvGraphicFramePr>
            <a:graphicFrameLocks noGrp="1"/>
          </p:cNvGraphicFramePr>
          <p:nvPr/>
        </p:nvGraphicFramePr>
        <p:xfrm>
          <a:off x="4524561" y="2839469"/>
          <a:ext cx="3411818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1300">
                  <a:extLst>
                    <a:ext uri="{9D8B030D-6E8A-4147-A177-3AD203B41FA5}">
                      <a16:colId xmlns:a16="http://schemas.microsoft.com/office/drawing/2014/main" val="711861166"/>
                    </a:ext>
                  </a:extLst>
                </a:gridCol>
                <a:gridCol w="1900518">
                  <a:extLst>
                    <a:ext uri="{9D8B030D-6E8A-4147-A177-3AD203B41FA5}">
                      <a16:colId xmlns:a16="http://schemas.microsoft.com/office/drawing/2014/main" val="2301059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Noun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96984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b="0" u="none" dirty="0">
                          <a:solidFill>
                            <a:schemeClr val="tx1"/>
                          </a:solidFill>
                        </a:rPr>
                        <a:t>Divide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Divi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sion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10919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b="0" u="none" dirty="0">
                          <a:solidFill>
                            <a:schemeClr val="tx1"/>
                          </a:solidFill>
                        </a:rPr>
                        <a:t>Confuse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Confu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sion</a:t>
                      </a:r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75384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b="0" u="none" dirty="0">
                          <a:solidFill>
                            <a:schemeClr val="tx1"/>
                          </a:solidFill>
                        </a:rPr>
                        <a:t>Extend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Exten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sion</a:t>
                      </a:r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72156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b="0" u="none" dirty="0">
                          <a:solidFill>
                            <a:schemeClr val="tx1"/>
                          </a:solidFill>
                        </a:rPr>
                        <a:t>Invade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Inva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sion</a:t>
                      </a:r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4552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b="0" u="none" dirty="0">
                          <a:solidFill>
                            <a:schemeClr val="tx1"/>
                          </a:solidFill>
                        </a:rPr>
                        <a:t>Expand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Expan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sion</a:t>
                      </a:r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06699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b="0" u="none" dirty="0">
                          <a:solidFill>
                            <a:schemeClr val="tx1"/>
                          </a:solidFill>
                        </a:rPr>
                        <a:t>Collide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Colli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sion</a:t>
                      </a:r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1129580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19216476-C29F-B300-9732-9F9093909E9D}"/>
              </a:ext>
            </a:extLst>
          </p:cNvPr>
          <p:cNvSpPr txBox="1"/>
          <p:nvPr/>
        </p:nvSpPr>
        <p:spPr>
          <a:xfrm>
            <a:off x="165100" y="188388"/>
            <a:ext cx="11861800" cy="624364"/>
          </a:xfrm>
          <a:prstGeom prst="roundRect">
            <a:avLst>
              <a:gd name="adj" fmla="val 11804"/>
            </a:avLst>
          </a:prstGeom>
          <a:solidFill>
            <a:srgbClr val="00B05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If the root word ends in -d, -de or –se, we usually use ??</a:t>
            </a:r>
            <a:endParaRPr lang="en-US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7C5D323-BAF9-E5B3-E382-2E9AB7ECA72A}"/>
              </a:ext>
            </a:extLst>
          </p:cNvPr>
          <p:cNvSpPr txBox="1"/>
          <p:nvPr/>
        </p:nvSpPr>
        <p:spPr>
          <a:xfrm>
            <a:off x="165100" y="188388"/>
            <a:ext cx="11861800" cy="624364"/>
          </a:xfrm>
          <a:prstGeom prst="roundRect">
            <a:avLst>
              <a:gd name="adj" fmla="val 11804"/>
            </a:avLst>
          </a:prstGeom>
          <a:solidFill>
            <a:srgbClr val="00B05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If the root word ends in -d, -de or –se, we usually use </a:t>
            </a:r>
            <a:r>
              <a:rPr lang="en-GB" sz="3200" b="1" u="sng" dirty="0">
                <a:solidFill>
                  <a:srgbClr val="FFFF00"/>
                </a:solidFill>
                <a:latin typeface="Andika" panose="02000000000000000000" pitchFamily="2" charset="0"/>
              </a:rPr>
              <a:t>-sion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  <a:endParaRPr lang="en-US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C428638-AAE5-F120-EF79-2748329A3C06}"/>
              </a:ext>
            </a:extLst>
          </p:cNvPr>
          <p:cNvSpPr txBox="1"/>
          <p:nvPr/>
        </p:nvSpPr>
        <p:spPr>
          <a:xfrm>
            <a:off x="165100" y="1033350"/>
            <a:ext cx="11861800" cy="624364"/>
          </a:xfrm>
          <a:prstGeom prst="roundRect">
            <a:avLst>
              <a:gd name="adj" fmla="val 11804"/>
            </a:avLst>
          </a:prstGeom>
          <a:solidFill>
            <a:srgbClr val="0070C0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If the root word ends in -ct, -te or –re, we usually use ??</a:t>
            </a:r>
            <a:endParaRPr lang="en-US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079FB7E-9113-7F2C-E2A0-3CD4660711E8}"/>
              </a:ext>
            </a:extLst>
          </p:cNvPr>
          <p:cNvSpPr txBox="1"/>
          <p:nvPr/>
        </p:nvSpPr>
        <p:spPr>
          <a:xfrm>
            <a:off x="165100" y="1033350"/>
            <a:ext cx="11861800" cy="624364"/>
          </a:xfrm>
          <a:prstGeom prst="roundRect">
            <a:avLst>
              <a:gd name="adj" fmla="val 11804"/>
            </a:avLst>
          </a:prstGeom>
          <a:solidFill>
            <a:srgbClr val="0070C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If the root word ends in -ct, -te or –re, we usually use </a:t>
            </a:r>
            <a:r>
              <a:rPr lang="en-GB" sz="3200" b="1" u="sng" dirty="0">
                <a:solidFill>
                  <a:srgbClr val="FFFF00"/>
                </a:solidFill>
                <a:latin typeface="Andika" panose="02000000000000000000" pitchFamily="2" charset="0"/>
              </a:rPr>
              <a:t>-tion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  <a:endParaRPr lang="en-US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8E02A50-2438-77D3-5078-C20EC46CB2DC}"/>
              </a:ext>
            </a:extLst>
          </p:cNvPr>
          <p:cNvSpPr txBox="1"/>
          <p:nvPr/>
        </p:nvSpPr>
        <p:spPr>
          <a:xfrm>
            <a:off x="165100" y="1945678"/>
            <a:ext cx="11861800" cy="624364"/>
          </a:xfrm>
          <a:prstGeom prst="roundRect">
            <a:avLst>
              <a:gd name="adj" fmla="val 11804"/>
            </a:avLst>
          </a:prstGeom>
          <a:solidFill>
            <a:srgbClr val="7030A0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If the root word ends in –it or –ss, we usually use ??</a:t>
            </a:r>
            <a:endParaRPr lang="en-US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D16985E-62BD-C932-F5A1-74058E95CDD4}"/>
              </a:ext>
            </a:extLst>
          </p:cNvPr>
          <p:cNvSpPr txBox="1"/>
          <p:nvPr/>
        </p:nvSpPr>
        <p:spPr>
          <a:xfrm>
            <a:off x="165100" y="1927141"/>
            <a:ext cx="11861800" cy="624364"/>
          </a:xfrm>
          <a:prstGeom prst="roundRect">
            <a:avLst>
              <a:gd name="adj" fmla="val 11804"/>
            </a:avLst>
          </a:prstGeom>
          <a:solidFill>
            <a:srgbClr val="7030A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If the root word ends in -it or –ss, we usually use </a:t>
            </a:r>
            <a:r>
              <a:rPr lang="en-GB" sz="3200" b="1" u="sng" dirty="0">
                <a:solidFill>
                  <a:srgbClr val="7030A0"/>
                </a:solidFill>
                <a:latin typeface="Andika" panose="02000000000000000000" pitchFamily="2" charset="0"/>
              </a:rPr>
              <a:t>–</a:t>
            </a:r>
            <a:r>
              <a:rPr lang="en-GB" sz="3200" b="1" u="sng" dirty="0">
                <a:solidFill>
                  <a:srgbClr val="FFFF00"/>
                </a:solidFill>
                <a:latin typeface="Andika" panose="02000000000000000000" pitchFamily="2" charset="0"/>
              </a:rPr>
              <a:t>-ssion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  <a:endParaRPr lang="en-US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9303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66E468-F1C2-110B-651D-F26363EFA0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 descr="Background pattern&#10;&#10;Description automatically generated">
            <a:extLst>
              <a:ext uri="{FF2B5EF4-FFF2-40B4-BE49-F238E27FC236}">
                <a16:creationId xmlns:a16="http://schemas.microsoft.com/office/drawing/2014/main" id="{9CE39D87-3BAB-8763-0A4D-62E052E433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2565944B-E783-A46C-867F-B7FA35A66DAD}"/>
              </a:ext>
            </a:extLst>
          </p:cNvPr>
          <p:cNvSpPr/>
          <p:nvPr/>
        </p:nvSpPr>
        <p:spPr>
          <a:xfrm>
            <a:off x="523665" y="1269679"/>
            <a:ext cx="3059534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divide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30E0C87A-40E2-33E3-D10A-C5FF9DAE7B77}"/>
              </a:ext>
            </a:extLst>
          </p:cNvPr>
          <p:cNvSpPr/>
          <p:nvPr/>
        </p:nvSpPr>
        <p:spPr>
          <a:xfrm>
            <a:off x="3813091" y="1269680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15" name="Rounded Rectangle 3">
            <a:extLst>
              <a:ext uri="{FF2B5EF4-FFF2-40B4-BE49-F238E27FC236}">
                <a16:creationId xmlns:a16="http://schemas.microsoft.com/office/drawing/2014/main" id="{CD659640-BA11-FC48-B1EB-845E00BA3A96}"/>
              </a:ext>
            </a:extLst>
          </p:cNvPr>
          <p:cNvSpPr/>
          <p:nvPr/>
        </p:nvSpPr>
        <p:spPr>
          <a:xfrm>
            <a:off x="523660" y="435777"/>
            <a:ext cx="3059538" cy="654435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Root word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3F47C9B-E329-6888-87D9-E376B32764DA}"/>
              </a:ext>
            </a:extLst>
          </p:cNvPr>
          <p:cNvSpPr/>
          <p:nvPr/>
        </p:nvSpPr>
        <p:spPr>
          <a:xfrm>
            <a:off x="4936624" y="1269679"/>
            <a:ext cx="1671136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ion</a:t>
            </a:r>
          </a:p>
        </p:txBody>
      </p:sp>
      <p:sp>
        <p:nvSpPr>
          <p:cNvPr id="8" name="Rounded Rectangle 3">
            <a:extLst>
              <a:ext uri="{FF2B5EF4-FFF2-40B4-BE49-F238E27FC236}">
                <a16:creationId xmlns:a16="http://schemas.microsoft.com/office/drawing/2014/main" id="{9F7BB022-2FD4-B485-F61C-CD8581096189}"/>
              </a:ext>
            </a:extLst>
          </p:cNvPr>
          <p:cNvSpPr/>
          <p:nvPr/>
        </p:nvSpPr>
        <p:spPr>
          <a:xfrm>
            <a:off x="4936624" y="435777"/>
            <a:ext cx="1671136" cy="654435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Suffix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3D21E83-3B6D-AC8A-3094-BB775701BBFA}"/>
              </a:ext>
            </a:extLst>
          </p:cNvPr>
          <p:cNvSpPr/>
          <p:nvPr/>
        </p:nvSpPr>
        <p:spPr>
          <a:xfrm>
            <a:off x="6860075" y="1260372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E340A4B-7BAE-D927-2868-D3C564C59E6D}"/>
              </a:ext>
            </a:extLst>
          </p:cNvPr>
          <p:cNvSpPr/>
          <p:nvPr/>
        </p:nvSpPr>
        <p:spPr>
          <a:xfrm>
            <a:off x="8122101" y="1260371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divi</a:t>
            </a:r>
            <a:r>
              <a:rPr lang="en-GB" sz="3600" u="sng" dirty="0">
                <a:solidFill>
                  <a:srgbClr val="FFFF00"/>
                </a:solidFill>
              </a:rPr>
              <a:t>sion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3DAA6184-F473-62FA-AC77-61BB90CD3215}"/>
              </a:ext>
            </a:extLst>
          </p:cNvPr>
          <p:cNvSpPr/>
          <p:nvPr/>
        </p:nvSpPr>
        <p:spPr>
          <a:xfrm>
            <a:off x="523663" y="1949010"/>
            <a:ext cx="3059534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express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461CE7BF-F362-D205-089F-1EA7F524E475}"/>
              </a:ext>
            </a:extLst>
          </p:cNvPr>
          <p:cNvSpPr/>
          <p:nvPr/>
        </p:nvSpPr>
        <p:spPr>
          <a:xfrm>
            <a:off x="3813089" y="1949011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AA812BC8-F037-4453-640B-8AF216937C1F}"/>
              </a:ext>
            </a:extLst>
          </p:cNvPr>
          <p:cNvSpPr/>
          <p:nvPr/>
        </p:nvSpPr>
        <p:spPr>
          <a:xfrm>
            <a:off x="4936622" y="1949010"/>
            <a:ext cx="1671136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ion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89266AC5-DC97-A1A0-1C20-ABD241037CC1}"/>
              </a:ext>
            </a:extLst>
          </p:cNvPr>
          <p:cNvSpPr/>
          <p:nvPr/>
        </p:nvSpPr>
        <p:spPr>
          <a:xfrm>
            <a:off x="6860073" y="1939703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A21A3719-A7A9-BAF0-60E7-BF42274FD7A3}"/>
              </a:ext>
            </a:extLst>
          </p:cNvPr>
          <p:cNvSpPr/>
          <p:nvPr/>
        </p:nvSpPr>
        <p:spPr>
          <a:xfrm>
            <a:off x="8122099" y="1939702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74846AFF-59FA-D10B-21C5-9B5BCC0F6AD5}"/>
              </a:ext>
            </a:extLst>
          </p:cNvPr>
          <p:cNvSpPr/>
          <p:nvPr/>
        </p:nvSpPr>
        <p:spPr>
          <a:xfrm>
            <a:off x="8122099" y="1949010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expre</a:t>
            </a:r>
            <a:r>
              <a:rPr lang="en-GB" sz="3600" u="sng" dirty="0">
                <a:solidFill>
                  <a:srgbClr val="FFFF00"/>
                </a:solidFill>
              </a:rPr>
              <a:t>ssion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7C37AE08-48F8-FEAB-6DF4-07E9BFC25735}"/>
              </a:ext>
            </a:extLst>
          </p:cNvPr>
          <p:cNvSpPr/>
          <p:nvPr/>
        </p:nvSpPr>
        <p:spPr>
          <a:xfrm>
            <a:off x="523662" y="2616465"/>
            <a:ext cx="3059534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animate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531769F6-7AEE-22EA-F5E5-B308FB4999CE}"/>
              </a:ext>
            </a:extLst>
          </p:cNvPr>
          <p:cNvSpPr/>
          <p:nvPr/>
        </p:nvSpPr>
        <p:spPr>
          <a:xfrm>
            <a:off x="3813088" y="2616466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3C205F22-DA26-AFD7-B83C-EC12D0A1325E}"/>
              </a:ext>
            </a:extLst>
          </p:cNvPr>
          <p:cNvSpPr/>
          <p:nvPr/>
        </p:nvSpPr>
        <p:spPr>
          <a:xfrm>
            <a:off x="4936621" y="2616465"/>
            <a:ext cx="1671136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ion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813DC00C-0A53-5716-2415-C7AD325989F8}"/>
              </a:ext>
            </a:extLst>
          </p:cNvPr>
          <p:cNvSpPr/>
          <p:nvPr/>
        </p:nvSpPr>
        <p:spPr>
          <a:xfrm>
            <a:off x="6860072" y="2607158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1876F121-4931-30CB-05F8-4347581C699F}"/>
              </a:ext>
            </a:extLst>
          </p:cNvPr>
          <p:cNvSpPr/>
          <p:nvPr/>
        </p:nvSpPr>
        <p:spPr>
          <a:xfrm>
            <a:off x="8122098" y="2607157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882F1DEB-F0E5-F4DE-08F3-F89CAB27DF4E}"/>
              </a:ext>
            </a:extLst>
          </p:cNvPr>
          <p:cNvSpPr/>
          <p:nvPr/>
        </p:nvSpPr>
        <p:spPr>
          <a:xfrm>
            <a:off x="8122098" y="2616464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anima</a:t>
            </a:r>
            <a:r>
              <a:rPr lang="en-GB" sz="3600" u="sng" dirty="0">
                <a:solidFill>
                  <a:srgbClr val="FFFF00"/>
                </a:solidFill>
              </a:rPr>
              <a:t>tion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9551C841-9645-1C3B-11A3-5D55B1231686}"/>
              </a:ext>
            </a:extLst>
          </p:cNvPr>
          <p:cNvSpPr/>
          <p:nvPr/>
        </p:nvSpPr>
        <p:spPr>
          <a:xfrm>
            <a:off x="523662" y="3309212"/>
            <a:ext cx="3059534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correct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4A04C2A8-6DD4-8079-E92B-FA3312087093}"/>
              </a:ext>
            </a:extLst>
          </p:cNvPr>
          <p:cNvSpPr/>
          <p:nvPr/>
        </p:nvSpPr>
        <p:spPr>
          <a:xfrm>
            <a:off x="3813088" y="3309213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CE51AFC4-678C-98FF-E26A-C56C65CB3875}"/>
              </a:ext>
            </a:extLst>
          </p:cNvPr>
          <p:cNvSpPr/>
          <p:nvPr/>
        </p:nvSpPr>
        <p:spPr>
          <a:xfrm>
            <a:off x="4936621" y="3309212"/>
            <a:ext cx="1671136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ion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582C8283-5F07-A223-B954-68848D7F7D33}"/>
              </a:ext>
            </a:extLst>
          </p:cNvPr>
          <p:cNvSpPr/>
          <p:nvPr/>
        </p:nvSpPr>
        <p:spPr>
          <a:xfrm>
            <a:off x="6860072" y="3299905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CC01C4D7-1A2A-E75E-4FDE-2C64755A4802}"/>
              </a:ext>
            </a:extLst>
          </p:cNvPr>
          <p:cNvSpPr/>
          <p:nvPr/>
        </p:nvSpPr>
        <p:spPr>
          <a:xfrm>
            <a:off x="8122098" y="3299904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E6B3DC61-4F8C-032F-143C-7CA4CB2664E7}"/>
              </a:ext>
            </a:extLst>
          </p:cNvPr>
          <p:cNvSpPr/>
          <p:nvPr/>
        </p:nvSpPr>
        <p:spPr>
          <a:xfrm>
            <a:off x="8122097" y="3309211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correc</a:t>
            </a:r>
            <a:r>
              <a:rPr lang="en-GB" sz="3600" u="sng" dirty="0">
                <a:solidFill>
                  <a:srgbClr val="FFFF00"/>
                </a:solidFill>
              </a:rPr>
              <a:t>tion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53E526DE-0802-DD67-2311-C1CD5EB26FE9}"/>
              </a:ext>
            </a:extLst>
          </p:cNvPr>
          <p:cNvSpPr/>
          <p:nvPr/>
        </p:nvSpPr>
        <p:spPr>
          <a:xfrm>
            <a:off x="523662" y="3978734"/>
            <a:ext cx="3059534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possess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2AE2E860-9D42-37C9-777C-8FCE777653B4}"/>
              </a:ext>
            </a:extLst>
          </p:cNvPr>
          <p:cNvSpPr/>
          <p:nvPr/>
        </p:nvSpPr>
        <p:spPr>
          <a:xfrm>
            <a:off x="3813088" y="3978735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FCB26FAF-0131-C6EA-DD7B-E81474053310}"/>
              </a:ext>
            </a:extLst>
          </p:cNvPr>
          <p:cNvSpPr/>
          <p:nvPr/>
        </p:nvSpPr>
        <p:spPr>
          <a:xfrm>
            <a:off x="4936621" y="3978734"/>
            <a:ext cx="1671136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ion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75F30747-A3D6-A81C-8249-B70CFB852F1A}"/>
              </a:ext>
            </a:extLst>
          </p:cNvPr>
          <p:cNvSpPr/>
          <p:nvPr/>
        </p:nvSpPr>
        <p:spPr>
          <a:xfrm>
            <a:off x="6860072" y="3969427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9221BF88-F741-C168-311C-7F867EF9A526}"/>
              </a:ext>
            </a:extLst>
          </p:cNvPr>
          <p:cNvSpPr/>
          <p:nvPr/>
        </p:nvSpPr>
        <p:spPr>
          <a:xfrm>
            <a:off x="8122098" y="3969426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A36FFF45-BF95-3A86-26F9-952DECBEB3D4}"/>
              </a:ext>
            </a:extLst>
          </p:cNvPr>
          <p:cNvSpPr/>
          <p:nvPr/>
        </p:nvSpPr>
        <p:spPr>
          <a:xfrm>
            <a:off x="8122097" y="3978733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posse</a:t>
            </a:r>
            <a:r>
              <a:rPr lang="en-GB" sz="3600" u="sng" dirty="0">
                <a:solidFill>
                  <a:srgbClr val="FFFF00"/>
                </a:solidFill>
              </a:rPr>
              <a:t>ssion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D3894BB6-42E5-C5E0-1F8B-13451B22FD31}"/>
              </a:ext>
            </a:extLst>
          </p:cNvPr>
          <p:cNvSpPr/>
          <p:nvPr/>
        </p:nvSpPr>
        <p:spPr>
          <a:xfrm>
            <a:off x="523661" y="4675903"/>
            <a:ext cx="3059534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complete</a:t>
            </a:r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FFA150B3-438A-8479-DE3C-AAD0D9CC4EF2}"/>
              </a:ext>
            </a:extLst>
          </p:cNvPr>
          <p:cNvSpPr/>
          <p:nvPr/>
        </p:nvSpPr>
        <p:spPr>
          <a:xfrm>
            <a:off x="3813087" y="4675904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B458323E-F5F1-6EB9-FDC6-629ED06091A3}"/>
              </a:ext>
            </a:extLst>
          </p:cNvPr>
          <p:cNvSpPr/>
          <p:nvPr/>
        </p:nvSpPr>
        <p:spPr>
          <a:xfrm>
            <a:off x="4936620" y="4675903"/>
            <a:ext cx="1671136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ion</a:t>
            </a: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D6FA4ABA-116A-6C0A-5459-FCA81196B3B8}"/>
              </a:ext>
            </a:extLst>
          </p:cNvPr>
          <p:cNvSpPr/>
          <p:nvPr/>
        </p:nvSpPr>
        <p:spPr>
          <a:xfrm>
            <a:off x="6860071" y="4666596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E3EA6A8D-3FB2-9A25-9C4C-85A162FCB072}"/>
              </a:ext>
            </a:extLst>
          </p:cNvPr>
          <p:cNvSpPr/>
          <p:nvPr/>
        </p:nvSpPr>
        <p:spPr>
          <a:xfrm>
            <a:off x="8122097" y="4666595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1E9CCE99-D935-AAD4-974B-542DAA9F8966}"/>
              </a:ext>
            </a:extLst>
          </p:cNvPr>
          <p:cNvSpPr/>
          <p:nvPr/>
        </p:nvSpPr>
        <p:spPr>
          <a:xfrm>
            <a:off x="8122096" y="4675902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comple</a:t>
            </a:r>
            <a:r>
              <a:rPr lang="en-GB" sz="3600" u="sng" dirty="0">
                <a:solidFill>
                  <a:srgbClr val="FFFF00"/>
                </a:solidFill>
              </a:rPr>
              <a:t>tion</a:t>
            </a:r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52C5D85E-C74B-AF84-8C63-CEB8BC7C98BD}"/>
              </a:ext>
            </a:extLst>
          </p:cNvPr>
          <p:cNvSpPr/>
          <p:nvPr/>
        </p:nvSpPr>
        <p:spPr>
          <a:xfrm>
            <a:off x="523660" y="5365221"/>
            <a:ext cx="3059534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permit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83F5E141-48DA-3ACC-0DDA-330B3EB2D9AE}"/>
              </a:ext>
            </a:extLst>
          </p:cNvPr>
          <p:cNvSpPr/>
          <p:nvPr/>
        </p:nvSpPr>
        <p:spPr>
          <a:xfrm>
            <a:off x="3813086" y="5365222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4586F8DE-41B0-C9F0-B26D-83FE1CA9F988}"/>
              </a:ext>
            </a:extLst>
          </p:cNvPr>
          <p:cNvSpPr/>
          <p:nvPr/>
        </p:nvSpPr>
        <p:spPr>
          <a:xfrm>
            <a:off x="4936619" y="5365221"/>
            <a:ext cx="1671136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ion</a:t>
            </a:r>
          </a:p>
        </p:txBody>
      </p:sp>
      <p:sp>
        <p:nvSpPr>
          <p:cNvPr id="58" name="Rectangle: Rounded Corners 57">
            <a:extLst>
              <a:ext uri="{FF2B5EF4-FFF2-40B4-BE49-F238E27FC236}">
                <a16:creationId xmlns:a16="http://schemas.microsoft.com/office/drawing/2014/main" id="{B5458FFF-D151-7790-278E-3E060439C28F}"/>
              </a:ext>
            </a:extLst>
          </p:cNvPr>
          <p:cNvSpPr/>
          <p:nvPr/>
        </p:nvSpPr>
        <p:spPr>
          <a:xfrm>
            <a:off x="6860070" y="5355914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D3D01682-918E-B61A-29D1-EF8F4D7E3A94}"/>
              </a:ext>
            </a:extLst>
          </p:cNvPr>
          <p:cNvSpPr/>
          <p:nvPr/>
        </p:nvSpPr>
        <p:spPr>
          <a:xfrm>
            <a:off x="8122096" y="5355913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96265189-890C-1B01-47D2-C43BFF076928}"/>
              </a:ext>
            </a:extLst>
          </p:cNvPr>
          <p:cNvSpPr/>
          <p:nvPr/>
        </p:nvSpPr>
        <p:spPr>
          <a:xfrm>
            <a:off x="8122095" y="5365220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permi</a:t>
            </a:r>
            <a:r>
              <a:rPr lang="en-GB" sz="3600" u="sng" dirty="0">
                <a:solidFill>
                  <a:srgbClr val="FFFF00"/>
                </a:solidFill>
              </a:rPr>
              <a:t>ssion</a:t>
            </a:r>
          </a:p>
        </p:txBody>
      </p: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E9A8940B-EC7F-CE3D-9D24-03E14FAABE45}"/>
              </a:ext>
            </a:extLst>
          </p:cNvPr>
          <p:cNvSpPr/>
          <p:nvPr/>
        </p:nvSpPr>
        <p:spPr>
          <a:xfrm>
            <a:off x="523659" y="6063845"/>
            <a:ext cx="3059534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act</a:t>
            </a:r>
          </a:p>
        </p:txBody>
      </p: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813BAE93-2184-5931-0A21-2E2A519F4AE6}"/>
              </a:ext>
            </a:extLst>
          </p:cNvPr>
          <p:cNvSpPr/>
          <p:nvPr/>
        </p:nvSpPr>
        <p:spPr>
          <a:xfrm>
            <a:off x="3813085" y="6063846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5C814C1B-437F-E4CB-5BFF-475D04D4E44A}"/>
              </a:ext>
            </a:extLst>
          </p:cNvPr>
          <p:cNvSpPr/>
          <p:nvPr/>
        </p:nvSpPr>
        <p:spPr>
          <a:xfrm>
            <a:off x="4936618" y="6063845"/>
            <a:ext cx="1671136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ion</a:t>
            </a:r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8BAB3017-6E85-265E-1E09-C6D470F0075D}"/>
              </a:ext>
            </a:extLst>
          </p:cNvPr>
          <p:cNvSpPr/>
          <p:nvPr/>
        </p:nvSpPr>
        <p:spPr>
          <a:xfrm>
            <a:off x="6860069" y="6054538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65" name="Rectangle: Rounded Corners 64">
            <a:extLst>
              <a:ext uri="{FF2B5EF4-FFF2-40B4-BE49-F238E27FC236}">
                <a16:creationId xmlns:a16="http://schemas.microsoft.com/office/drawing/2014/main" id="{C1982F3C-D4BE-A4AA-B1F6-CA6BC5771DD3}"/>
              </a:ext>
            </a:extLst>
          </p:cNvPr>
          <p:cNvSpPr/>
          <p:nvPr/>
        </p:nvSpPr>
        <p:spPr>
          <a:xfrm>
            <a:off x="8122095" y="6054537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BF033907-D622-6CC9-A05A-22270B7CAB23}"/>
              </a:ext>
            </a:extLst>
          </p:cNvPr>
          <p:cNvSpPr/>
          <p:nvPr/>
        </p:nvSpPr>
        <p:spPr>
          <a:xfrm>
            <a:off x="8122094" y="6063844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ac</a:t>
            </a:r>
            <a:r>
              <a:rPr lang="en-GB" sz="3600" u="sng" dirty="0">
                <a:solidFill>
                  <a:srgbClr val="FFFF00"/>
                </a:solidFill>
              </a:rPr>
              <a:t>tion</a:t>
            </a:r>
          </a:p>
        </p:txBody>
      </p:sp>
    </p:spTree>
    <p:extLst>
      <p:ext uri="{BB962C8B-B14F-4D97-AF65-F5344CB8AC3E}">
        <p14:creationId xmlns:p14="http://schemas.microsoft.com/office/powerpoint/2010/main" val="2994617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3" grpId="0" animBg="1"/>
      <p:bldP spid="24" grpId="0" animBg="1"/>
      <p:bldP spid="26" grpId="0" animBg="1"/>
      <p:bldP spid="27" grpId="0" animBg="1"/>
      <p:bldP spid="28" grpId="0" animBg="1"/>
      <p:bldP spid="29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E8313-2CA5-26FE-F868-343A7BF9BD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2EC9423-3912-2502-BE2C-F4E8A256AC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2A767535-8233-FE98-B6E3-A2C3A980F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9B62CFE-AF2C-1EE9-B950-5C462A57CE8A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3F83C38F-E514-AD43-5C82-55231C515B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19D85F-42E5-5756-D3F0-EA2CF6B4218A}"/>
              </a:ext>
            </a:extLst>
          </p:cNvPr>
          <p:cNvSpPr txBox="1"/>
          <p:nvPr/>
        </p:nvSpPr>
        <p:spPr>
          <a:xfrm>
            <a:off x="211826" y="207828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Without any hesitasion, Emile and Aimee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set off on their adventure.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C14940E-2BB1-3A30-E74C-66C11A305CF8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A49BD6-1A52-1ECE-E50A-947D5DF34863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ABDBE86-4404-80C7-A688-DC09738B93E5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Without any hesitation, Emile and Aimee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set off on their adventure.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39AFE-6CAB-AAF5-B474-BB19417B619E}"/>
              </a:ext>
            </a:extLst>
          </p:cNvPr>
          <p:cNvSpPr txBox="1"/>
          <p:nvPr/>
        </p:nvSpPr>
        <p:spPr>
          <a:xfrm>
            <a:off x="272167" y="5149845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Without any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hesitation</a:t>
            </a:r>
            <a:r>
              <a:rPr lang="en-GB" sz="3200" dirty="0">
                <a:solidFill>
                  <a:schemeClr val="bg1"/>
                </a:solidFill>
              </a:rPr>
              <a:t>, Emile and Aimee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set off on their adventure. </a:t>
            </a:r>
          </a:p>
        </p:txBody>
      </p:sp>
    </p:spTree>
    <p:extLst>
      <p:ext uri="{BB962C8B-B14F-4D97-AF65-F5344CB8AC3E}">
        <p14:creationId xmlns:p14="http://schemas.microsoft.com/office/powerpoint/2010/main" val="155862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BFC588-5B18-7E1E-3A08-E70750E5FD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6727BC7-FFB8-FF33-9FD2-9FC5CA042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4D8F7576-6814-802F-0AA4-7B68925240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5D661A20-CC52-DF42-DEFB-945D199AC528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3DA30A2A-5769-2B43-F408-4DCC7EDAFE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E6FA361-6ADF-41A0-1DA4-301A3107E88E}"/>
              </a:ext>
            </a:extLst>
          </p:cNvPr>
          <p:cNvSpPr txBox="1"/>
          <p:nvPr/>
        </p:nvSpPr>
        <p:spPr>
          <a:xfrm>
            <a:off x="211826" y="2304953"/>
            <a:ext cx="114715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posion required an injecshuhn of space berries.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40AAB33-FFA7-0315-55F0-A6A1B35396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1CC3704-DD39-1320-6886-C4502E3A3989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10CF0B12-DB15-861A-FE6E-00C8C8498322}"/>
              </a:ext>
            </a:extLst>
          </p:cNvPr>
          <p:cNvSpPr txBox="1"/>
          <p:nvPr/>
        </p:nvSpPr>
        <p:spPr>
          <a:xfrm>
            <a:off x="272167" y="3845543"/>
            <a:ext cx="11471564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potion required an injection of space berries.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A026DBD-20BC-64CA-0F87-F6E2A29FB89D}"/>
              </a:ext>
            </a:extLst>
          </p:cNvPr>
          <p:cNvSpPr txBox="1"/>
          <p:nvPr/>
        </p:nvSpPr>
        <p:spPr>
          <a:xfrm>
            <a:off x="272167" y="5343281"/>
            <a:ext cx="114715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potion</a:t>
            </a:r>
            <a:r>
              <a:rPr lang="en-GB" sz="3200" dirty="0">
                <a:solidFill>
                  <a:schemeClr val="bg1"/>
                </a:solidFill>
              </a:rPr>
              <a:t> required an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injection</a:t>
            </a:r>
            <a:r>
              <a:rPr lang="en-GB" sz="3200" dirty="0">
                <a:solidFill>
                  <a:schemeClr val="bg1"/>
                </a:solidFill>
              </a:rPr>
              <a:t> of space berries.</a:t>
            </a:r>
          </a:p>
        </p:txBody>
      </p:sp>
    </p:spTree>
    <p:extLst>
      <p:ext uri="{BB962C8B-B14F-4D97-AF65-F5344CB8AC3E}">
        <p14:creationId xmlns:p14="http://schemas.microsoft.com/office/powerpoint/2010/main" val="569778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&#10;&#10;Description automatically generated">
            <a:extLst>
              <a:ext uri="{FF2B5EF4-FFF2-40B4-BE49-F238E27FC236}">
                <a16:creationId xmlns:a16="http://schemas.microsoft.com/office/drawing/2014/main" id="{803A0A27-80D6-15EA-06AA-894E4D6C4C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scrambled some words! Which four words has he scrambled?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onitsopi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5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onitastehi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onitveinn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onitac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255277" y="2394857"/>
            <a:ext cx="2844987" cy="33122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Andika" panose="02000000000000000000" pitchFamily="2" charset="0"/>
              </a:rPr>
              <a:t>invention 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injection 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action 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hesitation 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completion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position </a:t>
            </a:r>
          </a:p>
        </p:txBody>
      </p: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5030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67404F3-D2BD-6013-22ED-C8451D21CA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0AACD90D-085D-EE10-C6F1-3771B61262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86210B-931B-A39D-0CF8-2728C898378B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position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17A605E-8034-93E4-5912-011737617CC2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5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hesitation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C5C041F-FA5D-6C54-FAC0-1147E7D70F7E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invention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075AE86-A3CA-3E61-73BD-CB5419F73FE1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action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157B035-2B01-483F-00ED-06241D517FDF}"/>
              </a:ext>
            </a:extLst>
          </p:cNvPr>
          <p:cNvSpPr txBox="1"/>
          <p:nvPr/>
        </p:nvSpPr>
        <p:spPr>
          <a:xfrm>
            <a:off x="9255277" y="2394857"/>
            <a:ext cx="2844987" cy="33122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FF0000"/>
                </a:solidFill>
                <a:latin typeface="Andika" panose="02000000000000000000" pitchFamily="2" charset="0"/>
              </a:rPr>
              <a:t>invention</a:t>
            </a:r>
            <a:r>
              <a:rPr lang="en-GB" sz="3200" dirty="0">
                <a:latin typeface="Andika" panose="02000000000000000000" pitchFamily="2" charset="0"/>
              </a:rPr>
              <a:t> 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injection </a:t>
            </a:r>
          </a:p>
          <a:p>
            <a:pPr algn="ctr"/>
            <a:r>
              <a:rPr lang="en-GB" sz="3200" dirty="0">
                <a:solidFill>
                  <a:srgbClr val="FF0000"/>
                </a:solidFill>
                <a:latin typeface="Andika" panose="02000000000000000000" pitchFamily="2" charset="0"/>
              </a:rPr>
              <a:t>action</a:t>
            </a:r>
            <a:r>
              <a:rPr lang="en-GB" sz="3200" dirty="0">
                <a:latin typeface="Andika" panose="02000000000000000000" pitchFamily="2" charset="0"/>
              </a:rPr>
              <a:t> </a:t>
            </a:r>
          </a:p>
          <a:p>
            <a:pPr algn="ctr"/>
            <a:r>
              <a:rPr lang="en-GB" sz="3200" dirty="0">
                <a:solidFill>
                  <a:srgbClr val="FF0000"/>
                </a:solidFill>
                <a:latin typeface="Andika" panose="02000000000000000000" pitchFamily="2" charset="0"/>
              </a:rPr>
              <a:t>hesitation</a:t>
            </a:r>
            <a:r>
              <a:rPr lang="en-GB" sz="3200" dirty="0">
                <a:latin typeface="Andika" panose="02000000000000000000" pitchFamily="2" charset="0"/>
              </a:rPr>
              <a:t> 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completion</a:t>
            </a:r>
          </a:p>
          <a:p>
            <a:pPr algn="ctr"/>
            <a:r>
              <a:rPr lang="en-GB" sz="3200" dirty="0">
                <a:solidFill>
                  <a:srgbClr val="FF0000"/>
                </a:solidFill>
                <a:latin typeface="Andika" panose="02000000000000000000" pitchFamily="2" charset="0"/>
              </a:rPr>
              <a:t>position</a:t>
            </a:r>
            <a:r>
              <a:rPr lang="en-GB" sz="3200" dirty="0">
                <a:latin typeface="Andika" panose="02000000000000000000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8274505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52217830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SY4T2AW5L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SY4T2AW5P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SY4T2AW5S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SY4T2AW5F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SY4T2AW5A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SY4T2AW5Sa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SY4T2AW5Fe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31DF5665-5127-C65B-157B-A3BE52F6CC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5C18BE04-C4DF-B28C-66A9-2F12714C48D1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425EBD56-9EDC-1B58-7CC7-2E4AA8E5C11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4300" y="1650973"/>
            <a:ext cx="2816827" cy="4612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1.	invention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injection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action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hesitation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completion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position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0875" y="1730018"/>
            <a:ext cx="3682670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abbreviation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acceleration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creation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	punctuation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11.	fiction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CD61854-3EC4-FA73-FE16-F60DE5F9DE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D18F3BF2-CB8C-D118-8096-27A2C33B0D95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3F647D6-2204-7902-9E31-610B7BDE6BC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812" y="2009159"/>
            <a:ext cx="9144000" cy="1985792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Words ending in /shuhn/ spelt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tion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71FB2D1B-8012-A100-4311-2C3C0C39C97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A73C8586-5468-D6F7-F1F5-502E12384BC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A4A7DEFC-4D71-58BD-1069-2455E4DDE76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0703 0.4946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52" y="2472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255 -0.0428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28" y="-215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DB2B92E9-C081-8C03-F824-CF3BCAB109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974967" y="392461"/>
            <a:ext cx="9992705" cy="135563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remember how the /</a:t>
            </a:r>
            <a:r>
              <a:rPr lang="en-GB" sz="3200" u="sng" dirty="0">
                <a:solidFill>
                  <a:srgbClr val="FFFF00"/>
                </a:solidFill>
              </a:rPr>
              <a:t>shuhn</a:t>
            </a:r>
            <a:r>
              <a:rPr lang="en-GB" sz="3200" dirty="0">
                <a:solidFill>
                  <a:schemeClr val="bg1"/>
                </a:solidFill>
              </a:rPr>
              <a:t>/ sound can be spelt?</a:t>
            </a:r>
          </a:p>
        </p:txBody>
      </p: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763FBE8B-8B2C-2627-903E-F057F4FCA35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1242" y="1238623"/>
            <a:ext cx="2432418" cy="135563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1" name="Rounded Rectangle 3">
            <a:extLst>
              <a:ext uri="{FF2B5EF4-FFF2-40B4-BE49-F238E27FC236}">
                <a16:creationId xmlns:a16="http://schemas.microsoft.com/office/drawing/2014/main" id="{6C67A4D3-205C-CE0E-A337-28F2E333EA69}"/>
              </a:ext>
            </a:extLst>
          </p:cNvPr>
          <p:cNvSpPr/>
          <p:nvPr/>
        </p:nvSpPr>
        <p:spPr>
          <a:xfrm>
            <a:off x="1099647" y="4742392"/>
            <a:ext cx="9992705" cy="135563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/</a:t>
            </a:r>
            <a:r>
              <a:rPr lang="en-GB" sz="3200" u="sng" dirty="0">
                <a:solidFill>
                  <a:srgbClr val="FFFF00"/>
                </a:solidFill>
              </a:rPr>
              <a:t>shuhn</a:t>
            </a:r>
            <a:r>
              <a:rPr lang="en-GB" sz="3200" dirty="0">
                <a:solidFill>
                  <a:schemeClr val="bg1"/>
                </a:solidFill>
              </a:rPr>
              <a:t>/ sound can be spelt </a:t>
            </a:r>
            <a:r>
              <a:rPr lang="en-GB" sz="3200" u="sng" dirty="0">
                <a:solidFill>
                  <a:srgbClr val="FFFF00"/>
                </a:solidFill>
              </a:rPr>
              <a:t>sion</a:t>
            </a:r>
            <a:r>
              <a:rPr lang="en-GB" sz="3200" dirty="0">
                <a:solidFill>
                  <a:schemeClr val="bg1"/>
                </a:solidFill>
              </a:rPr>
              <a:t> or </a:t>
            </a:r>
            <a:r>
              <a:rPr lang="en-GB" sz="3200" u="sng" dirty="0">
                <a:solidFill>
                  <a:srgbClr val="FFFF00"/>
                </a:solidFill>
              </a:rPr>
              <a:t>ssion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5351CB5-54D1-CF28-0CD3-B18C947774A3}"/>
              </a:ext>
            </a:extLst>
          </p:cNvPr>
          <p:cNvSpPr txBox="1"/>
          <p:nvPr/>
        </p:nvSpPr>
        <p:spPr>
          <a:xfrm>
            <a:off x="2002971" y="2360023"/>
            <a:ext cx="2443581" cy="646986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explosion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6AFF9A9-9CF0-0399-D94C-B13F529CACCE}"/>
              </a:ext>
            </a:extLst>
          </p:cNvPr>
          <p:cNvSpPr txBox="1"/>
          <p:nvPr/>
        </p:nvSpPr>
        <p:spPr>
          <a:xfrm>
            <a:off x="4959531" y="2360023"/>
            <a:ext cx="2443581" cy="646986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division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21BC553-B411-49CC-C848-E5E574352A27}"/>
              </a:ext>
            </a:extLst>
          </p:cNvPr>
          <p:cNvSpPr txBox="1"/>
          <p:nvPr/>
        </p:nvSpPr>
        <p:spPr>
          <a:xfrm>
            <a:off x="7850777" y="2360023"/>
            <a:ext cx="2443581" cy="646986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confusion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617B1F4-AF67-2A5B-9ADE-1091F385A55C}"/>
              </a:ext>
            </a:extLst>
          </p:cNvPr>
          <p:cNvSpPr txBox="1"/>
          <p:nvPr/>
        </p:nvSpPr>
        <p:spPr>
          <a:xfrm>
            <a:off x="2002970" y="3429000"/>
            <a:ext cx="2443581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permission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25E9BD2-95AF-6406-D22F-B79CBAFB526E}"/>
              </a:ext>
            </a:extLst>
          </p:cNvPr>
          <p:cNvSpPr txBox="1"/>
          <p:nvPr/>
        </p:nvSpPr>
        <p:spPr>
          <a:xfrm>
            <a:off x="4959531" y="3429000"/>
            <a:ext cx="2443581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admission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ACAC7CA-875E-90A1-2B7F-94BB503FE168}"/>
              </a:ext>
            </a:extLst>
          </p:cNvPr>
          <p:cNvSpPr txBox="1"/>
          <p:nvPr/>
        </p:nvSpPr>
        <p:spPr>
          <a:xfrm>
            <a:off x="7916092" y="3429000"/>
            <a:ext cx="2443581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possession</a:t>
            </a:r>
          </a:p>
        </p:txBody>
      </p:sp>
    </p:spTree>
    <p:extLst>
      <p:ext uri="{BB962C8B-B14F-4D97-AF65-F5344CB8AC3E}">
        <p14:creationId xmlns:p14="http://schemas.microsoft.com/office/powerpoint/2010/main" val="226922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4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F32D2A70-CA7B-5E6A-DB14-D22C941BE1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974967" y="392461"/>
            <a:ext cx="9992705" cy="135563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/</a:t>
            </a:r>
            <a:r>
              <a:rPr lang="en-GB" sz="3200" u="sng" dirty="0">
                <a:solidFill>
                  <a:srgbClr val="FFFF00"/>
                </a:solidFill>
              </a:rPr>
              <a:t>shuhn</a:t>
            </a:r>
            <a:r>
              <a:rPr lang="en-GB" sz="3200" dirty="0">
                <a:solidFill>
                  <a:schemeClr val="bg1"/>
                </a:solidFill>
              </a:rPr>
              <a:t>/ sound can be spelt another way.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Can you spot how? </a:t>
            </a:r>
          </a:p>
        </p:txBody>
      </p: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763FBE8B-8B2C-2627-903E-F057F4FCA35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1242" y="1238623"/>
            <a:ext cx="2432418" cy="135563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3" name="Rounded Rectangle 12"/>
          <p:cNvSpPr/>
          <p:nvPr/>
        </p:nvSpPr>
        <p:spPr>
          <a:xfrm>
            <a:off x="1820035" y="2103424"/>
            <a:ext cx="2443581" cy="10663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u="sng" dirty="0">
              <a:solidFill>
                <a:srgbClr val="FFFF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FF00BBB-E323-6F1F-C1C9-8D1BE3DC16E7}"/>
              </a:ext>
            </a:extLst>
          </p:cNvPr>
          <p:cNvSpPr txBox="1"/>
          <p:nvPr/>
        </p:nvSpPr>
        <p:spPr>
          <a:xfrm>
            <a:off x="2002971" y="2360023"/>
            <a:ext cx="2443581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invention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33B16EC-52C8-FCBE-F11D-27E244A1F7C7}"/>
              </a:ext>
            </a:extLst>
          </p:cNvPr>
          <p:cNvSpPr txBox="1"/>
          <p:nvPr/>
        </p:nvSpPr>
        <p:spPr>
          <a:xfrm>
            <a:off x="4959531" y="2360023"/>
            <a:ext cx="2443581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injection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8A9FC1D-7CA8-98CC-283C-08B30D088873}"/>
              </a:ext>
            </a:extLst>
          </p:cNvPr>
          <p:cNvSpPr txBox="1"/>
          <p:nvPr/>
        </p:nvSpPr>
        <p:spPr>
          <a:xfrm>
            <a:off x="7850777" y="2360023"/>
            <a:ext cx="2443581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action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DFD45A5-5D4F-1E20-EC94-739A9F8958E6}"/>
              </a:ext>
            </a:extLst>
          </p:cNvPr>
          <p:cNvSpPr txBox="1"/>
          <p:nvPr/>
        </p:nvSpPr>
        <p:spPr>
          <a:xfrm>
            <a:off x="2002970" y="3429000"/>
            <a:ext cx="2443581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hesitation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96FF38B-1254-56A7-21AB-A37C774950B9}"/>
              </a:ext>
            </a:extLst>
          </p:cNvPr>
          <p:cNvSpPr txBox="1"/>
          <p:nvPr/>
        </p:nvSpPr>
        <p:spPr>
          <a:xfrm>
            <a:off x="4959531" y="3429000"/>
            <a:ext cx="2443581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completion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6BAE396-18E2-20F3-33E2-9567DF49C899}"/>
              </a:ext>
            </a:extLst>
          </p:cNvPr>
          <p:cNvSpPr txBox="1"/>
          <p:nvPr/>
        </p:nvSpPr>
        <p:spPr>
          <a:xfrm>
            <a:off x="7916092" y="3429000"/>
            <a:ext cx="2443581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position</a:t>
            </a:r>
          </a:p>
        </p:txBody>
      </p:sp>
    </p:spTree>
    <p:extLst>
      <p:ext uri="{BB962C8B-B14F-4D97-AF65-F5344CB8AC3E}">
        <p14:creationId xmlns:p14="http://schemas.microsoft.com/office/powerpoint/2010/main" val="173239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4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F32D2A70-CA7B-5E6A-DB14-D22C941BE1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974967" y="392461"/>
            <a:ext cx="9992705" cy="135563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/</a:t>
            </a:r>
            <a:r>
              <a:rPr lang="en-GB" sz="3200" u="sng" dirty="0">
                <a:solidFill>
                  <a:srgbClr val="FFFF00"/>
                </a:solidFill>
              </a:rPr>
              <a:t>shuhn</a:t>
            </a:r>
            <a:r>
              <a:rPr lang="en-GB" sz="3200" dirty="0">
                <a:solidFill>
                  <a:schemeClr val="bg1"/>
                </a:solidFill>
              </a:rPr>
              <a:t>/ sound can be spelt another way.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Can you spot how? </a:t>
            </a:r>
          </a:p>
        </p:txBody>
      </p: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763FBE8B-8B2C-2627-903E-F057F4FCA35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1242" y="1238623"/>
            <a:ext cx="2432418" cy="135563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3" name="Rounded Rectangle 12"/>
          <p:cNvSpPr/>
          <p:nvPr/>
        </p:nvSpPr>
        <p:spPr>
          <a:xfrm>
            <a:off x="1820035" y="2103424"/>
            <a:ext cx="2443581" cy="10663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u="sng" dirty="0">
              <a:solidFill>
                <a:srgbClr val="FFFF00"/>
              </a:solidFill>
            </a:endParaRPr>
          </a:p>
        </p:txBody>
      </p:sp>
      <p:sp>
        <p:nvSpPr>
          <p:cNvPr id="21" name="Rounded Rectangle 3">
            <a:extLst>
              <a:ext uri="{FF2B5EF4-FFF2-40B4-BE49-F238E27FC236}">
                <a16:creationId xmlns:a16="http://schemas.microsoft.com/office/drawing/2014/main" id="{6C67A4D3-205C-CE0E-A337-28F2E333EA69}"/>
              </a:ext>
            </a:extLst>
          </p:cNvPr>
          <p:cNvSpPr/>
          <p:nvPr/>
        </p:nvSpPr>
        <p:spPr>
          <a:xfrm>
            <a:off x="1099647" y="4742392"/>
            <a:ext cx="9992705" cy="135563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/</a:t>
            </a:r>
            <a:r>
              <a:rPr lang="en-GB" sz="3200" u="sng" dirty="0">
                <a:solidFill>
                  <a:srgbClr val="FFFF00"/>
                </a:solidFill>
              </a:rPr>
              <a:t>shuhn</a:t>
            </a:r>
            <a:r>
              <a:rPr lang="en-GB" sz="3200" dirty="0">
                <a:solidFill>
                  <a:schemeClr val="bg1"/>
                </a:solidFill>
              </a:rPr>
              <a:t>/ sound can be spelt </a:t>
            </a:r>
            <a:r>
              <a:rPr lang="en-GB" sz="3200" b="1" u="sng" dirty="0">
                <a:solidFill>
                  <a:srgbClr val="7030A0"/>
                </a:solidFill>
              </a:rPr>
              <a:t>t</a:t>
            </a:r>
            <a:r>
              <a:rPr lang="en-GB" sz="3200" b="1" u="sng" dirty="0">
                <a:solidFill>
                  <a:srgbClr val="FFFF00"/>
                </a:solidFill>
              </a:rPr>
              <a:t>ion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FF00BBB-E323-6F1F-C1C9-8D1BE3DC16E7}"/>
              </a:ext>
            </a:extLst>
          </p:cNvPr>
          <p:cNvSpPr txBox="1"/>
          <p:nvPr/>
        </p:nvSpPr>
        <p:spPr>
          <a:xfrm>
            <a:off x="2002971" y="2360023"/>
            <a:ext cx="2443581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inven</a:t>
            </a:r>
            <a:r>
              <a:rPr lang="en-GB" sz="3200" u="sng" dirty="0">
                <a:solidFill>
                  <a:srgbClr val="FFFF00"/>
                </a:solidFill>
              </a:rPr>
              <a:t>tion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33B16EC-52C8-FCBE-F11D-27E244A1F7C7}"/>
              </a:ext>
            </a:extLst>
          </p:cNvPr>
          <p:cNvSpPr txBox="1"/>
          <p:nvPr/>
        </p:nvSpPr>
        <p:spPr>
          <a:xfrm>
            <a:off x="4959531" y="2360023"/>
            <a:ext cx="2443581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injec</a:t>
            </a:r>
            <a:r>
              <a:rPr lang="en-GB" sz="3200" u="sng" dirty="0">
                <a:solidFill>
                  <a:srgbClr val="FFFF00"/>
                </a:solidFill>
              </a:rPr>
              <a:t>tion</a:t>
            </a: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8A9FC1D-7CA8-98CC-283C-08B30D088873}"/>
              </a:ext>
            </a:extLst>
          </p:cNvPr>
          <p:cNvSpPr txBox="1"/>
          <p:nvPr/>
        </p:nvSpPr>
        <p:spPr>
          <a:xfrm>
            <a:off x="7850777" y="2360023"/>
            <a:ext cx="2443581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ac</a:t>
            </a:r>
            <a:r>
              <a:rPr lang="en-GB" sz="3200" u="sng" dirty="0">
                <a:solidFill>
                  <a:srgbClr val="FFFF00"/>
                </a:solidFill>
              </a:rPr>
              <a:t>tion</a:t>
            </a: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DFD45A5-5D4F-1E20-EC94-739A9F8958E6}"/>
              </a:ext>
            </a:extLst>
          </p:cNvPr>
          <p:cNvSpPr txBox="1"/>
          <p:nvPr/>
        </p:nvSpPr>
        <p:spPr>
          <a:xfrm>
            <a:off x="2002970" y="3429000"/>
            <a:ext cx="2443581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hesita</a:t>
            </a:r>
            <a:r>
              <a:rPr lang="en-GB" sz="3200" u="sng" dirty="0">
                <a:solidFill>
                  <a:srgbClr val="FFFF00"/>
                </a:solidFill>
              </a:rPr>
              <a:t>tion</a:t>
            </a: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96FF38B-1254-56A7-21AB-A37C774950B9}"/>
              </a:ext>
            </a:extLst>
          </p:cNvPr>
          <p:cNvSpPr txBox="1"/>
          <p:nvPr/>
        </p:nvSpPr>
        <p:spPr>
          <a:xfrm>
            <a:off x="4959531" y="3429000"/>
            <a:ext cx="2443581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comple</a:t>
            </a:r>
            <a:r>
              <a:rPr lang="en-GB" sz="3200" u="sng" dirty="0">
                <a:solidFill>
                  <a:srgbClr val="FFFF00"/>
                </a:solidFill>
              </a:rPr>
              <a:t>tion</a:t>
            </a: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6BAE396-18E2-20F3-33E2-9567DF49C899}"/>
              </a:ext>
            </a:extLst>
          </p:cNvPr>
          <p:cNvSpPr txBox="1"/>
          <p:nvPr/>
        </p:nvSpPr>
        <p:spPr>
          <a:xfrm>
            <a:off x="7916092" y="3429000"/>
            <a:ext cx="2443581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posi</a:t>
            </a:r>
            <a:r>
              <a:rPr lang="en-GB" sz="3200" u="sng" dirty="0">
                <a:solidFill>
                  <a:srgbClr val="FFFF00"/>
                </a:solidFill>
              </a:rPr>
              <a:t>tion</a:t>
            </a:r>
            <a:endParaRPr lang="en-GB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979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C8A157-59C2-8AEB-5DA1-4ECB811E9A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 descr="Background pattern&#10;&#10;Description automatically generated">
            <a:extLst>
              <a:ext uri="{FF2B5EF4-FFF2-40B4-BE49-F238E27FC236}">
                <a16:creationId xmlns:a16="http://schemas.microsoft.com/office/drawing/2014/main" id="{673E16A6-AA28-F144-B23F-F18BD70084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604C203E-8686-FBE5-2BAD-C25183A5FBC0}"/>
              </a:ext>
            </a:extLst>
          </p:cNvPr>
          <p:cNvSpPr/>
          <p:nvPr/>
        </p:nvSpPr>
        <p:spPr>
          <a:xfrm>
            <a:off x="523665" y="1269679"/>
            <a:ext cx="3059534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express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BC3B5908-262C-7DF8-8F6B-089789545A0A}"/>
              </a:ext>
            </a:extLst>
          </p:cNvPr>
          <p:cNvSpPr/>
          <p:nvPr/>
        </p:nvSpPr>
        <p:spPr>
          <a:xfrm>
            <a:off x="3813091" y="1269680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15" name="Rounded Rectangle 3">
            <a:extLst>
              <a:ext uri="{FF2B5EF4-FFF2-40B4-BE49-F238E27FC236}">
                <a16:creationId xmlns:a16="http://schemas.microsoft.com/office/drawing/2014/main" id="{B2FB0A10-7209-6345-E575-730A561E3100}"/>
              </a:ext>
            </a:extLst>
          </p:cNvPr>
          <p:cNvSpPr/>
          <p:nvPr/>
        </p:nvSpPr>
        <p:spPr>
          <a:xfrm>
            <a:off x="523660" y="435777"/>
            <a:ext cx="3059538" cy="654435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Root word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DD48205C-61A5-56AC-9387-D45AA11F50F8}"/>
              </a:ext>
            </a:extLst>
          </p:cNvPr>
          <p:cNvSpPr/>
          <p:nvPr/>
        </p:nvSpPr>
        <p:spPr>
          <a:xfrm>
            <a:off x="4936624" y="1269679"/>
            <a:ext cx="1671136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ion</a:t>
            </a:r>
          </a:p>
        </p:txBody>
      </p:sp>
      <p:sp>
        <p:nvSpPr>
          <p:cNvPr id="8" name="Rounded Rectangle 3">
            <a:extLst>
              <a:ext uri="{FF2B5EF4-FFF2-40B4-BE49-F238E27FC236}">
                <a16:creationId xmlns:a16="http://schemas.microsoft.com/office/drawing/2014/main" id="{797B62D6-0DB3-7BF2-AE2A-E846743E7BA6}"/>
              </a:ext>
            </a:extLst>
          </p:cNvPr>
          <p:cNvSpPr/>
          <p:nvPr/>
        </p:nvSpPr>
        <p:spPr>
          <a:xfrm>
            <a:off x="4936624" y="435777"/>
            <a:ext cx="1671136" cy="654435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Suffix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59F357A-62DC-20FF-67C6-1A05A3254457}"/>
              </a:ext>
            </a:extLst>
          </p:cNvPr>
          <p:cNvSpPr/>
          <p:nvPr/>
        </p:nvSpPr>
        <p:spPr>
          <a:xfrm>
            <a:off x="6860075" y="1260372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AA588616-E54F-A2F8-D156-6DD70B7EEC83}"/>
              </a:ext>
            </a:extLst>
          </p:cNvPr>
          <p:cNvSpPr/>
          <p:nvPr/>
        </p:nvSpPr>
        <p:spPr>
          <a:xfrm>
            <a:off x="8122101" y="1260371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expre</a:t>
            </a:r>
            <a:r>
              <a:rPr lang="en-GB" sz="3600" u="sng" dirty="0">
                <a:solidFill>
                  <a:srgbClr val="FFFF00"/>
                </a:solidFill>
              </a:rPr>
              <a:t>ssion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F1B3171-D4AA-B7E1-34AE-85584EA29BB9}"/>
              </a:ext>
            </a:extLst>
          </p:cNvPr>
          <p:cNvSpPr/>
          <p:nvPr/>
        </p:nvSpPr>
        <p:spPr>
          <a:xfrm>
            <a:off x="523663" y="1949010"/>
            <a:ext cx="3059534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discuss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A9E21E66-14F0-44D3-B686-0B6B8F9253B5}"/>
              </a:ext>
            </a:extLst>
          </p:cNvPr>
          <p:cNvSpPr/>
          <p:nvPr/>
        </p:nvSpPr>
        <p:spPr>
          <a:xfrm>
            <a:off x="3813089" y="1949011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E8F88145-0E1E-7F6F-6BBF-B95AB41CC189}"/>
              </a:ext>
            </a:extLst>
          </p:cNvPr>
          <p:cNvSpPr/>
          <p:nvPr/>
        </p:nvSpPr>
        <p:spPr>
          <a:xfrm>
            <a:off x="4936622" y="1949010"/>
            <a:ext cx="1671136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ion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441C4527-B84D-2ADB-5833-7F9B07AB4008}"/>
              </a:ext>
            </a:extLst>
          </p:cNvPr>
          <p:cNvSpPr/>
          <p:nvPr/>
        </p:nvSpPr>
        <p:spPr>
          <a:xfrm>
            <a:off x="6860073" y="1939703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EBB0ACC8-A6FE-4353-DCE9-780C8DD0D95C}"/>
              </a:ext>
            </a:extLst>
          </p:cNvPr>
          <p:cNvSpPr/>
          <p:nvPr/>
        </p:nvSpPr>
        <p:spPr>
          <a:xfrm>
            <a:off x="8122099" y="1939702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834EF50F-BBF3-C912-500C-690B582EF684}"/>
              </a:ext>
            </a:extLst>
          </p:cNvPr>
          <p:cNvSpPr/>
          <p:nvPr/>
        </p:nvSpPr>
        <p:spPr>
          <a:xfrm>
            <a:off x="8122099" y="1949010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discu</a:t>
            </a:r>
            <a:r>
              <a:rPr lang="en-GB" sz="3600" u="sng" dirty="0">
                <a:solidFill>
                  <a:srgbClr val="FFFF00"/>
                </a:solidFill>
              </a:rPr>
              <a:t>ssion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357EA6DF-765B-4643-6474-FC9DA3F85832}"/>
              </a:ext>
            </a:extLst>
          </p:cNvPr>
          <p:cNvSpPr/>
          <p:nvPr/>
        </p:nvSpPr>
        <p:spPr>
          <a:xfrm>
            <a:off x="523662" y="2616465"/>
            <a:ext cx="3059534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confess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DB34DE26-9EF3-BA95-D4F1-55E16C9C42F1}"/>
              </a:ext>
            </a:extLst>
          </p:cNvPr>
          <p:cNvSpPr/>
          <p:nvPr/>
        </p:nvSpPr>
        <p:spPr>
          <a:xfrm>
            <a:off x="3813088" y="2616466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D9DB782C-260C-3033-175A-994E4DF77E43}"/>
              </a:ext>
            </a:extLst>
          </p:cNvPr>
          <p:cNvSpPr/>
          <p:nvPr/>
        </p:nvSpPr>
        <p:spPr>
          <a:xfrm>
            <a:off x="4936621" y="2616465"/>
            <a:ext cx="1671136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ion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E630E103-51DC-9555-7A28-CEAA86A7F17B}"/>
              </a:ext>
            </a:extLst>
          </p:cNvPr>
          <p:cNvSpPr/>
          <p:nvPr/>
        </p:nvSpPr>
        <p:spPr>
          <a:xfrm>
            <a:off x="6860072" y="2607158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9DA9B303-8069-807D-A21C-08DCFC76158C}"/>
              </a:ext>
            </a:extLst>
          </p:cNvPr>
          <p:cNvSpPr/>
          <p:nvPr/>
        </p:nvSpPr>
        <p:spPr>
          <a:xfrm>
            <a:off x="8122098" y="2607157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D38B3F5E-15B7-52AC-71A4-8760859BEF22}"/>
              </a:ext>
            </a:extLst>
          </p:cNvPr>
          <p:cNvSpPr/>
          <p:nvPr/>
        </p:nvSpPr>
        <p:spPr>
          <a:xfrm>
            <a:off x="8122098" y="2616464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confe</a:t>
            </a:r>
            <a:r>
              <a:rPr lang="en-GB" sz="3600" u="sng" dirty="0">
                <a:solidFill>
                  <a:srgbClr val="FFFF00"/>
                </a:solidFill>
              </a:rPr>
              <a:t>ssion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2C635E39-8AAE-FB52-480F-5C84FAAACBE2}"/>
              </a:ext>
            </a:extLst>
          </p:cNvPr>
          <p:cNvSpPr/>
          <p:nvPr/>
        </p:nvSpPr>
        <p:spPr>
          <a:xfrm>
            <a:off x="523662" y="3309212"/>
            <a:ext cx="3059534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obsess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55FAD9CC-269C-07BB-6963-68F77449E91F}"/>
              </a:ext>
            </a:extLst>
          </p:cNvPr>
          <p:cNvSpPr/>
          <p:nvPr/>
        </p:nvSpPr>
        <p:spPr>
          <a:xfrm>
            <a:off x="3813088" y="3309213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AF2D1A54-67DA-37E6-56ED-07C5EECD7BB4}"/>
              </a:ext>
            </a:extLst>
          </p:cNvPr>
          <p:cNvSpPr/>
          <p:nvPr/>
        </p:nvSpPr>
        <p:spPr>
          <a:xfrm>
            <a:off x="4936621" y="3309212"/>
            <a:ext cx="1671136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ion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A70661C-8BF5-CEEC-6A8F-67F5E159D117}"/>
              </a:ext>
            </a:extLst>
          </p:cNvPr>
          <p:cNvSpPr/>
          <p:nvPr/>
        </p:nvSpPr>
        <p:spPr>
          <a:xfrm>
            <a:off x="6860072" y="3299905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AC4A1CBB-C652-024F-80FE-BEE8DF9C1CD5}"/>
              </a:ext>
            </a:extLst>
          </p:cNvPr>
          <p:cNvSpPr/>
          <p:nvPr/>
        </p:nvSpPr>
        <p:spPr>
          <a:xfrm>
            <a:off x="8122098" y="3299904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70D94621-CE67-9664-8883-02070BAC8B24}"/>
              </a:ext>
            </a:extLst>
          </p:cNvPr>
          <p:cNvSpPr/>
          <p:nvPr/>
        </p:nvSpPr>
        <p:spPr>
          <a:xfrm>
            <a:off x="8122097" y="3309211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obse</a:t>
            </a:r>
            <a:r>
              <a:rPr lang="en-GB" sz="3600" u="sng" dirty="0">
                <a:solidFill>
                  <a:srgbClr val="FFFF00"/>
                </a:solidFill>
              </a:rPr>
              <a:t>ssion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6235EDEB-AD8E-22C4-7D0E-E8AB7FBE723D}"/>
              </a:ext>
            </a:extLst>
          </p:cNvPr>
          <p:cNvSpPr/>
          <p:nvPr/>
        </p:nvSpPr>
        <p:spPr>
          <a:xfrm>
            <a:off x="523662" y="3978734"/>
            <a:ext cx="3059534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possess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AC341795-4B80-16B8-76EC-5B22B950BCA0}"/>
              </a:ext>
            </a:extLst>
          </p:cNvPr>
          <p:cNvSpPr/>
          <p:nvPr/>
        </p:nvSpPr>
        <p:spPr>
          <a:xfrm>
            <a:off x="3813088" y="3978735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0AF0A7B0-93EF-E1FD-ED5D-459C0DA71AD1}"/>
              </a:ext>
            </a:extLst>
          </p:cNvPr>
          <p:cNvSpPr/>
          <p:nvPr/>
        </p:nvSpPr>
        <p:spPr>
          <a:xfrm>
            <a:off x="4936621" y="3978734"/>
            <a:ext cx="1671136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ion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0B9BB185-967D-5F5B-5CC6-AADA3223CF17}"/>
              </a:ext>
            </a:extLst>
          </p:cNvPr>
          <p:cNvSpPr/>
          <p:nvPr/>
        </p:nvSpPr>
        <p:spPr>
          <a:xfrm>
            <a:off x="6860072" y="3969427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79D0DC32-31D1-A1A1-F52A-43DEAFB297F7}"/>
              </a:ext>
            </a:extLst>
          </p:cNvPr>
          <p:cNvSpPr/>
          <p:nvPr/>
        </p:nvSpPr>
        <p:spPr>
          <a:xfrm>
            <a:off x="8122098" y="3969426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EA2A2198-E8CB-09D2-0B6D-C5D390D56F82}"/>
              </a:ext>
            </a:extLst>
          </p:cNvPr>
          <p:cNvSpPr/>
          <p:nvPr/>
        </p:nvSpPr>
        <p:spPr>
          <a:xfrm>
            <a:off x="8122097" y="3978733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posse</a:t>
            </a:r>
            <a:r>
              <a:rPr lang="en-GB" sz="3600" u="sng" dirty="0">
                <a:solidFill>
                  <a:srgbClr val="FFFF00"/>
                </a:solidFill>
              </a:rPr>
              <a:t>ssion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EB4D9786-D95B-8E12-A402-52F389EC5A58}"/>
              </a:ext>
            </a:extLst>
          </p:cNvPr>
          <p:cNvSpPr/>
          <p:nvPr/>
        </p:nvSpPr>
        <p:spPr>
          <a:xfrm>
            <a:off x="523661" y="4675903"/>
            <a:ext cx="3059534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process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ADACF028-0AE0-B219-48C9-73EB4BB07F4D}"/>
              </a:ext>
            </a:extLst>
          </p:cNvPr>
          <p:cNvSpPr/>
          <p:nvPr/>
        </p:nvSpPr>
        <p:spPr>
          <a:xfrm>
            <a:off x="3813087" y="4675904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21D90C78-CCA3-C80D-B922-82BFD6EF7221}"/>
              </a:ext>
            </a:extLst>
          </p:cNvPr>
          <p:cNvSpPr/>
          <p:nvPr/>
        </p:nvSpPr>
        <p:spPr>
          <a:xfrm>
            <a:off x="4936620" y="4675903"/>
            <a:ext cx="1671136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ion</a:t>
            </a: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FA18E0E7-D20D-886D-5C89-78F037F28DD4}"/>
              </a:ext>
            </a:extLst>
          </p:cNvPr>
          <p:cNvSpPr/>
          <p:nvPr/>
        </p:nvSpPr>
        <p:spPr>
          <a:xfrm>
            <a:off x="6860071" y="4666596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72D4082A-42C7-BD61-47D1-EF68008AA2DA}"/>
              </a:ext>
            </a:extLst>
          </p:cNvPr>
          <p:cNvSpPr/>
          <p:nvPr/>
        </p:nvSpPr>
        <p:spPr>
          <a:xfrm>
            <a:off x="8122097" y="4666595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29308F6F-E669-6956-7AEA-E8516B9335A6}"/>
              </a:ext>
            </a:extLst>
          </p:cNvPr>
          <p:cNvSpPr/>
          <p:nvPr/>
        </p:nvSpPr>
        <p:spPr>
          <a:xfrm>
            <a:off x="8122096" y="4675902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proce</a:t>
            </a:r>
            <a:r>
              <a:rPr lang="en-GB" sz="3600" u="sng" dirty="0">
                <a:solidFill>
                  <a:srgbClr val="FFFF00"/>
                </a:solidFill>
              </a:rPr>
              <a:t>ssion</a:t>
            </a:r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EC214C50-1312-CC76-CEF9-38DF97B8D9BC}"/>
              </a:ext>
            </a:extLst>
          </p:cNvPr>
          <p:cNvSpPr/>
          <p:nvPr/>
        </p:nvSpPr>
        <p:spPr>
          <a:xfrm>
            <a:off x="523660" y="5365221"/>
            <a:ext cx="3059534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permit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E1BE589A-0D0A-EAAF-D2D1-4B17791C9BA2}"/>
              </a:ext>
            </a:extLst>
          </p:cNvPr>
          <p:cNvSpPr/>
          <p:nvPr/>
        </p:nvSpPr>
        <p:spPr>
          <a:xfrm>
            <a:off x="3813086" y="5365222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6DD790A1-3CBB-0E39-01D6-14BA504A1FD7}"/>
              </a:ext>
            </a:extLst>
          </p:cNvPr>
          <p:cNvSpPr/>
          <p:nvPr/>
        </p:nvSpPr>
        <p:spPr>
          <a:xfrm>
            <a:off x="4936619" y="5365221"/>
            <a:ext cx="1671136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ion</a:t>
            </a:r>
          </a:p>
        </p:txBody>
      </p:sp>
      <p:sp>
        <p:nvSpPr>
          <p:cNvPr id="58" name="Rectangle: Rounded Corners 57">
            <a:extLst>
              <a:ext uri="{FF2B5EF4-FFF2-40B4-BE49-F238E27FC236}">
                <a16:creationId xmlns:a16="http://schemas.microsoft.com/office/drawing/2014/main" id="{7ACA6070-CDDD-EECE-24E8-EE8DC7C418AE}"/>
              </a:ext>
            </a:extLst>
          </p:cNvPr>
          <p:cNvSpPr/>
          <p:nvPr/>
        </p:nvSpPr>
        <p:spPr>
          <a:xfrm>
            <a:off x="6860070" y="5355914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FC2CB5D6-35A9-9C01-51AB-B84381245A74}"/>
              </a:ext>
            </a:extLst>
          </p:cNvPr>
          <p:cNvSpPr/>
          <p:nvPr/>
        </p:nvSpPr>
        <p:spPr>
          <a:xfrm>
            <a:off x="8122096" y="5355913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BCD92175-B054-2151-1ED8-BBF67AADE6CA}"/>
              </a:ext>
            </a:extLst>
          </p:cNvPr>
          <p:cNvSpPr/>
          <p:nvPr/>
        </p:nvSpPr>
        <p:spPr>
          <a:xfrm>
            <a:off x="8122095" y="5365220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permi</a:t>
            </a:r>
            <a:r>
              <a:rPr lang="en-GB" sz="3600" u="sng" dirty="0">
                <a:solidFill>
                  <a:srgbClr val="FFFF00"/>
                </a:solidFill>
              </a:rPr>
              <a:t>ssion</a:t>
            </a:r>
          </a:p>
        </p:txBody>
      </p: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9B877AD7-95D1-C5C5-44B4-A7385FB70C17}"/>
              </a:ext>
            </a:extLst>
          </p:cNvPr>
          <p:cNvSpPr/>
          <p:nvPr/>
        </p:nvSpPr>
        <p:spPr>
          <a:xfrm>
            <a:off x="523659" y="6063845"/>
            <a:ext cx="3059534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admit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622F268A-DB60-FBA3-64F9-F83AB4A6B260}"/>
              </a:ext>
            </a:extLst>
          </p:cNvPr>
          <p:cNvSpPr/>
          <p:nvPr/>
        </p:nvSpPr>
        <p:spPr>
          <a:xfrm>
            <a:off x="3813085" y="6063846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9F02BDC6-A1AB-4717-41DC-1CC7A616355D}"/>
              </a:ext>
            </a:extLst>
          </p:cNvPr>
          <p:cNvSpPr/>
          <p:nvPr/>
        </p:nvSpPr>
        <p:spPr>
          <a:xfrm>
            <a:off x="4936618" y="6063845"/>
            <a:ext cx="1671136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ion</a:t>
            </a:r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8D716A8C-DB8D-D9E0-EFEF-85E46E6DDCF6}"/>
              </a:ext>
            </a:extLst>
          </p:cNvPr>
          <p:cNvSpPr/>
          <p:nvPr/>
        </p:nvSpPr>
        <p:spPr>
          <a:xfrm>
            <a:off x="6860069" y="6054538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65" name="Rectangle: Rounded Corners 64">
            <a:extLst>
              <a:ext uri="{FF2B5EF4-FFF2-40B4-BE49-F238E27FC236}">
                <a16:creationId xmlns:a16="http://schemas.microsoft.com/office/drawing/2014/main" id="{1CB63C08-3535-FD36-8611-8D9CA934B15E}"/>
              </a:ext>
            </a:extLst>
          </p:cNvPr>
          <p:cNvSpPr/>
          <p:nvPr/>
        </p:nvSpPr>
        <p:spPr>
          <a:xfrm>
            <a:off x="8122095" y="6054537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AA846469-BEE2-90B2-D656-2F30AA1C0754}"/>
              </a:ext>
            </a:extLst>
          </p:cNvPr>
          <p:cNvSpPr/>
          <p:nvPr/>
        </p:nvSpPr>
        <p:spPr>
          <a:xfrm>
            <a:off x="8122094" y="6063844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admi</a:t>
            </a:r>
            <a:r>
              <a:rPr lang="en-GB" sz="3600" u="sng" dirty="0">
                <a:solidFill>
                  <a:srgbClr val="FFFF00"/>
                </a:solidFill>
              </a:rPr>
              <a:t>ssion</a:t>
            </a: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C6D0365B-327C-EB66-38D3-567809561366}"/>
              </a:ext>
            </a:extLst>
          </p:cNvPr>
          <p:cNvSpPr/>
          <p:nvPr/>
        </p:nvSpPr>
        <p:spPr>
          <a:xfrm>
            <a:off x="304800" y="217819"/>
            <a:ext cx="11709400" cy="867275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What happens when you add the suffix “ion” to a </a:t>
            </a:r>
            <a:r>
              <a:rPr lang="en-GB" sz="3200" b="1" u="sng" dirty="0">
                <a:solidFill>
                  <a:schemeClr val="bg1"/>
                </a:solidFill>
              </a:rPr>
              <a:t>verb</a:t>
            </a:r>
            <a:r>
              <a:rPr lang="en-GB" sz="3200" dirty="0">
                <a:solidFill>
                  <a:schemeClr val="bg1"/>
                </a:solidFill>
              </a:rPr>
              <a:t>? 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3" name="Rounded Rectangle 3">
            <a:extLst>
              <a:ext uri="{FF2B5EF4-FFF2-40B4-BE49-F238E27FC236}">
                <a16:creationId xmlns:a16="http://schemas.microsoft.com/office/drawing/2014/main" id="{5653F6E0-FB5A-B8C3-9787-F1D80F731F44}"/>
              </a:ext>
            </a:extLst>
          </p:cNvPr>
          <p:cNvSpPr/>
          <p:nvPr/>
        </p:nvSpPr>
        <p:spPr>
          <a:xfrm>
            <a:off x="304800" y="272049"/>
            <a:ext cx="11709400" cy="867275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</a:t>
            </a:r>
            <a:r>
              <a:rPr lang="en-GB" sz="3200" b="1" u="sng" dirty="0">
                <a:solidFill>
                  <a:schemeClr val="bg1"/>
                </a:solidFill>
              </a:rPr>
              <a:t>verb</a:t>
            </a:r>
            <a:r>
              <a:rPr lang="en-GB" sz="3200" dirty="0">
                <a:solidFill>
                  <a:schemeClr val="bg1"/>
                </a:solidFill>
              </a:rPr>
              <a:t> becomes a </a:t>
            </a:r>
            <a:r>
              <a:rPr lang="en-GB" sz="3200" b="1" u="sng" dirty="0">
                <a:solidFill>
                  <a:schemeClr val="bg1"/>
                </a:solidFill>
              </a:rPr>
              <a:t>noun!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031364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3" grpId="0" animBg="1"/>
      <p:bldP spid="24" grpId="0" animBg="1"/>
      <p:bldP spid="26" grpId="0" animBg="1"/>
      <p:bldP spid="27" grpId="0" animBg="1"/>
      <p:bldP spid="28" grpId="0" animBg="1"/>
      <p:bldP spid="29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16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30D7C60-83B3-EBFB-7E5F-AE9A23FCB3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This is an amazing invention.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468984" y="2558407"/>
            <a:ext cx="53383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inven</a:t>
            </a:r>
            <a:r>
              <a:rPr lang="en-GB" sz="8000" u="sng" dirty="0">
                <a:solidFill>
                  <a:srgbClr val="7030A0"/>
                </a:solidFill>
              </a:rPr>
              <a:t>tion</a:t>
            </a:r>
            <a:endParaRPr lang="en-GB" sz="8000" b="1" u="sng" dirty="0">
              <a:solidFill>
                <a:srgbClr val="7030A0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713" y="1793966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C0D3F40-3829-D9AE-04B9-49B84C213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didn't mind having the injection.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injec</a:t>
            </a:r>
            <a:r>
              <a:rPr lang="en-GB" sz="8000" dirty="0">
                <a:solidFill>
                  <a:srgbClr val="7030A0"/>
                </a:solidFill>
              </a:rPr>
              <a:t>tion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076" y="1836793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0467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1044</Words>
  <Application>Microsoft Office PowerPoint</Application>
  <PresentationFormat>Widescreen</PresentationFormat>
  <Paragraphs>339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2" baseType="lpstr">
      <vt:lpstr>Arial</vt:lpstr>
      <vt:lpstr>Andika</vt:lpstr>
      <vt:lpstr>Office Theme</vt:lpstr>
      <vt:lpstr> How to Use this PowerPoint</vt:lpstr>
      <vt:lpstr>Scrambler has been scrambling!!!</vt:lpstr>
      <vt:lpstr>Words ending in /shuhn/ spelt tion.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PowerPoint Presentation</vt:lpstr>
      <vt:lpstr>PowerPoint Presentation</vt:lpstr>
      <vt:lpstr>PowerPoint Presentation</vt:lpstr>
      <vt:lpstr>Here are this week’s spellings to practise.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45</cp:revision>
  <dcterms:created xsi:type="dcterms:W3CDTF">2022-05-31T09:42:07Z</dcterms:created>
  <dcterms:modified xsi:type="dcterms:W3CDTF">2025-12-08T17:13:17Z</dcterms:modified>
</cp:coreProperties>
</file>