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393" r:id="rId3"/>
    <p:sldId id="274" r:id="rId4"/>
    <p:sldId id="325" r:id="rId5"/>
    <p:sldId id="361" r:id="rId6"/>
    <p:sldId id="327" r:id="rId7"/>
    <p:sldId id="375" r:id="rId8"/>
    <p:sldId id="282" r:id="rId9"/>
    <p:sldId id="296" r:id="rId10"/>
    <p:sldId id="298" r:id="rId11"/>
    <p:sldId id="299" r:id="rId12"/>
    <p:sldId id="306" r:id="rId13"/>
    <p:sldId id="316" r:id="rId14"/>
    <p:sldId id="301" r:id="rId15"/>
    <p:sldId id="320" r:id="rId16"/>
    <p:sldId id="322" r:id="rId17"/>
    <p:sldId id="323" r:id="rId18"/>
    <p:sldId id="328" r:id="rId19"/>
    <p:sldId id="380" r:id="rId20"/>
    <p:sldId id="371" r:id="rId21"/>
    <p:sldId id="372" r:id="rId22"/>
    <p:sldId id="367" r:id="rId23"/>
    <p:sldId id="364" r:id="rId24"/>
    <p:sldId id="363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6FF296-8C27-47B0-ADF3-65F29E508FDB}" v="2" dt="2025-12-08T17:12:42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42.587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42.587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42.587" v="2"/>
          <ac:spMkLst>
            <pc:docMk/>
            <pc:sldMk cId="0" sldId="270"/>
            <ac:spMk id="2" creationId="{CA941F15-B902-E37C-3398-24B4D8E48298}"/>
          </ac:spMkLst>
        </pc:spChg>
      </pc:sldChg>
      <pc:sldChg chg="del">
        <pc:chgData name="Glen Jones" userId="e846aaca-4b24-4b13-b0d0-f2308e16b284" providerId="ADAL" clId="{ED47ACC3-9597-4D89-A1DC-43CF280EF274}" dt="2025-12-08T17:11:17.71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16.534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DC82F9-7C8F-ACE8-B16E-2728DC22C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magician at the party.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magi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83" y="20649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2B0FA61-7D6A-CD2F-A4B9-A9FDB9AD1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politician spoke to their constituents.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politi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392" y="198529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4196CB1-1DCE-2593-673A-308480089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brother is a mathematician.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411459" y="2767278"/>
            <a:ext cx="7570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mathemati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3" y="2468890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B13B380-59FA-7C99-03F2-019F99F37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my eyes tested by the optician.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opti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5883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61AF856-121E-340D-8680-4225334A1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beautician had completed their training.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6498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beauti</a:t>
            </a:r>
            <a:r>
              <a:rPr lang="en-GB" sz="8000" dirty="0">
                <a:solidFill>
                  <a:srgbClr val="FFFF00"/>
                </a:solidFill>
              </a:rPr>
              <a:t>cian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5" y="155144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B7BF9A-3794-FDB6-6915-708B0AD9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physician examined their patient.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394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physi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49048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FC39D0D-38A6-698A-082C-0522F3198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a master tactician.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7779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tacti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987" y="2229133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E5E100F-3E8D-E3FE-A466-C31FD2E6B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laboratory technician prepared the chemicals.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techni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218987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4DE2E18-42DB-E6E3-C40E-25F32E030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178001"/>
            <a:ext cx="9992705" cy="9221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 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in </a:t>
            </a:r>
            <a:r>
              <a:rPr lang="en-GB" sz="3200" b="1" u="sng" dirty="0">
                <a:solidFill>
                  <a:srgbClr val="FFFF00"/>
                </a:solidFill>
              </a:rPr>
              <a:t>four</a:t>
            </a:r>
            <a:r>
              <a:rPr lang="en-GB" sz="3200" dirty="0">
                <a:solidFill>
                  <a:schemeClr val="bg1"/>
                </a:solidFill>
              </a:rPr>
              <a:t> ways: 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647942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rgbClr val="FFFF00"/>
                </a:solidFill>
              </a:rPr>
              <a:t>one sentence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with an example of all </a:t>
            </a:r>
            <a:r>
              <a:rPr lang="en-GB" sz="3200" u="sng" dirty="0">
                <a:solidFill>
                  <a:srgbClr val="FFFF00"/>
                </a:solidFill>
              </a:rPr>
              <a:t>four ways of spelling /shuhn/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251235" y="1300886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chemeClr val="bg1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 like in explo</a:t>
            </a:r>
            <a:r>
              <a:rPr lang="en-GB" sz="3200" u="sng" dirty="0">
                <a:solidFill>
                  <a:srgbClr val="FFFF00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D54773-7426-84FC-3121-E3D6132A7422}"/>
              </a:ext>
            </a:extLst>
          </p:cNvPr>
          <p:cNvSpPr txBox="1"/>
          <p:nvPr/>
        </p:nvSpPr>
        <p:spPr>
          <a:xfrm>
            <a:off x="2251234" y="2196334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chemeClr val="bg1"/>
                </a:solidFill>
              </a:rPr>
              <a:t>ssion</a:t>
            </a:r>
            <a:r>
              <a:rPr lang="en-GB" sz="3200" dirty="0">
                <a:solidFill>
                  <a:schemeClr val="bg1"/>
                </a:solidFill>
              </a:rPr>
              <a:t> like in discu</a:t>
            </a:r>
            <a:r>
              <a:rPr lang="en-GB" sz="3200" u="sng" dirty="0">
                <a:solidFill>
                  <a:srgbClr val="FFFF00"/>
                </a:solidFill>
              </a:rPr>
              <a:t>ssion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69BA98-33B5-10AF-33C5-F9B5721BBD5B}"/>
              </a:ext>
            </a:extLst>
          </p:cNvPr>
          <p:cNvSpPr txBox="1"/>
          <p:nvPr/>
        </p:nvSpPr>
        <p:spPr>
          <a:xfrm>
            <a:off x="2251234" y="3047761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chemeClr val="bg1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 like in inven</a:t>
            </a:r>
            <a:r>
              <a:rPr lang="en-GB" sz="3200" u="sng" dirty="0">
                <a:solidFill>
                  <a:srgbClr val="FFFF00"/>
                </a:solidFill>
              </a:rPr>
              <a:t>tion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0F7502-1FAE-4B72-B562-A751DEC45BE2}"/>
              </a:ext>
            </a:extLst>
          </p:cNvPr>
          <p:cNvSpPr txBox="1"/>
          <p:nvPr/>
        </p:nvSpPr>
        <p:spPr>
          <a:xfrm>
            <a:off x="2251234" y="3833219"/>
            <a:ext cx="76895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chemeClr val="bg1"/>
                </a:solidFill>
              </a:rPr>
              <a:t>cian</a:t>
            </a:r>
            <a:r>
              <a:rPr lang="en-GB" sz="3200" dirty="0">
                <a:solidFill>
                  <a:schemeClr val="bg1"/>
                </a:solidFill>
              </a:rPr>
              <a:t> like in electri</a:t>
            </a:r>
            <a:r>
              <a:rPr lang="en-GB" sz="3200" u="sng" dirty="0">
                <a:solidFill>
                  <a:srgbClr val="FFFF00"/>
                </a:solidFill>
              </a:rPr>
              <a:t>cian</a:t>
            </a:r>
            <a:r>
              <a:rPr lang="en-GB" sz="3200" dirty="0">
                <a:solidFill>
                  <a:schemeClr val="bg1"/>
                </a:solidFill>
              </a:rPr>
              <a:t>. 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1BE59D-9F43-4E28-DF48-522B8F2A10DC}"/>
              </a:ext>
            </a:extLst>
          </p:cNvPr>
          <p:cNvSpPr txBox="1"/>
          <p:nvPr/>
        </p:nvSpPr>
        <p:spPr>
          <a:xfrm>
            <a:off x="1045029" y="6226629"/>
            <a:ext cx="999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There was a </a:t>
            </a:r>
            <a:r>
              <a:rPr lang="en-GB" u="sng" dirty="0"/>
              <a:t>discussion</a:t>
            </a:r>
            <a:r>
              <a:rPr lang="en-GB" dirty="0"/>
              <a:t> about the </a:t>
            </a:r>
            <a:r>
              <a:rPr lang="en-GB" u="sng" dirty="0"/>
              <a:t>explosion</a:t>
            </a:r>
            <a:r>
              <a:rPr lang="en-GB" dirty="0"/>
              <a:t> of the </a:t>
            </a:r>
            <a:r>
              <a:rPr lang="en-GB" u="sng" dirty="0"/>
              <a:t>invention</a:t>
            </a:r>
            <a:r>
              <a:rPr lang="en-GB" dirty="0"/>
              <a:t> made by the </a:t>
            </a:r>
            <a:r>
              <a:rPr lang="en-GB" u="sng" dirty="0"/>
              <a:t>electrician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030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9" grpId="0" animBg="1"/>
      <p:bldP spid="12" grpId="0" animBg="1"/>
      <p:bldP spid="14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6E468-F1C2-110B-651D-F26363EF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9CE39D87-3BAB-8763-0A4D-62E052E43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565944B-E783-A46C-867F-B7FA35A66DAD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divide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E0C87A-40E2-33E3-D10A-C5FF9DAE7B77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CD659640-BA11-FC48-B1EB-845E00BA3A96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F47C9B-E329-6888-87D9-E376B32764DA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9F7BB022-2FD4-B485-F61C-CD8581096189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D21E83-3B6D-AC8A-3094-BB775701BBFA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E340A4B-7BAE-D927-2868-D3C564C59E6D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divi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AA6184-F473-62FA-AC77-61BB90CD3215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61CE7BF-F362-D205-089F-1EA7F524E47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A812BC8-F037-4453-640B-8AF216937C1F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266AC5-DC97-A1A0-1C20-ABD241037CC1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1A3719-A7A9-BAF0-60E7-BF42274FD7A3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4846AFF-59FA-D10B-21C5-9B5BCC0F6AD5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C37AE08-48F8-FEAB-6DF4-07E9BFC25735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animate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31769F6-7AEE-22EA-F5E5-B308FB4999CE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C205F22-DA26-AFD7-B83C-EC12D0A1325E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13DC00C-0A53-5716-2415-C7AD325989F8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876F121-4931-30CB-05F8-4347581C699F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82F1DEB-F0E5-F4DE-08F3-F89CAB27DF4E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anima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551C841-9645-1C3B-11A3-5D55B1231686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politics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A04C2A8-6DD4-8079-E92B-FA3312087093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E51AFC4-678C-98FF-E26A-C56C65CB3875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82C8283-5F07-A223-B954-68848D7F7D33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C01C4D7-1A2A-E75E-4FDE-2C64755A4802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6B3DC61-4F8C-032F-143C-7CA4CB2664E7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politi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3E526DE-0802-DD67-2311-C1CD5EB26FE9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invade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E2E860-9D42-37C9-777C-8FCE777653B4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CB26FAF-0131-C6EA-DD7B-E81474053310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5F30747-A3D6-A81C-8249-B70CFB852F1A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221BF88-F741-C168-311C-7F867EF9A526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36FFF45-BF95-3A86-26F9-952DECBEB3D4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inva</a:t>
            </a:r>
            <a:r>
              <a:rPr lang="en-GB" sz="3600" u="sng" dirty="0">
                <a:solidFill>
                  <a:srgbClr val="FFFF00"/>
                </a:solidFill>
              </a:rPr>
              <a:t>sion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D3894BB6-42E5-C5E0-1F8B-13451B22FD31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FFA150B3-438A-8479-DE3C-AAD0D9CC4EF2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458323E-F5F1-6EB9-FDC6-629ED06091A3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6FA4ABA-116A-6C0A-5459-FCA81196B3B8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E3EA6A8D-3FB2-9A25-9C4C-85A162FCB072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E9CCE99-D935-AAD4-974B-542DAA9F896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comple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52C5D85E-C74B-AF84-8C63-CEB8BC7C98BD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3F5E141-48DA-3ACC-0DDA-330B3EB2D9AE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586F8DE-41B0-C9F0-B26D-83FE1CA9F988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5458FFF-D151-7790-278E-3E060439C28F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D3D01682-918E-B61A-29D1-EF8F4D7E3A9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6265189-890C-1B01-47D2-C43BFF076928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E9A8940B-EC7F-CE3D-9D24-03E14FAABE45}"/>
              </a:ext>
            </a:extLst>
          </p:cNvPr>
          <p:cNvSpPr/>
          <p:nvPr/>
        </p:nvSpPr>
        <p:spPr>
          <a:xfrm>
            <a:off x="523659" y="606384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813BAE93-2184-5931-0A21-2E2A519F4AE6}"/>
              </a:ext>
            </a:extLst>
          </p:cNvPr>
          <p:cNvSpPr/>
          <p:nvPr/>
        </p:nvSpPr>
        <p:spPr>
          <a:xfrm>
            <a:off x="3813085" y="606384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5C814C1B-437F-E4CB-5BFF-475D04D4E44A}"/>
              </a:ext>
            </a:extLst>
          </p:cNvPr>
          <p:cNvSpPr/>
          <p:nvPr/>
        </p:nvSpPr>
        <p:spPr>
          <a:xfrm>
            <a:off x="4936618" y="606384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BAB3017-6E85-265E-1E09-C6D470F0075D}"/>
              </a:ext>
            </a:extLst>
          </p:cNvPr>
          <p:cNvSpPr/>
          <p:nvPr/>
        </p:nvSpPr>
        <p:spPr>
          <a:xfrm>
            <a:off x="6860069" y="605453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C1982F3C-D4BE-A4AA-B1F6-CA6BC5771DD3}"/>
              </a:ext>
            </a:extLst>
          </p:cNvPr>
          <p:cNvSpPr/>
          <p:nvPr/>
        </p:nvSpPr>
        <p:spPr>
          <a:xfrm>
            <a:off x="8122095" y="605453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F033907-D622-6CC9-A05A-22270B7CAB23}"/>
              </a:ext>
            </a:extLst>
          </p:cNvPr>
          <p:cNvSpPr/>
          <p:nvPr/>
        </p:nvSpPr>
        <p:spPr>
          <a:xfrm>
            <a:off x="8122094" y="606384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</a:t>
            </a:r>
            <a:r>
              <a:rPr lang="en-GB" sz="3600" u="sng" dirty="0">
                <a:solidFill>
                  <a:srgbClr val="FFFF00"/>
                </a:solidFill>
              </a:rPr>
              <a:t>tion</a:t>
            </a:r>
          </a:p>
        </p:txBody>
      </p:sp>
    </p:spTree>
    <p:extLst>
      <p:ext uri="{BB962C8B-B14F-4D97-AF65-F5344CB8AC3E}">
        <p14:creationId xmlns:p14="http://schemas.microsoft.com/office/powerpoint/2010/main" val="29946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mall cup of doughnuts on a shelf&#10;&#10;AI-generated content may be incorrect.">
            <a:extLst>
              <a:ext uri="{FF2B5EF4-FFF2-40B4-BE49-F238E27FC236}">
                <a16:creationId xmlns:a16="http://schemas.microsoft.com/office/drawing/2014/main" id="{319AEF37-3CB4-70F3-B494-B0BD341473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400" y="1808983"/>
            <a:ext cx="3785198" cy="504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86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magishuhn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electrishuhn.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magician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electrician.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magician</a:t>
            </a:r>
            <a:r>
              <a:rPr lang="en-GB" sz="3200" dirty="0">
                <a:solidFill>
                  <a:schemeClr val="bg1"/>
                </a:solidFill>
              </a:rPr>
              <a:t>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electrician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politishuhn named Bumblebop, who was also a mathematishuhn.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politician named Bumblebop, who was also a mathematician.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politician</a:t>
            </a:r>
            <a:r>
              <a:rPr lang="en-GB" sz="3200" dirty="0">
                <a:solidFill>
                  <a:schemeClr val="bg1"/>
                </a:solidFill>
              </a:rPr>
              <a:t> named Bumblebop, who was also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mathematician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pol_____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mag_____</a:t>
            </a:r>
            <a:endParaRPr lang="en-GB" sz="5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elec_____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mus_____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musician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electrician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magician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politician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AC8361-4DBD-5C52-3046-DBFF70FBD5A8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pol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itician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126212-8C77-3076-1D3C-8E027C626690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  <a:endParaRPr lang="en-GB" sz="5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85243A-6190-4674-D5BD-924C9DDBF27A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elec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trician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9B83C2-B61A-BE2B-51E6-12DC600F29DB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</a:t>
            </a:r>
            <a:r>
              <a:rPr lang="en-GB" sz="3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  <a:endParaRPr lang="en-GB" sz="3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D69422-9B23-9380-FE79-D7ACC9FD3F77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musician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electrician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magician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politician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981284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7469" y="1959337"/>
            <a:ext cx="345915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musician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electrician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magician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politician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mathematician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65" y="1959337"/>
            <a:ext cx="36826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optician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beautician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physician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tactician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technician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8BAF89-2047-C5A9-1C82-C08D3F0E42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/shuhn/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cian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9258AC8-E0FC-1634-B49D-6D0A90D8FD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B796FB9-ABD6-3465-25E0-5E14D8C5DE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C1639A8-2AD9-9A25-31A6-CBA7E65835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44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662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CE1EE25-EDA6-00F8-31A3-75034347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remember how 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898367"/>
            <a:ext cx="9992705" cy="89300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/</a:t>
            </a:r>
            <a:r>
              <a:rPr lang="en-GB" sz="2800" u="sng" dirty="0">
                <a:solidFill>
                  <a:srgbClr val="FFFF00"/>
                </a:solidFill>
              </a:rPr>
              <a:t>shuhn</a:t>
            </a:r>
            <a:r>
              <a:rPr lang="en-GB" sz="2800" dirty="0">
                <a:solidFill>
                  <a:schemeClr val="bg1"/>
                </a:solidFill>
              </a:rPr>
              <a:t>/ sound can be spelt </a:t>
            </a:r>
            <a:r>
              <a:rPr lang="en-GB" sz="2800" u="sng" dirty="0">
                <a:solidFill>
                  <a:srgbClr val="FFFF00"/>
                </a:solidFill>
              </a:rPr>
              <a:t>sion</a:t>
            </a:r>
            <a:r>
              <a:rPr lang="en-GB" sz="2800" dirty="0">
                <a:solidFill>
                  <a:schemeClr val="bg1"/>
                </a:solidFill>
              </a:rPr>
              <a:t>, </a:t>
            </a:r>
            <a:r>
              <a:rPr lang="en-GB" sz="2800" u="sng" dirty="0">
                <a:solidFill>
                  <a:srgbClr val="FFFF00"/>
                </a:solidFill>
              </a:rPr>
              <a:t>ssion</a:t>
            </a:r>
            <a:r>
              <a:rPr lang="en-GB" sz="2800" dirty="0">
                <a:solidFill>
                  <a:schemeClr val="bg1"/>
                </a:solidFill>
              </a:rPr>
              <a:t> or </a:t>
            </a:r>
            <a:r>
              <a:rPr lang="en-GB" sz="2800" u="sng" dirty="0">
                <a:solidFill>
                  <a:srgbClr val="FFFF00"/>
                </a:solidFill>
              </a:rPr>
              <a:t>tion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5351CB5-54D1-CF28-0CD3-B18C947774A3}"/>
              </a:ext>
            </a:extLst>
          </p:cNvPr>
          <p:cNvSpPr txBox="1"/>
          <p:nvPr/>
        </p:nvSpPr>
        <p:spPr>
          <a:xfrm>
            <a:off x="2002971" y="196420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explo</a:t>
            </a:r>
            <a:r>
              <a:rPr lang="en-GB" sz="3200" u="sng" dirty="0">
                <a:solidFill>
                  <a:srgbClr val="FF0000"/>
                </a:solidFill>
              </a:rPr>
              <a:t>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AFF9A9-9CF0-0399-D94C-B13F529CACCE}"/>
              </a:ext>
            </a:extLst>
          </p:cNvPr>
          <p:cNvSpPr txBox="1"/>
          <p:nvPr/>
        </p:nvSpPr>
        <p:spPr>
          <a:xfrm>
            <a:off x="4959531" y="196420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divi</a:t>
            </a:r>
            <a:r>
              <a:rPr lang="en-GB" sz="3200" u="sng" dirty="0">
                <a:solidFill>
                  <a:srgbClr val="FF0000"/>
                </a:solidFill>
              </a:rPr>
              <a:t>sion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1BC553-B411-49CC-C848-E5E574352A27}"/>
              </a:ext>
            </a:extLst>
          </p:cNvPr>
          <p:cNvSpPr txBox="1"/>
          <p:nvPr/>
        </p:nvSpPr>
        <p:spPr>
          <a:xfrm>
            <a:off x="7850777" y="1964203"/>
            <a:ext cx="2443581" cy="64698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confu</a:t>
            </a:r>
            <a:r>
              <a:rPr lang="en-GB" sz="3200" u="sng" dirty="0">
                <a:solidFill>
                  <a:srgbClr val="FF0000"/>
                </a:solidFill>
              </a:rPr>
              <a:t>sion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17B1F4-AF67-2A5B-9ADE-1091F385A55C}"/>
              </a:ext>
            </a:extLst>
          </p:cNvPr>
          <p:cNvSpPr txBox="1"/>
          <p:nvPr/>
        </p:nvSpPr>
        <p:spPr>
          <a:xfrm>
            <a:off x="2002970" y="2952228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permi</a:t>
            </a:r>
            <a:r>
              <a:rPr lang="en-GB" sz="3200" u="sng" dirty="0">
                <a:solidFill>
                  <a:srgbClr val="FF0000"/>
                </a:solidFill>
              </a:rPr>
              <a:t>ssion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5E9BD2-95AF-6406-D22F-B79CBAFB526E}"/>
              </a:ext>
            </a:extLst>
          </p:cNvPr>
          <p:cNvSpPr txBox="1"/>
          <p:nvPr/>
        </p:nvSpPr>
        <p:spPr>
          <a:xfrm>
            <a:off x="4959530" y="2952228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admi</a:t>
            </a:r>
            <a:r>
              <a:rPr lang="en-GB" sz="3200" u="sng" dirty="0">
                <a:solidFill>
                  <a:srgbClr val="FF0000"/>
                </a:solidFill>
              </a:rPr>
              <a:t>ssion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CAC7CA-875E-90A1-2B7F-94BB503FE168}"/>
              </a:ext>
            </a:extLst>
          </p:cNvPr>
          <p:cNvSpPr txBox="1"/>
          <p:nvPr/>
        </p:nvSpPr>
        <p:spPr>
          <a:xfrm>
            <a:off x="7850776" y="2952228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posse</a:t>
            </a:r>
            <a:r>
              <a:rPr lang="en-GB" sz="3200" u="sng" dirty="0">
                <a:solidFill>
                  <a:srgbClr val="FF0000"/>
                </a:solidFill>
              </a:rPr>
              <a:t>ssion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17A4B4-2E49-FFF8-4F45-CA6FBE280C40}"/>
              </a:ext>
            </a:extLst>
          </p:cNvPr>
          <p:cNvSpPr txBox="1"/>
          <p:nvPr/>
        </p:nvSpPr>
        <p:spPr>
          <a:xfrm>
            <a:off x="2002970" y="3940252"/>
            <a:ext cx="2443581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inven</a:t>
            </a:r>
            <a:r>
              <a:rPr lang="en-GB" sz="3200" u="sng" dirty="0">
                <a:solidFill>
                  <a:srgbClr val="FF0000"/>
                </a:solidFill>
              </a:rPr>
              <a:t>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170E7-52E6-D936-875C-685AF3B60866}"/>
              </a:ext>
            </a:extLst>
          </p:cNvPr>
          <p:cNvSpPr txBox="1"/>
          <p:nvPr/>
        </p:nvSpPr>
        <p:spPr>
          <a:xfrm>
            <a:off x="4959529" y="3940252"/>
            <a:ext cx="2443581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ac</a:t>
            </a:r>
            <a:r>
              <a:rPr lang="en-GB" sz="3200" u="sng" dirty="0">
                <a:solidFill>
                  <a:srgbClr val="FF00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1E7270-5904-3CC1-5A84-9D284745ABD2}"/>
              </a:ext>
            </a:extLst>
          </p:cNvPr>
          <p:cNvSpPr txBox="1"/>
          <p:nvPr/>
        </p:nvSpPr>
        <p:spPr>
          <a:xfrm>
            <a:off x="7850776" y="3940252"/>
            <a:ext cx="2443581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posi</a:t>
            </a:r>
            <a:r>
              <a:rPr lang="en-GB" sz="3200" u="sng" dirty="0">
                <a:solidFill>
                  <a:srgbClr val="FF0000"/>
                </a:solidFill>
              </a:rPr>
              <a:t>tion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AC77622-0BAC-4310-411D-E8EF584A6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99647" y="392461"/>
            <a:ext cx="9992706" cy="212431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/</a:t>
            </a:r>
            <a:r>
              <a:rPr lang="en-GB" sz="2400" u="sng" dirty="0">
                <a:solidFill>
                  <a:srgbClr val="FFFF00"/>
                </a:solidFill>
              </a:rPr>
              <a:t>shuhn</a:t>
            </a:r>
            <a:r>
              <a:rPr lang="en-GB" sz="2400" dirty="0">
                <a:solidFill>
                  <a:schemeClr val="bg1"/>
                </a:solidFill>
              </a:rPr>
              <a:t>/ sound can be spelt in yet another way!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Can you spot how?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Does the meaning of the words have anything in common?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9966" y="3073076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1994262" y="2810342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musician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3B16EC-52C8-FCBE-F11D-27E244A1F7C7}"/>
              </a:ext>
            </a:extLst>
          </p:cNvPr>
          <p:cNvSpPr txBox="1"/>
          <p:nvPr/>
        </p:nvSpPr>
        <p:spPr>
          <a:xfrm>
            <a:off x="4950822" y="2810342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electrician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9FC1D-7CA8-98CC-283C-08B30D088873}"/>
              </a:ext>
            </a:extLst>
          </p:cNvPr>
          <p:cNvSpPr txBox="1"/>
          <p:nvPr/>
        </p:nvSpPr>
        <p:spPr>
          <a:xfrm>
            <a:off x="7842068" y="2810342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magician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FD45A5-5D4F-1E20-EC94-739A9F8958E6}"/>
              </a:ext>
            </a:extLst>
          </p:cNvPr>
          <p:cNvSpPr txBox="1"/>
          <p:nvPr/>
        </p:nvSpPr>
        <p:spPr>
          <a:xfrm>
            <a:off x="1994261" y="3879319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politician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6FF38B-1254-56A7-21AB-A37C774950B9}"/>
              </a:ext>
            </a:extLst>
          </p:cNvPr>
          <p:cNvSpPr txBox="1"/>
          <p:nvPr/>
        </p:nvSpPr>
        <p:spPr>
          <a:xfrm>
            <a:off x="4950822" y="3879319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optician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AE396-18E2-20F3-33E2-9567DF49C899}"/>
              </a:ext>
            </a:extLst>
          </p:cNvPr>
          <p:cNvSpPr txBox="1"/>
          <p:nvPr/>
        </p:nvSpPr>
        <p:spPr>
          <a:xfrm>
            <a:off x="7907383" y="3879319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technician</a:t>
            </a:r>
          </a:p>
        </p:txBody>
      </p:sp>
    </p:spTree>
    <p:extLst>
      <p:ext uri="{BB962C8B-B14F-4D97-AF65-F5344CB8AC3E}">
        <p14:creationId xmlns:p14="http://schemas.microsoft.com/office/powerpoint/2010/main" val="34744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AC77622-0BAC-4310-411D-E8EF584A6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99647" y="392461"/>
            <a:ext cx="9992706" cy="212431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/</a:t>
            </a:r>
            <a:r>
              <a:rPr lang="en-GB" sz="2400" u="sng" dirty="0">
                <a:solidFill>
                  <a:srgbClr val="FFFF00"/>
                </a:solidFill>
              </a:rPr>
              <a:t>shuhn</a:t>
            </a:r>
            <a:r>
              <a:rPr lang="en-GB" sz="2400" dirty="0">
                <a:solidFill>
                  <a:schemeClr val="bg1"/>
                </a:solidFill>
              </a:rPr>
              <a:t>/ sound can be spelt in yet another way!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Can you spot how?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Does the meaning of the words have anything in common?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9966" y="3073076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2403566" y="4742392"/>
            <a:ext cx="7471954" cy="1423277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/</a:t>
            </a:r>
            <a:r>
              <a:rPr lang="en-GB" sz="2400" u="sng" dirty="0">
                <a:solidFill>
                  <a:srgbClr val="FFFF00"/>
                </a:solidFill>
              </a:rPr>
              <a:t>shuhn</a:t>
            </a:r>
            <a:r>
              <a:rPr lang="en-GB" sz="2400" dirty="0">
                <a:solidFill>
                  <a:schemeClr val="bg1"/>
                </a:solidFill>
              </a:rPr>
              <a:t>/ sound can be spelt </a:t>
            </a:r>
            <a:r>
              <a:rPr lang="en-GB" sz="2400" b="1" u="sng" dirty="0">
                <a:solidFill>
                  <a:srgbClr val="7030A0"/>
                </a:solidFill>
              </a:rPr>
              <a:t>cian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It usually relates to a job or career.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C9737C-0745-CFE3-F052-1D602CBD7F79}"/>
              </a:ext>
            </a:extLst>
          </p:cNvPr>
          <p:cNvGrpSpPr/>
          <p:nvPr/>
        </p:nvGrpSpPr>
        <p:grpSpPr>
          <a:xfrm>
            <a:off x="1994261" y="2810342"/>
            <a:ext cx="8356703" cy="1715963"/>
            <a:chOff x="2002970" y="2360023"/>
            <a:chExt cx="8356703" cy="171596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FF00BBB-E323-6F1F-C1C9-8D1BE3DC16E7}"/>
                </a:ext>
              </a:extLst>
            </p:cNvPr>
            <p:cNvSpPr txBox="1"/>
            <p:nvPr/>
          </p:nvSpPr>
          <p:spPr>
            <a:xfrm>
              <a:off x="2002971" y="2360023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musi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33B16EC-52C8-FCBE-F11D-27E244A1F7C7}"/>
                </a:ext>
              </a:extLst>
            </p:cNvPr>
            <p:cNvSpPr txBox="1"/>
            <p:nvPr/>
          </p:nvSpPr>
          <p:spPr>
            <a:xfrm>
              <a:off x="4959531" y="2360023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electri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A9FC1D-7CA8-98CC-283C-08B30D088873}"/>
                </a:ext>
              </a:extLst>
            </p:cNvPr>
            <p:cNvSpPr txBox="1"/>
            <p:nvPr/>
          </p:nvSpPr>
          <p:spPr>
            <a:xfrm>
              <a:off x="7850777" y="2360023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magi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FD45A5-5D4F-1E20-EC94-739A9F8958E6}"/>
                </a:ext>
              </a:extLst>
            </p:cNvPr>
            <p:cNvSpPr txBox="1"/>
            <p:nvPr/>
          </p:nvSpPr>
          <p:spPr>
            <a:xfrm>
              <a:off x="2002970" y="3429000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politi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96FF38B-1254-56A7-21AB-A37C774950B9}"/>
                </a:ext>
              </a:extLst>
            </p:cNvPr>
            <p:cNvSpPr txBox="1"/>
            <p:nvPr/>
          </p:nvSpPr>
          <p:spPr>
            <a:xfrm>
              <a:off x="4959531" y="3429000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opti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6BAE396-18E2-20F3-33E2-9567DF49C899}"/>
                </a:ext>
              </a:extLst>
            </p:cNvPr>
            <p:cNvSpPr txBox="1"/>
            <p:nvPr/>
          </p:nvSpPr>
          <p:spPr>
            <a:xfrm>
              <a:off x="7916092" y="3429000"/>
              <a:ext cx="2443581" cy="646986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techni</a:t>
              </a:r>
              <a:r>
                <a:rPr lang="en-GB" sz="3200" u="sng" dirty="0">
                  <a:solidFill>
                    <a:srgbClr val="FF0000"/>
                  </a:solidFill>
                </a:rPr>
                <a:t>cian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2398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technical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techni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magic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magi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optic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opti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music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musi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politics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politi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electric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electri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C214C50-1312-CC76-CEF9-38DF97B8D9BC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clinic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1BE589A-0D0A-EAAF-D2D1-4B17791C9BA2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DD790A1-3CBB-0E39-01D6-14BA504A1FD7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ACA6070-CDDD-EECE-24E8-EE8DC7C418AE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FC2CB5D6-35A9-9C01-51AB-B84381245A7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CD92175-B054-2151-1ED8-BBF67AADE6CA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clini</a:t>
            </a:r>
            <a:r>
              <a:rPr lang="en-GB" sz="3600" u="sng" dirty="0">
                <a:solidFill>
                  <a:srgbClr val="FFFF00"/>
                </a:solidFill>
              </a:rPr>
              <a:t>cian</a:t>
            </a: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EF34-33F9-3F12-E6E2-EEAD31B60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brother is an electrician.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68984" y="2558407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electri</a:t>
            </a:r>
            <a:r>
              <a:rPr lang="en-GB" sz="8000" u="sng" dirty="0">
                <a:solidFill>
                  <a:srgbClr val="7030A0"/>
                </a:solidFill>
              </a:rPr>
              <a:t>cian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53" y="163721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5E544BA-C661-00E7-4277-3A76DD055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be a musician when I grow up.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musi</a:t>
            </a:r>
            <a:r>
              <a:rPr lang="en-GB" sz="8000" dirty="0">
                <a:solidFill>
                  <a:srgbClr val="7030A0"/>
                </a:solidFill>
              </a:rPr>
              <a:t>cian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5" y="190646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Widescreen</PresentationFormat>
  <Paragraphs>235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Scrambler has been scrambling!!!</vt:lpstr>
      <vt:lpstr>Words ending in /shuhn/ spelt cian.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2025-12-08T17:12:52Z</dcterms:modified>
</cp:coreProperties>
</file>