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5"/>
  </p:notesMasterIdLst>
  <p:sldIdLst>
    <p:sldId id="390" r:id="rId2"/>
    <p:sldId id="399" r:id="rId3"/>
    <p:sldId id="274" r:id="rId4"/>
    <p:sldId id="363" r:id="rId5"/>
    <p:sldId id="364" r:id="rId6"/>
    <p:sldId id="362" r:id="rId7"/>
    <p:sldId id="294" r:id="rId8"/>
    <p:sldId id="323" r:id="rId9"/>
    <p:sldId id="326" r:id="rId10"/>
    <p:sldId id="327" r:id="rId11"/>
    <p:sldId id="324" r:id="rId12"/>
    <p:sldId id="328" r:id="rId13"/>
    <p:sldId id="329" r:id="rId14"/>
    <p:sldId id="352" r:id="rId15"/>
    <p:sldId id="371" r:id="rId16"/>
    <p:sldId id="372" r:id="rId17"/>
    <p:sldId id="370" r:id="rId18"/>
    <p:sldId id="373" r:id="rId19"/>
    <p:sldId id="374" r:id="rId20"/>
    <p:sldId id="365" r:id="rId21"/>
    <p:sldId id="366" r:id="rId22"/>
    <p:sldId id="367" r:id="rId23"/>
    <p:sldId id="270" r:id="rId24"/>
  </p:sldIdLst>
  <p:sldSz cx="12192000" cy="6858000"/>
  <p:notesSz cx="6858000" cy="9144000"/>
  <p:embeddedFontLst>
    <p:embeddedFont>
      <p:font typeface="Andika" panose="02000000000000000000" pitchFamily="2" charset="0"/>
      <p:regular r:id="rId26"/>
      <p:bold r:id="rId27"/>
      <p:italic r:id="rId28"/>
      <p:boldItalic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5ECFE9C-C77B-40A3-9510-BB11D01D68DB}" v="2" dt="2025-12-08T17:12:17.93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4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7:12:17.937" v="2"/>
      <pc:docMkLst>
        <pc:docMk/>
      </pc:docMkLst>
      <pc:sldChg chg="addSp modSp modAnim">
        <pc:chgData name="Glen Jones" userId="e846aaca-4b24-4b13-b0d0-f2308e16b284" providerId="ADAL" clId="{ED47ACC3-9597-4D89-A1DC-43CF280EF274}" dt="2025-12-08T17:12:17.937" v="2"/>
        <pc:sldMkLst>
          <pc:docMk/>
          <pc:sldMk cId="0" sldId="270"/>
        </pc:sldMkLst>
        <pc:spChg chg="add mod">
          <ac:chgData name="Glen Jones" userId="e846aaca-4b24-4b13-b0d0-f2308e16b284" providerId="ADAL" clId="{ED47ACC3-9597-4D89-A1DC-43CF280EF274}" dt="2025-12-08T17:12:17.937" v="2"/>
          <ac:spMkLst>
            <pc:docMk/>
            <pc:sldMk cId="0" sldId="270"/>
            <ac:spMk id="2" creationId="{CD4635F4-4F1C-FFFF-0F52-F7CFDDE539A7}"/>
          </ac:spMkLst>
        </pc:spChg>
      </pc:sldChg>
      <pc:sldChg chg="del">
        <pc:chgData name="Glen Jones" userId="e846aaca-4b24-4b13-b0d0-f2308e16b284" providerId="ADAL" clId="{ED47ACC3-9597-4D89-A1DC-43CF280EF274}" dt="2025-12-08T17:11:04.932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7:11:03.644" v="0"/>
        <pc:sldMkLst>
          <pc:docMk/>
          <pc:sldMk cId="461087981" sldId="39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F9EAD8D8-E4D0-97CF-09F4-9327515A2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55375" y="355846"/>
            <a:ext cx="10721008" cy="1845286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Sometimes there’s no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root word.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3613133" y="2465277"/>
            <a:ext cx="2381397" cy="89234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poison</a:t>
            </a:r>
            <a:r>
              <a:rPr lang="en-GB" sz="3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5506" y="355846"/>
            <a:ext cx="1484859" cy="191313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CF0F9C14-BF15-E6F7-24FD-D4D89EE760B1}"/>
              </a:ext>
            </a:extLst>
          </p:cNvPr>
          <p:cNvSpPr txBox="1">
            <a:spLocks/>
          </p:cNvSpPr>
          <p:nvPr/>
        </p:nvSpPr>
        <p:spPr>
          <a:xfrm>
            <a:off x="6263650" y="2465277"/>
            <a:ext cx="2381397" cy="89234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danger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7D54F7B-B7F7-CBD9-899F-085680BD11C5}"/>
              </a:ext>
            </a:extLst>
          </p:cNvPr>
          <p:cNvSpPr txBox="1">
            <a:spLocks/>
          </p:cNvSpPr>
          <p:nvPr/>
        </p:nvSpPr>
        <p:spPr>
          <a:xfrm>
            <a:off x="8914167" y="2479691"/>
            <a:ext cx="2152378" cy="89234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mountain</a:t>
            </a:r>
            <a:r>
              <a:rPr lang="en-GB" sz="24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E44266C-A5A4-558B-0D11-77C86DCFB57E}"/>
              </a:ext>
            </a:extLst>
          </p:cNvPr>
          <p:cNvSpPr txBox="1">
            <a:spLocks/>
          </p:cNvSpPr>
          <p:nvPr/>
        </p:nvSpPr>
        <p:spPr>
          <a:xfrm>
            <a:off x="6263649" y="3626236"/>
            <a:ext cx="2381397" cy="892344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hazard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A1BF909-D43F-E158-6A98-F3D705675707}"/>
              </a:ext>
            </a:extLst>
          </p:cNvPr>
          <p:cNvSpPr txBox="1">
            <a:spLocks/>
          </p:cNvSpPr>
          <p:nvPr/>
        </p:nvSpPr>
        <p:spPr>
          <a:xfrm>
            <a:off x="3604274" y="3626235"/>
            <a:ext cx="2381397" cy="89234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joy</a:t>
            </a:r>
            <a:r>
              <a:rPr lang="en-GB" sz="2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EB6E03D-706A-EAF2-EE73-83E4C0099166}"/>
              </a:ext>
            </a:extLst>
          </p:cNvPr>
          <p:cNvSpPr txBox="1">
            <a:spLocks/>
          </p:cNvSpPr>
          <p:nvPr/>
        </p:nvSpPr>
        <p:spPr>
          <a:xfrm>
            <a:off x="1191636" y="2467512"/>
            <a:ext cx="2152377" cy="89234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jeal</a:t>
            </a:r>
            <a:r>
              <a:rPr lang="en-GB" sz="32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sz="24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0445F92-604A-9D7A-0F3D-9E5EC2E2FFA4}"/>
              </a:ext>
            </a:extLst>
          </p:cNvPr>
          <p:cNvSpPr txBox="1">
            <a:spLocks/>
          </p:cNvSpPr>
          <p:nvPr/>
        </p:nvSpPr>
        <p:spPr>
          <a:xfrm>
            <a:off x="8923024" y="3620996"/>
            <a:ext cx="2152377" cy="89234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seri</a:t>
            </a:r>
            <a:r>
              <a:rPr lang="en-GB" sz="40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8B1F370-426B-EA78-31AF-DECC3CDECA83}"/>
              </a:ext>
            </a:extLst>
          </p:cNvPr>
          <p:cNvSpPr txBox="1">
            <a:spLocks/>
          </p:cNvSpPr>
          <p:nvPr/>
        </p:nvSpPr>
        <p:spPr>
          <a:xfrm>
            <a:off x="1173918" y="3626236"/>
            <a:ext cx="2152377" cy="89234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obvi</a:t>
            </a:r>
            <a:r>
              <a:rPr lang="en-GB" sz="32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sz="24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023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75BF8B51-ED58-F7FC-86EC-A9538C5573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55375" y="355846"/>
            <a:ext cx="10721008" cy="155133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spot a pattern with these words with the suffix ‘–ous’?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2440" y="205565"/>
            <a:ext cx="1782112" cy="2296128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7B7FAED0-2C49-A73F-63AE-6ABC5A27D7B1}"/>
              </a:ext>
            </a:extLst>
          </p:cNvPr>
          <p:cNvSpPr txBox="1">
            <a:spLocks/>
          </p:cNvSpPr>
          <p:nvPr/>
        </p:nvSpPr>
        <p:spPr>
          <a:xfrm>
            <a:off x="2792422" y="2120671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humour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C66B6AD-B22B-78D0-2C6F-EEB683E71005}"/>
              </a:ext>
            </a:extLst>
          </p:cNvPr>
          <p:cNvSpPr txBox="1">
            <a:spLocks/>
          </p:cNvSpPr>
          <p:nvPr/>
        </p:nvSpPr>
        <p:spPr>
          <a:xfrm>
            <a:off x="2792421" y="3047976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glamour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4F5AA06-A943-B2AB-B3D9-C95EC6DA5B0D}"/>
              </a:ext>
            </a:extLst>
          </p:cNvPr>
          <p:cNvSpPr txBox="1">
            <a:spLocks/>
          </p:cNvSpPr>
          <p:nvPr/>
        </p:nvSpPr>
        <p:spPr>
          <a:xfrm>
            <a:off x="2792421" y="4902586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odour</a:t>
            </a:r>
            <a:endParaRPr lang="en-GB" sz="36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D48AD9BE-BD49-5E01-F0CC-75DAE1B36DD2}"/>
              </a:ext>
            </a:extLst>
          </p:cNvPr>
          <p:cNvSpPr txBox="1">
            <a:spLocks/>
          </p:cNvSpPr>
          <p:nvPr/>
        </p:nvSpPr>
        <p:spPr>
          <a:xfrm>
            <a:off x="2792421" y="3975281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vigour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62B99DD-C6C2-BEB7-7485-5DED04A3E0A4}"/>
              </a:ext>
            </a:extLst>
          </p:cNvPr>
          <p:cNvSpPr txBox="1">
            <a:spLocks/>
          </p:cNvSpPr>
          <p:nvPr/>
        </p:nvSpPr>
        <p:spPr>
          <a:xfrm>
            <a:off x="2792420" y="5803722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rigour</a:t>
            </a:r>
            <a:endParaRPr lang="en-GB" sz="36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A561C01-FF77-5FBD-B495-01BC0591CA1E}"/>
              </a:ext>
            </a:extLst>
          </p:cNvPr>
          <p:cNvSpPr txBox="1">
            <a:spLocks/>
          </p:cNvSpPr>
          <p:nvPr/>
        </p:nvSpPr>
        <p:spPr>
          <a:xfrm>
            <a:off x="6430756" y="2120671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humorous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81B1632-860D-C3C8-6C93-786ED1D9E795}"/>
              </a:ext>
            </a:extLst>
          </p:cNvPr>
          <p:cNvSpPr txBox="1">
            <a:spLocks/>
          </p:cNvSpPr>
          <p:nvPr/>
        </p:nvSpPr>
        <p:spPr>
          <a:xfrm>
            <a:off x="6430755" y="3047976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glamorous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F6C38A5-4057-D33F-F1DD-27D98DB9FA63}"/>
              </a:ext>
            </a:extLst>
          </p:cNvPr>
          <p:cNvSpPr txBox="1">
            <a:spLocks/>
          </p:cNvSpPr>
          <p:nvPr/>
        </p:nvSpPr>
        <p:spPr>
          <a:xfrm>
            <a:off x="6430755" y="4902586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odorous</a:t>
            </a:r>
            <a:endParaRPr lang="en-GB" sz="36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16C1BF1-F450-0AD3-9790-F84ADA2CCFEC}"/>
              </a:ext>
            </a:extLst>
          </p:cNvPr>
          <p:cNvSpPr txBox="1">
            <a:spLocks/>
          </p:cNvSpPr>
          <p:nvPr/>
        </p:nvSpPr>
        <p:spPr>
          <a:xfrm>
            <a:off x="6430755" y="3975281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vigorous</a:t>
            </a:r>
            <a:endParaRPr lang="en-GB" sz="36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947F9D5-03E9-9D88-AD1C-51D0C87EDF7C}"/>
              </a:ext>
            </a:extLst>
          </p:cNvPr>
          <p:cNvSpPr txBox="1">
            <a:spLocks/>
          </p:cNvSpPr>
          <p:nvPr/>
        </p:nvSpPr>
        <p:spPr>
          <a:xfrm>
            <a:off x="6430754" y="5803722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rigorous</a:t>
            </a:r>
            <a:endParaRPr lang="en-GB" sz="36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68585AA1-26A8-4FC5-47E6-7E3990538B7E}"/>
              </a:ext>
            </a:extLst>
          </p:cNvPr>
          <p:cNvSpPr/>
          <p:nvPr/>
        </p:nvSpPr>
        <p:spPr>
          <a:xfrm>
            <a:off x="5486400" y="2320822"/>
            <a:ext cx="801189" cy="313509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A42C7C72-CE35-6F25-F8BA-E33859C6CD15}"/>
              </a:ext>
            </a:extLst>
          </p:cNvPr>
          <p:cNvSpPr/>
          <p:nvPr/>
        </p:nvSpPr>
        <p:spPr>
          <a:xfrm>
            <a:off x="5459012" y="3272242"/>
            <a:ext cx="801189" cy="313509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A5E39115-EC41-8649-E4F7-AD851FE9092B}"/>
              </a:ext>
            </a:extLst>
          </p:cNvPr>
          <p:cNvSpPr/>
          <p:nvPr/>
        </p:nvSpPr>
        <p:spPr>
          <a:xfrm>
            <a:off x="5459011" y="4199547"/>
            <a:ext cx="801189" cy="313509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02D2B929-8E81-7ABA-7ECA-18CE81049B00}"/>
              </a:ext>
            </a:extLst>
          </p:cNvPr>
          <p:cNvSpPr/>
          <p:nvPr/>
        </p:nvSpPr>
        <p:spPr>
          <a:xfrm>
            <a:off x="5459010" y="5126852"/>
            <a:ext cx="801189" cy="313509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7A6D6C2E-39C3-1FE3-F629-45348F3B8D2F}"/>
              </a:ext>
            </a:extLst>
          </p:cNvPr>
          <p:cNvSpPr/>
          <p:nvPr/>
        </p:nvSpPr>
        <p:spPr>
          <a:xfrm>
            <a:off x="5459010" y="5965360"/>
            <a:ext cx="801189" cy="313509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41659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9" grpId="0" animBg="1"/>
      <p:bldP spid="20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0306CC52-BF89-EC41-1D1E-A210A149C8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55375" y="355846"/>
            <a:ext cx="10721008" cy="155133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root words all end in ‘our’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2440" y="205565"/>
            <a:ext cx="1782112" cy="2296128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7B7FAED0-2C49-A73F-63AE-6ABC5A27D7B1}"/>
              </a:ext>
            </a:extLst>
          </p:cNvPr>
          <p:cNvSpPr txBox="1">
            <a:spLocks/>
          </p:cNvSpPr>
          <p:nvPr/>
        </p:nvSpPr>
        <p:spPr>
          <a:xfrm>
            <a:off x="2792422" y="2120671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hum</a:t>
            </a:r>
            <a:r>
              <a:rPr lang="en-GB" sz="36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our</a:t>
            </a:r>
            <a:endParaRPr lang="en-GB" u="sng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C66B6AD-B22B-78D0-2C6F-EEB683E71005}"/>
              </a:ext>
            </a:extLst>
          </p:cNvPr>
          <p:cNvSpPr txBox="1">
            <a:spLocks/>
          </p:cNvSpPr>
          <p:nvPr/>
        </p:nvSpPr>
        <p:spPr>
          <a:xfrm>
            <a:off x="2792421" y="3047976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glam</a:t>
            </a:r>
            <a:r>
              <a:rPr lang="en-GB" sz="36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our</a:t>
            </a:r>
            <a:endParaRPr lang="en-GB" u="sng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4F5AA06-A943-B2AB-B3D9-C95EC6DA5B0D}"/>
              </a:ext>
            </a:extLst>
          </p:cNvPr>
          <p:cNvSpPr txBox="1">
            <a:spLocks/>
          </p:cNvSpPr>
          <p:nvPr/>
        </p:nvSpPr>
        <p:spPr>
          <a:xfrm>
            <a:off x="2792421" y="4902586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od</a:t>
            </a:r>
            <a:r>
              <a:rPr lang="en-GB" sz="36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our</a:t>
            </a:r>
            <a:endParaRPr lang="en-GB" sz="36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D48AD9BE-BD49-5E01-F0CC-75DAE1B36DD2}"/>
              </a:ext>
            </a:extLst>
          </p:cNvPr>
          <p:cNvSpPr txBox="1">
            <a:spLocks/>
          </p:cNvSpPr>
          <p:nvPr/>
        </p:nvSpPr>
        <p:spPr>
          <a:xfrm>
            <a:off x="2792421" y="3975281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vig</a:t>
            </a:r>
            <a:r>
              <a:rPr lang="en-GB" sz="36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our</a:t>
            </a:r>
            <a:endParaRPr lang="en-GB" sz="36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62B99DD-C6C2-BEB7-7485-5DED04A3E0A4}"/>
              </a:ext>
            </a:extLst>
          </p:cNvPr>
          <p:cNvSpPr txBox="1">
            <a:spLocks/>
          </p:cNvSpPr>
          <p:nvPr/>
        </p:nvSpPr>
        <p:spPr>
          <a:xfrm>
            <a:off x="2792420" y="5803722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rig</a:t>
            </a:r>
            <a:r>
              <a:rPr lang="en-GB" sz="36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our</a:t>
            </a:r>
            <a:endParaRPr lang="en-GB" sz="36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A561C01-FF77-5FBD-B495-01BC0591CA1E}"/>
              </a:ext>
            </a:extLst>
          </p:cNvPr>
          <p:cNvSpPr txBox="1">
            <a:spLocks/>
          </p:cNvSpPr>
          <p:nvPr/>
        </p:nvSpPr>
        <p:spPr>
          <a:xfrm>
            <a:off x="6430756" y="2120671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humorous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81B1632-860D-C3C8-6C93-786ED1D9E795}"/>
              </a:ext>
            </a:extLst>
          </p:cNvPr>
          <p:cNvSpPr txBox="1">
            <a:spLocks/>
          </p:cNvSpPr>
          <p:nvPr/>
        </p:nvSpPr>
        <p:spPr>
          <a:xfrm>
            <a:off x="6430755" y="3047976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glamorous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F6C38A5-4057-D33F-F1DD-27D98DB9FA63}"/>
              </a:ext>
            </a:extLst>
          </p:cNvPr>
          <p:cNvSpPr txBox="1">
            <a:spLocks/>
          </p:cNvSpPr>
          <p:nvPr/>
        </p:nvSpPr>
        <p:spPr>
          <a:xfrm>
            <a:off x="6430755" y="4902586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odorous</a:t>
            </a:r>
            <a:endParaRPr lang="en-GB" sz="36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16C1BF1-F450-0AD3-9790-F84ADA2CCFEC}"/>
              </a:ext>
            </a:extLst>
          </p:cNvPr>
          <p:cNvSpPr txBox="1">
            <a:spLocks/>
          </p:cNvSpPr>
          <p:nvPr/>
        </p:nvSpPr>
        <p:spPr>
          <a:xfrm>
            <a:off x="6430755" y="3975281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vigorous</a:t>
            </a:r>
            <a:endParaRPr lang="en-GB" sz="36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947F9D5-03E9-9D88-AD1C-51D0C87EDF7C}"/>
              </a:ext>
            </a:extLst>
          </p:cNvPr>
          <p:cNvSpPr txBox="1">
            <a:spLocks/>
          </p:cNvSpPr>
          <p:nvPr/>
        </p:nvSpPr>
        <p:spPr>
          <a:xfrm>
            <a:off x="6430754" y="5803722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rigorous</a:t>
            </a:r>
            <a:endParaRPr lang="en-GB" sz="36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68585AA1-26A8-4FC5-47E6-7E3990538B7E}"/>
              </a:ext>
            </a:extLst>
          </p:cNvPr>
          <p:cNvSpPr/>
          <p:nvPr/>
        </p:nvSpPr>
        <p:spPr>
          <a:xfrm>
            <a:off x="5486400" y="2320822"/>
            <a:ext cx="801189" cy="313509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A42C7C72-CE35-6F25-F8BA-E33859C6CD15}"/>
              </a:ext>
            </a:extLst>
          </p:cNvPr>
          <p:cNvSpPr/>
          <p:nvPr/>
        </p:nvSpPr>
        <p:spPr>
          <a:xfrm>
            <a:off x="5459012" y="3272242"/>
            <a:ext cx="801189" cy="313509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A5E39115-EC41-8649-E4F7-AD851FE9092B}"/>
              </a:ext>
            </a:extLst>
          </p:cNvPr>
          <p:cNvSpPr/>
          <p:nvPr/>
        </p:nvSpPr>
        <p:spPr>
          <a:xfrm>
            <a:off x="5459011" y="4199547"/>
            <a:ext cx="801189" cy="313509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02D2B929-8E81-7ABA-7ECA-18CE81049B00}"/>
              </a:ext>
            </a:extLst>
          </p:cNvPr>
          <p:cNvSpPr/>
          <p:nvPr/>
        </p:nvSpPr>
        <p:spPr>
          <a:xfrm>
            <a:off x="5459010" y="5126852"/>
            <a:ext cx="801189" cy="313509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7A6D6C2E-39C3-1FE3-F629-45348F3B8D2F}"/>
              </a:ext>
            </a:extLst>
          </p:cNvPr>
          <p:cNvSpPr/>
          <p:nvPr/>
        </p:nvSpPr>
        <p:spPr>
          <a:xfrm>
            <a:off x="5459010" y="5965360"/>
            <a:ext cx="801189" cy="313509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223959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271BEDFC-E55B-20BA-4190-A46FED4869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55375" y="355846"/>
            <a:ext cx="10721008" cy="155133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‘our’ becomes ‘or’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when ‘ous’ is added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2440" y="205565"/>
            <a:ext cx="1782112" cy="2296128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7B7FAED0-2C49-A73F-63AE-6ABC5A27D7B1}"/>
              </a:ext>
            </a:extLst>
          </p:cNvPr>
          <p:cNvSpPr txBox="1">
            <a:spLocks/>
          </p:cNvSpPr>
          <p:nvPr/>
        </p:nvSpPr>
        <p:spPr>
          <a:xfrm>
            <a:off x="2792422" y="2120671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hum</a:t>
            </a:r>
            <a:r>
              <a:rPr lang="en-GB" sz="36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our</a:t>
            </a:r>
            <a:endParaRPr lang="en-GB" u="sng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C66B6AD-B22B-78D0-2C6F-EEB683E71005}"/>
              </a:ext>
            </a:extLst>
          </p:cNvPr>
          <p:cNvSpPr txBox="1">
            <a:spLocks/>
          </p:cNvSpPr>
          <p:nvPr/>
        </p:nvSpPr>
        <p:spPr>
          <a:xfrm>
            <a:off x="2792421" y="3047976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glam</a:t>
            </a:r>
            <a:r>
              <a:rPr lang="en-GB" sz="36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our</a:t>
            </a:r>
            <a:endParaRPr lang="en-GB" u="sng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4F5AA06-A943-B2AB-B3D9-C95EC6DA5B0D}"/>
              </a:ext>
            </a:extLst>
          </p:cNvPr>
          <p:cNvSpPr txBox="1">
            <a:spLocks/>
          </p:cNvSpPr>
          <p:nvPr/>
        </p:nvSpPr>
        <p:spPr>
          <a:xfrm>
            <a:off x="2792421" y="4902586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od</a:t>
            </a:r>
            <a:r>
              <a:rPr lang="en-GB" sz="36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our</a:t>
            </a:r>
            <a:endParaRPr lang="en-GB" sz="36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D48AD9BE-BD49-5E01-F0CC-75DAE1B36DD2}"/>
              </a:ext>
            </a:extLst>
          </p:cNvPr>
          <p:cNvSpPr txBox="1">
            <a:spLocks/>
          </p:cNvSpPr>
          <p:nvPr/>
        </p:nvSpPr>
        <p:spPr>
          <a:xfrm>
            <a:off x="2792421" y="3975281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vig</a:t>
            </a:r>
            <a:r>
              <a:rPr lang="en-GB" sz="36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our</a:t>
            </a:r>
            <a:endParaRPr lang="en-GB" sz="36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62B99DD-C6C2-BEB7-7485-5DED04A3E0A4}"/>
              </a:ext>
            </a:extLst>
          </p:cNvPr>
          <p:cNvSpPr txBox="1">
            <a:spLocks/>
          </p:cNvSpPr>
          <p:nvPr/>
        </p:nvSpPr>
        <p:spPr>
          <a:xfrm>
            <a:off x="2792420" y="5803722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rig</a:t>
            </a:r>
            <a:r>
              <a:rPr lang="en-GB" sz="36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our</a:t>
            </a:r>
            <a:endParaRPr lang="en-GB" sz="36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A561C01-FF77-5FBD-B495-01BC0591CA1E}"/>
              </a:ext>
            </a:extLst>
          </p:cNvPr>
          <p:cNvSpPr txBox="1">
            <a:spLocks/>
          </p:cNvSpPr>
          <p:nvPr/>
        </p:nvSpPr>
        <p:spPr>
          <a:xfrm>
            <a:off x="6430756" y="2120671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hum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81B1632-860D-C3C8-6C93-786ED1D9E795}"/>
              </a:ext>
            </a:extLst>
          </p:cNvPr>
          <p:cNvSpPr txBox="1">
            <a:spLocks/>
          </p:cNvSpPr>
          <p:nvPr/>
        </p:nvSpPr>
        <p:spPr>
          <a:xfrm>
            <a:off x="6430755" y="3047976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glam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F6C38A5-4057-D33F-F1DD-27D98DB9FA63}"/>
              </a:ext>
            </a:extLst>
          </p:cNvPr>
          <p:cNvSpPr txBox="1">
            <a:spLocks/>
          </p:cNvSpPr>
          <p:nvPr/>
        </p:nvSpPr>
        <p:spPr>
          <a:xfrm>
            <a:off x="6430755" y="4902586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od</a:t>
            </a:r>
            <a:r>
              <a:rPr lang="en-GB" sz="36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or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sz="36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16C1BF1-F450-0AD3-9790-F84ADA2CCFEC}"/>
              </a:ext>
            </a:extLst>
          </p:cNvPr>
          <p:cNvSpPr txBox="1">
            <a:spLocks/>
          </p:cNvSpPr>
          <p:nvPr/>
        </p:nvSpPr>
        <p:spPr>
          <a:xfrm>
            <a:off x="6430755" y="3975281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vig</a:t>
            </a:r>
            <a:r>
              <a:rPr lang="en-GB" sz="36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or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sz="36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947F9D5-03E9-9D88-AD1C-51D0C87EDF7C}"/>
              </a:ext>
            </a:extLst>
          </p:cNvPr>
          <p:cNvSpPr txBox="1">
            <a:spLocks/>
          </p:cNvSpPr>
          <p:nvPr/>
        </p:nvSpPr>
        <p:spPr>
          <a:xfrm>
            <a:off x="6430754" y="5803722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rig</a:t>
            </a:r>
            <a:r>
              <a:rPr lang="en-GB" sz="36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or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sz="36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68585AA1-26A8-4FC5-47E6-7E3990538B7E}"/>
              </a:ext>
            </a:extLst>
          </p:cNvPr>
          <p:cNvSpPr/>
          <p:nvPr/>
        </p:nvSpPr>
        <p:spPr>
          <a:xfrm>
            <a:off x="5486400" y="2320822"/>
            <a:ext cx="801189" cy="313509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A42C7C72-CE35-6F25-F8BA-E33859C6CD15}"/>
              </a:ext>
            </a:extLst>
          </p:cNvPr>
          <p:cNvSpPr/>
          <p:nvPr/>
        </p:nvSpPr>
        <p:spPr>
          <a:xfrm>
            <a:off x="5459012" y="3272242"/>
            <a:ext cx="801189" cy="313509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A5E39115-EC41-8649-E4F7-AD851FE9092B}"/>
              </a:ext>
            </a:extLst>
          </p:cNvPr>
          <p:cNvSpPr/>
          <p:nvPr/>
        </p:nvSpPr>
        <p:spPr>
          <a:xfrm>
            <a:off x="5459011" y="4199547"/>
            <a:ext cx="801189" cy="313509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02D2B929-8E81-7ABA-7ECA-18CE81049B00}"/>
              </a:ext>
            </a:extLst>
          </p:cNvPr>
          <p:cNvSpPr/>
          <p:nvPr/>
        </p:nvSpPr>
        <p:spPr>
          <a:xfrm>
            <a:off x="5459010" y="5126852"/>
            <a:ext cx="801189" cy="313509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7A6D6C2E-39C3-1FE3-F629-45348F3B8D2F}"/>
              </a:ext>
            </a:extLst>
          </p:cNvPr>
          <p:cNvSpPr/>
          <p:nvPr/>
        </p:nvSpPr>
        <p:spPr>
          <a:xfrm>
            <a:off x="5459010" y="5965360"/>
            <a:ext cx="801189" cy="313509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302724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DEC88FD-9D71-8EEF-3D4E-02B2A0573F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2" name="Wrope or rope">
            <a:extLst>
              <a:ext uri="{FF2B5EF4-FFF2-40B4-BE49-F238E27FC236}">
                <a16:creationId xmlns:a16="http://schemas.microsoft.com/office/drawing/2014/main" id="{86BF5CF2-C91A-2D37-8568-232041F0BC33}"/>
              </a:ext>
            </a:extLst>
          </p:cNvPr>
          <p:cNvSpPr txBox="1">
            <a:spLocks/>
          </p:cNvSpPr>
          <p:nvPr/>
        </p:nvSpPr>
        <p:spPr>
          <a:xfrm>
            <a:off x="368085" y="1390338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Humorous or humourous</a:t>
            </a:r>
          </a:p>
        </p:txBody>
      </p:sp>
      <p:sp>
        <p:nvSpPr>
          <p:cNvPr id="14" name="Arrow: Down 1">
            <a:extLst>
              <a:ext uri="{FF2B5EF4-FFF2-40B4-BE49-F238E27FC236}">
                <a16:creationId xmlns:a16="http://schemas.microsoft.com/office/drawing/2014/main" id="{DCD3B603-996F-09C5-CC68-C09C4E5EE791}"/>
              </a:ext>
            </a:extLst>
          </p:cNvPr>
          <p:cNvSpPr/>
          <p:nvPr/>
        </p:nvSpPr>
        <p:spPr>
          <a:xfrm>
            <a:off x="1853420" y="2131764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73E3560E-BAA7-921C-597B-A87AD8A336AC}"/>
              </a:ext>
            </a:extLst>
          </p:cNvPr>
          <p:cNvSpPr/>
          <p:nvPr/>
        </p:nvSpPr>
        <p:spPr>
          <a:xfrm>
            <a:off x="364820" y="254244"/>
            <a:ext cx="11420215" cy="92185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is the correct spelling?</a:t>
            </a: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Andika" panose="02000000000000000000" pitchFamily="2" charset="0"/>
              </a:rPr>
              <a:t>(Click on the words to reveal the correct spelling?)</a:t>
            </a:r>
          </a:p>
        </p:txBody>
      </p:sp>
      <p:sp>
        <p:nvSpPr>
          <p:cNvPr id="17" name="wrestle or restle">
            <a:extLst>
              <a:ext uri="{FF2B5EF4-FFF2-40B4-BE49-F238E27FC236}">
                <a16:creationId xmlns:a16="http://schemas.microsoft.com/office/drawing/2014/main" id="{82E5F4F9-76A8-C8CD-C96C-32C97E9667D0}"/>
              </a:ext>
            </a:extLst>
          </p:cNvPr>
          <p:cNvSpPr txBox="1">
            <a:spLocks/>
          </p:cNvSpPr>
          <p:nvPr/>
        </p:nvSpPr>
        <p:spPr>
          <a:xfrm>
            <a:off x="4385113" y="1405516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Enormus or enormous?</a:t>
            </a:r>
          </a:p>
        </p:txBody>
      </p:sp>
      <p:sp>
        <p:nvSpPr>
          <p:cNvPr id="18" name="wrestle">
            <a:extLst>
              <a:ext uri="{FF2B5EF4-FFF2-40B4-BE49-F238E27FC236}">
                <a16:creationId xmlns:a16="http://schemas.microsoft.com/office/drawing/2014/main" id="{442B7B09-87E9-6628-3E1D-62D49F083B10}"/>
              </a:ext>
            </a:extLst>
          </p:cNvPr>
          <p:cNvSpPr txBox="1">
            <a:spLocks/>
          </p:cNvSpPr>
          <p:nvPr/>
        </p:nvSpPr>
        <p:spPr>
          <a:xfrm>
            <a:off x="5133677" y="2981002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sleigh</a:t>
            </a:r>
          </a:p>
        </p:txBody>
      </p:sp>
      <p:sp>
        <p:nvSpPr>
          <p:cNvPr id="19" name="Arrow: Down 2">
            <a:extLst>
              <a:ext uri="{FF2B5EF4-FFF2-40B4-BE49-F238E27FC236}">
                <a16:creationId xmlns:a16="http://schemas.microsoft.com/office/drawing/2014/main" id="{82F49306-BA81-E87D-646B-652BF71D4572}"/>
              </a:ext>
            </a:extLst>
          </p:cNvPr>
          <p:cNvSpPr/>
          <p:nvPr/>
        </p:nvSpPr>
        <p:spPr>
          <a:xfrm>
            <a:off x="5870448" y="2146942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0" name="wrong or rong">
            <a:extLst>
              <a:ext uri="{FF2B5EF4-FFF2-40B4-BE49-F238E27FC236}">
                <a16:creationId xmlns:a16="http://schemas.microsoft.com/office/drawing/2014/main" id="{5D6AE5F1-7026-B0EB-28E1-EAB533D74ECA}"/>
              </a:ext>
            </a:extLst>
          </p:cNvPr>
          <p:cNvSpPr txBox="1">
            <a:spLocks/>
          </p:cNvSpPr>
          <p:nvPr/>
        </p:nvSpPr>
        <p:spPr>
          <a:xfrm>
            <a:off x="8363262" y="1405516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Glamorous or glamourous</a:t>
            </a:r>
          </a:p>
        </p:txBody>
      </p:sp>
      <p:sp>
        <p:nvSpPr>
          <p:cNvPr id="21" name="wrong">
            <a:extLst>
              <a:ext uri="{FF2B5EF4-FFF2-40B4-BE49-F238E27FC236}">
                <a16:creationId xmlns:a16="http://schemas.microsoft.com/office/drawing/2014/main" id="{BC81FC28-A555-38A5-D4F9-C248F8C077D4}"/>
              </a:ext>
            </a:extLst>
          </p:cNvPr>
          <p:cNvSpPr txBox="1">
            <a:spLocks/>
          </p:cNvSpPr>
          <p:nvPr/>
        </p:nvSpPr>
        <p:spPr>
          <a:xfrm>
            <a:off x="9111826" y="2981002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Glamorous </a:t>
            </a:r>
          </a:p>
        </p:txBody>
      </p:sp>
      <p:sp>
        <p:nvSpPr>
          <p:cNvPr id="22" name="Arrow: Down 3">
            <a:extLst>
              <a:ext uri="{FF2B5EF4-FFF2-40B4-BE49-F238E27FC236}">
                <a16:creationId xmlns:a16="http://schemas.microsoft.com/office/drawing/2014/main" id="{6E2FCBB5-E331-B900-25CB-2334DF67ACF8}"/>
              </a:ext>
            </a:extLst>
          </p:cNvPr>
          <p:cNvSpPr/>
          <p:nvPr/>
        </p:nvSpPr>
        <p:spPr>
          <a:xfrm>
            <a:off x="9848597" y="2146942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3" name="wrobot">
            <a:extLst>
              <a:ext uri="{FF2B5EF4-FFF2-40B4-BE49-F238E27FC236}">
                <a16:creationId xmlns:a16="http://schemas.microsoft.com/office/drawing/2014/main" id="{66309F7B-BDE1-16C4-8C6E-466175AE2157}"/>
              </a:ext>
            </a:extLst>
          </p:cNvPr>
          <p:cNvSpPr txBox="1">
            <a:spLocks/>
          </p:cNvSpPr>
          <p:nvPr/>
        </p:nvSpPr>
        <p:spPr>
          <a:xfrm>
            <a:off x="364821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Vigorous or vigourous</a:t>
            </a:r>
          </a:p>
        </p:txBody>
      </p:sp>
      <p:sp>
        <p:nvSpPr>
          <p:cNvPr id="24" name="robot">
            <a:extLst>
              <a:ext uri="{FF2B5EF4-FFF2-40B4-BE49-F238E27FC236}">
                <a16:creationId xmlns:a16="http://schemas.microsoft.com/office/drawing/2014/main" id="{99285A11-889C-3AF8-1C3E-A566E46E140A}"/>
              </a:ext>
            </a:extLst>
          </p:cNvPr>
          <p:cNvSpPr txBox="1">
            <a:spLocks/>
          </p:cNvSpPr>
          <p:nvPr/>
        </p:nvSpPr>
        <p:spPr>
          <a:xfrm>
            <a:off x="1113385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Vigorous </a:t>
            </a:r>
          </a:p>
        </p:txBody>
      </p:sp>
      <p:sp>
        <p:nvSpPr>
          <p:cNvPr id="25" name="Arrow: Down 4">
            <a:extLst>
              <a:ext uri="{FF2B5EF4-FFF2-40B4-BE49-F238E27FC236}">
                <a16:creationId xmlns:a16="http://schemas.microsoft.com/office/drawing/2014/main" id="{4962AD8A-594A-B7EF-3CF8-2A8C9B8051EE}"/>
              </a:ext>
            </a:extLst>
          </p:cNvPr>
          <p:cNvSpPr/>
          <p:nvPr/>
        </p:nvSpPr>
        <p:spPr>
          <a:xfrm>
            <a:off x="1850156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6" name="wrain or rain">
            <a:extLst>
              <a:ext uri="{FF2B5EF4-FFF2-40B4-BE49-F238E27FC236}">
                <a16:creationId xmlns:a16="http://schemas.microsoft.com/office/drawing/2014/main" id="{C7602D72-0164-9680-101D-29EB385FA5AC}"/>
              </a:ext>
            </a:extLst>
          </p:cNvPr>
          <p:cNvSpPr txBox="1">
            <a:spLocks/>
          </p:cNvSpPr>
          <p:nvPr/>
        </p:nvSpPr>
        <p:spPr>
          <a:xfrm>
            <a:off x="4385113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Odorous or odourous</a:t>
            </a:r>
          </a:p>
        </p:txBody>
      </p:sp>
      <p:sp>
        <p:nvSpPr>
          <p:cNvPr id="27" name="rain">
            <a:extLst>
              <a:ext uri="{FF2B5EF4-FFF2-40B4-BE49-F238E27FC236}">
                <a16:creationId xmlns:a16="http://schemas.microsoft.com/office/drawing/2014/main" id="{769C9969-239E-6B0C-6C5B-D2882381BF45}"/>
              </a:ext>
            </a:extLst>
          </p:cNvPr>
          <p:cNvSpPr txBox="1">
            <a:spLocks/>
          </p:cNvSpPr>
          <p:nvPr/>
        </p:nvSpPr>
        <p:spPr>
          <a:xfrm>
            <a:off x="5133677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Odorous </a:t>
            </a:r>
          </a:p>
        </p:txBody>
      </p:sp>
      <p:sp>
        <p:nvSpPr>
          <p:cNvPr id="28" name="Arrow: Down 5">
            <a:extLst>
              <a:ext uri="{FF2B5EF4-FFF2-40B4-BE49-F238E27FC236}">
                <a16:creationId xmlns:a16="http://schemas.microsoft.com/office/drawing/2014/main" id="{474B2AE1-2E68-8F37-4EF3-1FCA1C91088F}"/>
              </a:ext>
            </a:extLst>
          </p:cNvPr>
          <p:cNvSpPr/>
          <p:nvPr/>
        </p:nvSpPr>
        <p:spPr>
          <a:xfrm>
            <a:off x="5870448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wrist or rist">
            <a:extLst>
              <a:ext uri="{FF2B5EF4-FFF2-40B4-BE49-F238E27FC236}">
                <a16:creationId xmlns:a16="http://schemas.microsoft.com/office/drawing/2014/main" id="{944AE3A4-05AA-1EBF-0879-935512E4B8CE}"/>
              </a:ext>
            </a:extLst>
          </p:cNvPr>
          <p:cNvSpPr txBox="1">
            <a:spLocks/>
          </p:cNvSpPr>
          <p:nvPr/>
        </p:nvSpPr>
        <p:spPr>
          <a:xfrm>
            <a:off x="8363262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Rigourous or rigorous</a:t>
            </a:r>
          </a:p>
        </p:txBody>
      </p:sp>
      <p:sp>
        <p:nvSpPr>
          <p:cNvPr id="33" name="wrist">
            <a:extLst>
              <a:ext uri="{FF2B5EF4-FFF2-40B4-BE49-F238E27FC236}">
                <a16:creationId xmlns:a16="http://schemas.microsoft.com/office/drawing/2014/main" id="{6F2444F2-851D-B526-78B8-DCAB74E8AC3F}"/>
              </a:ext>
            </a:extLst>
          </p:cNvPr>
          <p:cNvSpPr txBox="1">
            <a:spLocks/>
          </p:cNvSpPr>
          <p:nvPr/>
        </p:nvSpPr>
        <p:spPr>
          <a:xfrm>
            <a:off x="9111826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rigorous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4EE92EE8-8E35-820B-8B18-3ABB7C03988C}"/>
              </a:ext>
            </a:extLst>
          </p:cNvPr>
          <p:cNvSpPr txBox="1">
            <a:spLocks/>
          </p:cNvSpPr>
          <p:nvPr/>
        </p:nvSpPr>
        <p:spPr>
          <a:xfrm>
            <a:off x="1116649" y="2965824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 </a:t>
            </a:r>
          </a:p>
        </p:txBody>
      </p:sp>
      <p:sp>
        <p:nvSpPr>
          <p:cNvPr id="34" name="Arrow: Down 1">
            <a:extLst>
              <a:ext uri="{FF2B5EF4-FFF2-40B4-BE49-F238E27FC236}">
                <a16:creationId xmlns:a16="http://schemas.microsoft.com/office/drawing/2014/main" id="{82EE823D-4920-973A-B4E7-8D58CB76B1E9}"/>
              </a:ext>
            </a:extLst>
          </p:cNvPr>
          <p:cNvSpPr/>
          <p:nvPr/>
        </p:nvSpPr>
        <p:spPr>
          <a:xfrm>
            <a:off x="9848597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8192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1" grpId="0" animBg="1"/>
      <p:bldP spid="33" grpId="0" animBg="1"/>
      <p:bldP spid="13" grpId="0" animBg="1"/>
      <p:bldP spid="3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E8313-2CA5-26FE-F868-343A7BF9BD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2EC9423-3912-2502-BE2C-F4E8A256AC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2A767535-8233-FE98-B6E3-A2C3A980F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9B62CFE-AF2C-1EE9-B950-5C462A57CE8A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3F83C38F-E514-AD43-5C82-55231C515B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19D85F-42E5-5756-D3F0-EA2CF6B4218A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It was a rigourous test of their skills,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but they laughed and twirled through it all.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C14940E-2BB1-3A30-E74C-66C11A305CF8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A49BD6-1A52-1ECE-E50A-947D5DF34863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ABDBE86-4404-80C7-A688-DC09738B93E5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It was a rigorous test of their skills,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but they laughed and twirled through it all.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39AFE-6CAB-AAF5-B474-BB19417B619E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It was a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rigorous</a:t>
            </a:r>
            <a:r>
              <a:rPr lang="en-GB" sz="3200" dirty="0">
                <a:solidFill>
                  <a:schemeClr val="bg1"/>
                </a:solidFill>
              </a:rPr>
              <a:t> test of their skills,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but they laughed and twirled through it all.</a:t>
            </a:r>
          </a:p>
        </p:txBody>
      </p:sp>
    </p:spTree>
    <p:extLst>
      <p:ext uri="{BB962C8B-B14F-4D97-AF65-F5344CB8AC3E}">
        <p14:creationId xmlns:p14="http://schemas.microsoft.com/office/powerpoint/2010/main" val="155862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0B1655-FF00-112A-E2F0-1CF42801F4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7E2A0159-F0A3-AAB8-D455-9870B1D3B8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A2B188F-302C-B43A-AA80-C269E0FED3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DC4A9C0A-580E-A085-8B17-244DA2EFB175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2F5FDAF-AFF1-3F52-1021-D0D98390DD5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9008EEC-C86B-9C58-C711-954DA1DBA78D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 reached a planet where everything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was extra glamourus.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06065AF-6898-DEA9-595E-2EFC320806EC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564F9A8-6F99-80EE-BBB8-38B3FC44D853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ADBF36B1-51C9-45A2-100F-D2536C408759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 reached a planet where everything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was extra glamorous.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AFD4A18-90D6-0461-8773-667873DDFA58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 reached a planet where everything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was extra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glamorous</a:t>
            </a:r>
            <a:r>
              <a:rPr lang="en-GB" sz="3200" dirty="0">
                <a:solidFill>
                  <a:schemeClr val="bg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84355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F180BBB-AD29-FCFE-E2B2-D06E746A0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1739" y="927687"/>
            <a:ext cx="4848520" cy="6451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Synonyms!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A36166D-F06A-ADBE-4322-D4989AFE2253}"/>
              </a:ext>
            </a:extLst>
          </p:cNvPr>
          <p:cNvSpPr/>
          <p:nvPr/>
        </p:nvSpPr>
        <p:spPr>
          <a:xfrm>
            <a:off x="175365" y="1940073"/>
            <a:ext cx="11862388" cy="82012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latin typeface="Andika" panose="02000000000000000000" pitchFamily="2" charset="0"/>
              </a:rPr>
              <a:t>The </a:t>
            </a:r>
            <a:r>
              <a:rPr lang="en-GB" sz="2400" b="1" u="sng" dirty="0">
                <a:latin typeface="Andika" panose="02000000000000000000" pitchFamily="2" charset="0"/>
              </a:rPr>
              <a:t>humorous</a:t>
            </a:r>
            <a:r>
              <a:rPr lang="en-GB" sz="2400" dirty="0">
                <a:latin typeface="Andika" panose="02000000000000000000" pitchFamily="2" charset="0"/>
              </a:rPr>
              <a:t> clown agreed to teach our class how to make people laugh.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4F5179-5FF7-8970-BCFD-845DDDF290D8}"/>
              </a:ext>
            </a:extLst>
          </p:cNvPr>
          <p:cNvSpPr txBox="1">
            <a:spLocks/>
          </p:cNvSpPr>
          <p:nvPr/>
        </p:nvSpPr>
        <p:spPr>
          <a:xfrm>
            <a:off x="1959003" y="2960672"/>
            <a:ext cx="8475119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 words we could swap with the word “humorous”?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516" y="33629"/>
            <a:ext cx="2367113" cy="2208482"/>
          </a:xfrm>
          <a:prstGeom prst="rect">
            <a:avLst/>
          </a:prstGeom>
        </p:spPr>
      </p:pic>
      <p:sp>
        <p:nvSpPr>
          <p:cNvPr id="6" name="option1">
            <a:extLst>
              <a:ext uri="{FF2B5EF4-FFF2-40B4-BE49-F238E27FC236}">
                <a16:creationId xmlns:a16="http://schemas.microsoft.com/office/drawing/2014/main" id="{C6A5F025-D2BC-6E01-18CC-F5EF83B2C13C}"/>
              </a:ext>
            </a:extLst>
          </p:cNvPr>
          <p:cNvSpPr txBox="1">
            <a:spLocks/>
          </p:cNvSpPr>
          <p:nvPr/>
        </p:nvSpPr>
        <p:spPr>
          <a:xfrm>
            <a:off x="1146040" y="4145174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smiling</a:t>
            </a:r>
          </a:p>
        </p:txBody>
      </p:sp>
      <p:sp>
        <p:nvSpPr>
          <p:cNvPr id="7" name="option 2">
            <a:extLst>
              <a:ext uri="{FF2B5EF4-FFF2-40B4-BE49-F238E27FC236}">
                <a16:creationId xmlns:a16="http://schemas.microsoft.com/office/drawing/2014/main" id="{0611DFC0-47AB-CEC7-5854-04A677764386}"/>
              </a:ext>
            </a:extLst>
          </p:cNvPr>
          <p:cNvSpPr txBox="1">
            <a:spLocks/>
          </p:cNvSpPr>
          <p:nvPr/>
        </p:nvSpPr>
        <p:spPr>
          <a:xfrm>
            <a:off x="4864075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amusing</a:t>
            </a:r>
          </a:p>
        </p:txBody>
      </p:sp>
      <p:sp>
        <p:nvSpPr>
          <p:cNvPr id="11" name="option 3">
            <a:extLst>
              <a:ext uri="{FF2B5EF4-FFF2-40B4-BE49-F238E27FC236}">
                <a16:creationId xmlns:a16="http://schemas.microsoft.com/office/drawing/2014/main" id="{187530E0-4C94-6448-AEC8-E5CEFA15CE5B}"/>
              </a:ext>
            </a:extLst>
          </p:cNvPr>
          <p:cNvSpPr txBox="1">
            <a:spLocks/>
          </p:cNvSpPr>
          <p:nvPr/>
        </p:nvSpPr>
        <p:spPr>
          <a:xfrm>
            <a:off x="8582110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ambivalent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BA698A4-5A00-362A-924B-D8969CC464DC}"/>
              </a:ext>
            </a:extLst>
          </p:cNvPr>
          <p:cNvSpPr/>
          <p:nvPr/>
        </p:nvSpPr>
        <p:spPr>
          <a:xfrm>
            <a:off x="87682" y="5029503"/>
            <a:ext cx="11950071" cy="82012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latin typeface="Andika" panose="02000000000000000000" pitchFamily="2" charset="0"/>
              </a:rPr>
              <a:t>The </a:t>
            </a:r>
            <a:r>
              <a:rPr lang="en-GB" sz="2400" b="1" u="sng" dirty="0">
                <a:latin typeface="Andika" panose="02000000000000000000" pitchFamily="2" charset="0"/>
              </a:rPr>
              <a:t>amusing</a:t>
            </a:r>
            <a:r>
              <a:rPr lang="en-GB" sz="2400" dirty="0">
                <a:latin typeface="Andika" panose="02000000000000000000" pitchFamily="2" charset="0"/>
              </a:rPr>
              <a:t> clown agreed to teach our class how to make people laugh. </a:t>
            </a:r>
          </a:p>
        </p:txBody>
      </p:sp>
    </p:spTree>
    <p:extLst>
      <p:ext uri="{BB962C8B-B14F-4D97-AF65-F5344CB8AC3E}">
        <p14:creationId xmlns:p14="http://schemas.microsoft.com/office/powerpoint/2010/main" val="4052726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37CD77-9681-9D18-1EA4-34F2139C0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5E1C70F-FF6F-7953-8A87-4BC7904CE6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F7703172-2345-3B65-E96D-BC2C04C26F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1739" y="927687"/>
            <a:ext cx="4848520" cy="6451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Synonyms!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1FD4DE9F-404E-7404-A391-D5DD072B8AA0}"/>
              </a:ext>
            </a:extLst>
          </p:cNvPr>
          <p:cNvSpPr/>
          <p:nvPr/>
        </p:nvSpPr>
        <p:spPr>
          <a:xfrm>
            <a:off x="175365" y="1940073"/>
            <a:ext cx="11862388" cy="82012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latin typeface="Andika" panose="02000000000000000000" pitchFamily="2" charset="0"/>
              </a:rPr>
              <a:t>It was a </a:t>
            </a:r>
            <a:r>
              <a:rPr lang="en-GB" sz="2400" b="1" u="sng" dirty="0">
                <a:latin typeface="Andika" panose="02000000000000000000" pitchFamily="2" charset="0"/>
              </a:rPr>
              <a:t>glamorous</a:t>
            </a:r>
            <a:r>
              <a:rPr lang="en-GB" sz="2400" dirty="0">
                <a:latin typeface="Andika" panose="02000000000000000000" pitchFamily="2" charset="0"/>
              </a:rPr>
              <a:t> dress; the kind extravagant people wore to parties.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589C25-9F33-7373-316E-5B9342087657}"/>
              </a:ext>
            </a:extLst>
          </p:cNvPr>
          <p:cNvSpPr txBox="1">
            <a:spLocks/>
          </p:cNvSpPr>
          <p:nvPr/>
        </p:nvSpPr>
        <p:spPr>
          <a:xfrm>
            <a:off x="1959003" y="2960672"/>
            <a:ext cx="8475119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 words we could swap with the word “glamorous”?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5FACB75F-E4E8-FF5B-AC4C-2F8B2933A15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516" y="33629"/>
            <a:ext cx="2367113" cy="2208482"/>
          </a:xfrm>
          <a:prstGeom prst="rect">
            <a:avLst/>
          </a:prstGeom>
        </p:spPr>
      </p:pic>
      <p:sp>
        <p:nvSpPr>
          <p:cNvPr id="6" name="option1">
            <a:extLst>
              <a:ext uri="{FF2B5EF4-FFF2-40B4-BE49-F238E27FC236}">
                <a16:creationId xmlns:a16="http://schemas.microsoft.com/office/drawing/2014/main" id="{71A63FCB-5EE8-E261-BD70-B0F1CD6EF4F2}"/>
              </a:ext>
            </a:extLst>
          </p:cNvPr>
          <p:cNvSpPr txBox="1">
            <a:spLocks/>
          </p:cNvSpPr>
          <p:nvPr/>
        </p:nvSpPr>
        <p:spPr>
          <a:xfrm>
            <a:off x="1146040" y="4145174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dazzling</a:t>
            </a:r>
          </a:p>
        </p:txBody>
      </p:sp>
      <p:sp>
        <p:nvSpPr>
          <p:cNvPr id="7" name="option 2">
            <a:extLst>
              <a:ext uri="{FF2B5EF4-FFF2-40B4-BE49-F238E27FC236}">
                <a16:creationId xmlns:a16="http://schemas.microsoft.com/office/drawing/2014/main" id="{37204577-8954-2692-855A-F37658CD5D49}"/>
              </a:ext>
            </a:extLst>
          </p:cNvPr>
          <p:cNvSpPr txBox="1">
            <a:spLocks/>
          </p:cNvSpPr>
          <p:nvPr/>
        </p:nvSpPr>
        <p:spPr>
          <a:xfrm>
            <a:off x="4864075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drab</a:t>
            </a:r>
          </a:p>
        </p:txBody>
      </p:sp>
      <p:sp>
        <p:nvSpPr>
          <p:cNvPr id="11" name="option 3">
            <a:extLst>
              <a:ext uri="{FF2B5EF4-FFF2-40B4-BE49-F238E27FC236}">
                <a16:creationId xmlns:a16="http://schemas.microsoft.com/office/drawing/2014/main" id="{D7F0DFBD-D3FD-E8A6-58D5-17BA75DA0B92}"/>
              </a:ext>
            </a:extLst>
          </p:cNvPr>
          <p:cNvSpPr txBox="1">
            <a:spLocks/>
          </p:cNvSpPr>
          <p:nvPr/>
        </p:nvSpPr>
        <p:spPr>
          <a:xfrm>
            <a:off x="8582110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tedious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0D5DD81A-C8A4-C447-49D1-0289FEEAC1BE}"/>
              </a:ext>
            </a:extLst>
          </p:cNvPr>
          <p:cNvSpPr/>
          <p:nvPr/>
        </p:nvSpPr>
        <p:spPr>
          <a:xfrm>
            <a:off x="87682" y="5029503"/>
            <a:ext cx="11950071" cy="82012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latin typeface="Andika" panose="02000000000000000000" pitchFamily="2" charset="0"/>
              </a:rPr>
              <a:t>It was a </a:t>
            </a:r>
            <a:r>
              <a:rPr lang="en-GB" sz="2400" b="1" u="sng" dirty="0">
                <a:latin typeface="Andika" panose="02000000000000000000" pitchFamily="2" charset="0"/>
              </a:rPr>
              <a:t>dazzling</a:t>
            </a:r>
            <a:r>
              <a:rPr lang="en-GB" sz="2400" dirty="0">
                <a:latin typeface="Andika" panose="02000000000000000000" pitchFamily="2" charset="0"/>
              </a:rPr>
              <a:t> dress; the kind extravagant people wore to parties. </a:t>
            </a:r>
          </a:p>
        </p:txBody>
      </p:sp>
    </p:spTree>
    <p:extLst>
      <p:ext uri="{BB962C8B-B14F-4D97-AF65-F5344CB8AC3E}">
        <p14:creationId xmlns:p14="http://schemas.microsoft.com/office/powerpoint/2010/main" val="1782362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A2B838-4222-ED50-19C9-911191920A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B6729D2D-9781-9193-73C8-9978E006EF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8D733CC-7C66-82EC-F00F-ED2A5F3EC3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1739" y="927687"/>
            <a:ext cx="4848520" cy="6451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Synonyms!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A8F0E707-7A91-8BF7-9724-1D73FCA5CCB9}"/>
              </a:ext>
            </a:extLst>
          </p:cNvPr>
          <p:cNvSpPr/>
          <p:nvPr/>
        </p:nvSpPr>
        <p:spPr>
          <a:xfrm>
            <a:off x="175365" y="1940073"/>
            <a:ext cx="11862388" cy="82012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latin typeface="Andika" panose="02000000000000000000" pitchFamily="2" charset="0"/>
              </a:rPr>
              <a:t>It was a </a:t>
            </a:r>
            <a:r>
              <a:rPr lang="en-GB" sz="2400" b="1" u="sng" dirty="0">
                <a:latin typeface="Andika" panose="02000000000000000000" pitchFamily="2" charset="0"/>
              </a:rPr>
              <a:t>vigorous</a:t>
            </a:r>
            <a:r>
              <a:rPr lang="en-GB" sz="2400" dirty="0">
                <a:latin typeface="Andika" panose="02000000000000000000" pitchFamily="2" charset="0"/>
              </a:rPr>
              <a:t> exercise regime which left me tired out for the rest of the day.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B376DAF-1ADA-D7CE-E592-B1A3EA9110CD}"/>
              </a:ext>
            </a:extLst>
          </p:cNvPr>
          <p:cNvSpPr txBox="1">
            <a:spLocks/>
          </p:cNvSpPr>
          <p:nvPr/>
        </p:nvSpPr>
        <p:spPr>
          <a:xfrm>
            <a:off x="1959003" y="2960672"/>
            <a:ext cx="8475119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 words we could swap with the word “vigorous”?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422A824A-A38A-A589-21E7-F3B944795E6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516" y="33629"/>
            <a:ext cx="2367113" cy="2208482"/>
          </a:xfrm>
          <a:prstGeom prst="rect">
            <a:avLst/>
          </a:prstGeom>
        </p:spPr>
      </p:pic>
      <p:sp>
        <p:nvSpPr>
          <p:cNvPr id="6" name="option1">
            <a:extLst>
              <a:ext uri="{FF2B5EF4-FFF2-40B4-BE49-F238E27FC236}">
                <a16:creationId xmlns:a16="http://schemas.microsoft.com/office/drawing/2014/main" id="{D71366DC-CC99-CB32-D4F3-96C8779FF4C6}"/>
              </a:ext>
            </a:extLst>
          </p:cNvPr>
          <p:cNvSpPr txBox="1">
            <a:spLocks/>
          </p:cNvSpPr>
          <p:nvPr/>
        </p:nvSpPr>
        <p:spPr>
          <a:xfrm>
            <a:off x="1146040" y="4145174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energetic</a:t>
            </a:r>
          </a:p>
        </p:txBody>
      </p:sp>
      <p:sp>
        <p:nvSpPr>
          <p:cNvPr id="7" name="option 2">
            <a:extLst>
              <a:ext uri="{FF2B5EF4-FFF2-40B4-BE49-F238E27FC236}">
                <a16:creationId xmlns:a16="http://schemas.microsoft.com/office/drawing/2014/main" id="{CDEC6BD5-6A4B-081C-2ABF-6FFDBE08E554}"/>
              </a:ext>
            </a:extLst>
          </p:cNvPr>
          <p:cNvSpPr txBox="1">
            <a:spLocks/>
          </p:cNvSpPr>
          <p:nvPr/>
        </p:nvSpPr>
        <p:spPr>
          <a:xfrm>
            <a:off x="4864075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unpleasant</a:t>
            </a:r>
          </a:p>
        </p:txBody>
      </p:sp>
      <p:sp>
        <p:nvSpPr>
          <p:cNvPr id="11" name="option 3">
            <a:extLst>
              <a:ext uri="{FF2B5EF4-FFF2-40B4-BE49-F238E27FC236}">
                <a16:creationId xmlns:a16="http://schemas.microsoft.com/office/drawing/2014/main" id="{D2195854-73FC-63A0-CB05-2351DD81856D}"/>
              </a:ext>
            </a:extLst>
          </p:cNvPr>
          <p:cNvSpPr txBox="1">
            <a:spLocks/>
          </p:cNvSpPr>
          <p:nvPr/>
        </p:nvSpPr>
        <p:spPr>
          <a:xfrm>
            <a:off x="8582110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frail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EE24CF7-7030-182F-ABF3-0F294F4852D8}"/>
              </a:ext>
            </a:extLst>
          </p:cNvPr>
          <p:cNvSpPr/>
          <p:nvPr/>
        </p:nvSpPr>
        <p:spPr>
          <a:xfrm>
            <a:off x="87682" y="5029503"/>
            <a:ext cx="11950071" cy="82012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latin typeface="Andika" panose="02000000000000000000" pitchFamily="2" charset="0"/>
              </a:rPr>
              <a:t>It was a </a:t>
            </a:r>
            <a:r>
              <a:rPr lang="en-GB" sz="2400" b="1" u="sng" dirty="0">
                <a:latin typeface="Andika" panose="02000000000000000000" pitchFamily="2" charset="0"/>
              </a:rPr>
              <a:t>energetic</a:t>
            </a:r>
            <a:r>
              <a:rPr lang="en-GB" sz="2400" dirty="0">
                <a:latin typeface="Andika" panose="02000000000000000000" pitchFamily="2" charset="0"/>
              </a:rPr>
              <a:t> exercise regime which left me tired out for the rest of the day. </a:t>
            </a:r>
          </a:p>
        </p:txBody>
      </p:sp>
    </p:spTree>
    <p:extLst>
      <p:ext uri="{BB962C8B-B14F-4D97-AF65-F5344CB8AC3E}">
        <p14:creationId xmlns:p14="http://schemas.microsoft.com/office/powerpoint/2010/main" val="2870764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sign on a door&#10;&#10;AI-generated content may be incorrect.">
            <a:extLst>
              <a:ext uri="{FF2B5EF4-FFF2-40B4-BE49-F238E27FC236}">
                <a16:creationId xmlns:a16="http://schemas.microsoft.com/office/drawing/2014/main" id="{EAA56B84-B3A6-8D60-5E0F-FD1A41BC5D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3294" y="1690688"/>
            <a:ext cx="5562890" cy="4516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7617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&#10;&#10;Description automatically generated">
            <a:extLst>
              <a:ext uri="{FF2B5EF4-FFF2-40B4-BE49-F238E27FC236}">
                <a16:creationId xmlns:a16="http://schemas.microsoft.com/office/drawing/2014/main" id="{803A0A27-80D6-15EA-06AA-894E4D6C4C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scrambled some words! Which four words has he scrambled?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roosugir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roosugiv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roosuood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roosumuh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255277" y="2394857"/>
            <a:ext cx="2844987" cy="282630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Andika" panose="02000000000000000000" pitchFamily="2" charset="0"/>
              </a:rPr>
              <a:t>humorous 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glamorous 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vigorous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odorous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rigorous</a:t>
            </a:r>
          </a:p>
        </p:txBody>
      </p: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5030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67404F3-D2BD-6013-22ED-C8451D21CA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0AACD90D-085D-EE10-C6F1-3771B61262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346703-C318-52D0-78FD-32EAF9090650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rigorous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F9D381D-6A83-B30C-3C6F-3F31F86BFFFC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vigorous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841C703-8D66-3DC4-2276-8EECD019E7A9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odorous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A6EFF77-707A-5D5C-3E77-9E9150751AB8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humorous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30ACE0C-5511-778C-F5AA-8218D62F4FB1}"/>
              </a:ext>
            </a:extLst>
          </p:cNvPr>
          <p:cNvSpPr txBox="1"/>
          <p:nvPr/>
        </p:nvSpPr>
        <p:spPr>
          <a:xfrm>
            <a:off x="9255277" y="2394857"/>
            <a:ext cx="2844987" cy="282630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Andika" panose="02000000000000000000" pitchFamily="2" charset="0"/>
              </a:rPr>
              <a:t>humorous 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glamorous 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vigorous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odorous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rigorous</a:t>
            </a:r>
          </a:p>
        </p:txBody>
      </p:sp>
    </p:spTree>
    <p:extLst>
      <p:ext uri="{BB962C8B-B14F-4D97-AF65-F5344CB8AC3E}">
        <p14:creationId xmlns:p14="http://schemas.microsoft.com/office/powerpoint/2010/main" val="18827450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75711970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SY4T2BW3L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SY4T2BW3P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SY4T2BW3S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SY4T2BW3F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SY4T2BW3A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SY4T2BW3Sa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SY4T2BW3Fe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284B23C6-D3C3-D21A-9804-90A7CCE0FB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2DA876C-6A3C-01AE-0B2C-0B5A5496AA6F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4656A6EF-6B61-C6A6-1FA8-4350BA0CA6F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4918" y="2469860"/>
            <a:ext cx="3058820" cy="267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1.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	humorous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glamorous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vigorous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0873" y="2469860"/>
            <a:ext cx="2816827" cy="138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4.	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odorous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rigorous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6EA1BE2-950A-E615-38FE-C7985A2564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CD4635F4-4F1C-FFFF-0F52-F7CFDDE539A7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F8C778C-6312-AB8B-B94B-4313B8A4F08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812" y="2009158"/>
            <a:ext cx="9144000" cy="292860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-ous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br>
              <a:rPr lang="en-GB" dirty="0"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–our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changed to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–or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322FCA2D-0F43-1056-3C7E-C3BB4469EF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B66CD3C-AAFA-324A-AE23-C2CE5EA31E2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16167FB5-5BCA-2949-E80E-A2B4CD2F3D6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654 0.6497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20" y="3247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255 -0.04722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28" y="-2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AEA99CFB-BE88-B71A-5D3D-C38FFB5FA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CCBF33E-F4D1-AF1C-1778-F8CA865DAD3B}"/>
              </a:ext>
            </a:extLst>
          </p:cNvPr>
          <p:cNvSpPr txBox="1">
            <a:spLocks/>
          </p:cNvSpPr>
          <p:nvPr/>
        </p:nvSpPr>
        <p:spPr>
          <a:xfrm>
            <a:off x="748901" y="722866"/>
            <a:ext cx="10694196" cy="17168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Does anyone know what a </a:t>
            </a:r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suffix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is? </a:t>
            </a:r>
          </a:p>
        </p:txBody>
      </p:sp>
    </p:spTree>
    <p:extLst>
      <p:ext uri="{BB962C8B-B14F-4D97-AF65-F5344CB8AC3E}">
        <p14:creationId xmlns:p14="http://schemas.microsoft.com/office/powerpoint/2010/main" val="34490675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5F264056-0980-FE3F-8AB5-6B2F262C41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628186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A suffix is a group of letters that go at the </a:t>
            </a:r>
            <a:r>
              <a:rPr lang="en-GB" sz="4000" u="sng" dirty="0">
                <a:solidFill>
                  <a:schemeClr val="bg1"/>
                </a:solidFill>
              </a:rPr>
              <a:t>end</a:t>
            </a:r>
            <a:r>
              <a:rPr lang="en-GB" sz="4000" dirty="0">
                <a:solidFill>
                  <a:schemeClr val="bg1"/>
                </a:solidFill>
              </a:rPr>
              <a:t> of a </a:t>
            </a:r>
            <a:r>
              <a:rPr lang="en-GB" sz="4000" u="sng" dirty="0">
                <a:solidFill>
                  <a:schemeClr val="bg1"/>
                </a:solidFill>
              </a:rPr>
              <a:t>root word</a:t>
            </a:r>
            <a:r>
              <a:rPr lang="en-GB" sz="4000" dirty="0">
                <a:solidFill>
                  <a:schemeClr val="bg1"/>
                </a:solidFill>
              </a:rPr>
              <a:t> and change the meaning of the word. 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051CB96-B8D4-1534-1BEC-C5EF4D8BD66F}"/>
              </a:ext>
            </a:extLst>
          </p:cNvPr>
          <p:cNvGrpSpPr/>
          <p:nvPr/>
        </p:nvGrpSpPr>
        <p:grpSpPr>
          <a:xfrm>
            <a:off x="653658" y="3195115"/>
            <a:ext cx="3524597" cy="1200329"/>
            <a:chOff x="1299117" y="4052871"/>
            <a:chExt cx="3524597" cy="1200329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1DDAB4A-25A5-0172-53B3-D1968404AD86}"/>
                </a:ext>
              </a:extLst>
            </p:cNvPr>
            <p:cNvSpPr txBox="1"/>
            <p:nvPr/>
          </p:nvSpPr>
          <p:spPr>
            <a:xfrm>
              <a:off x="1299117" y="4052871"/>
              <a:ext cx="18288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Root word</a:t>
              </a:r>
            </a:p>
          </p:txBody>
        </p:sp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id="{68ECCB54-CB71-DCB2-EC95-B5006F04DA3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86177" y="4277058"/>
              <a:ext cx="1837537" cy="98978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FAD2B8E-1A71-C7C8-5A78-CDB886A671FB}"/>
              </a:ext>
            </a:extLst>
          </p:cNvPr>
          <p:cNvGrpSpPr/>
          <p:nvPr/>
        </p:nvGrpSpPr>
        <p:grpSpPr>
          <a:xfrm>
            <a:off x="7849678" y="3192403"/>
            <a:ext cx="4180198" cy="646331"/>
            <a:chOff x="8495137" y="4050159"/>
            <a:chExt cx="4180198" cy="646331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2B41AAA-65BD-51D9-4553-B94F794C196B}"/>
                </a:ext>
              </a:extLst>
            </p:cNvPr>
            <p:cNvSpPr txBox="1"/>
            <p:nvPr/>
          </p:nvSpPr>
          <p:spPr>
            <a:xfrm>
              <a:off x="10294686" y="4050159"/>
              <a:ext cx="23806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 </a:t>
              </a: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1E2DB22A-07AA-2B2F-37D5-CB97EA0CF5B9}"/>
                </a:ext>
              </a:extLst>
            </p:cNvPr>
            <p:cNvCxnSpPr>
              <a:cxnSpLocks/>
              <a:stCxn id="13" idx="1"/>
            </p:cNvCxnSpPr>
            <p:nvPr/>
          </p:nvCxnSpPr>
          <p:spPr>
            <a:xfrm flipH="1" flipV="1">
              <a:off x="8495137" y="4331192"/>
              <a:ext cx="1799549" cy="4213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577C188B-EEF9-A415-F387-17971485C4FD}"/>
              </a:ext>
            </a:extLst>
          </p:cNvPr>
          <p:cNvSpPr txBox="1"/>
          <p:nvPr/>
        </p:nvSpPr>
        <p:spPr>
          <a:xfrm>
            <a:off x="3708596" y="5546217"/>
            <a:ext cx="60450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do + ing = doing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807F425-F033-C5B5-CA78-FE854C7DDFD9}"/>
              </a:ext>
            </a:extLst>
          </p:cNvPr>
          <p:cNvGrpSpPr/>
          <p:nvPr/>
        </p:nvGrpSpPr>
        <p:grpSpPr>
          <a:xfrm>
            <a:off x="2340718" y="2655446"/>
            <a:ext cx="2352052" cy="2573025"/>
            <a:chOff x="2340718" y="2655446"/>
            <a:chExt cx="2352052" cy="2573025"/>
          </a:xfrm>
        </p:grpSpPr>
        <p:pic>
          <p:nvPicPr>
            <p:cNvPr id="10" name="Picture 9" descr="Icon&#10;&#10;Description automatically generated">
              <a:extLst>
                <a:ext uri="{FF2B5EF4-FFF2-40B4-BE49-F238E27FC236}">
                  <a16:creationId xmlns:a16="http://schemas.microsoft.com/office/drawing/2014/main" id="{5D3E6D3C-6626-2E0F-65D5-15EBE279B08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40718" y="2655446"/>
              <a:ext cx="2352052" cy="2573025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9FD7A94-C0BF-748F-6F71-D3863E7843B9}"/>
                </a:ext>
              </a:extLst>
            </p:cNvPr>
            <p:cNvSpPr txBox="1"/>
            <p:nvPr/>
          </p:nvSpPr>
          <p:spPr>
            <a:xfrm>
              <a:off x="2364992" y="3363332"/>
              <a:ext cx="169591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do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18E4268-C4D7-35F9-F14D-77ADAE0701D9}"/>
              </a:ext>
            </a:extLst>
          </p:cNvPr>
          <p:cNvGrpSpPr/>
          <p:nvPr/>
        </p:nvGrpSpPr>
        <p:grpSpPr>
          <a:xfrm>
            <a:off x="8429250" y="2499124"/>
            <a:ext cx="1799548" cy="2714574"/>
            <a:chOff x="8429250" y="2499124"/>
            <a:chExt cx="1799548" cy="2714574"/>
          </a:xfrm>
        </p:grpSpPr>
        <p:pic>
          <p:nvPicPr>
            <p:cNvPr id="5" name="Picture 4" descr="Logo, icon&#10;&#10;Description automatically generated">
              <a:extLst>
                <a:ext uri="{FF2B5EF4-FFF2-40B4-BE49-F238E27FC236}">
                  <a16:creationId xmlns:a16="http://schemas.microsoft.com/office/drawing/2014/main" id="{F039F7F7-8C71-15FB-F1FA-D17FC8B9D97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29250" y="2499124"/>
              <a:ext cx="1799548" cy="2714574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4B8FD4F-9933-4BEE-90E3-4A3D0867A691}"/>
                </a:ext>
              </a:extLst>
            </p:cNvPr>
            <p:cNvSpPr txBox="1"/>
            <p:nvPr/>
          </p:nvSpPr>
          <p:spPr>
            <a:xfrm>
              <a:off x="8482501" y="3195115"/>
              <a:ext cx="169591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ing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6495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1.48148E-6 L 0.15873 1.48148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3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48148E-6 L -0.18697 0.0115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49" y="57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AF5FAB04-C90B-7191-A0A3-2A7F54F585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461554" y="389069"/>
            <a:ext cx="11268891" cy="254572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remember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any </a:t>
            </a:r>
            <a:r>
              <a:rPr lang="en-GB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suffixes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 have already looked at? 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00930" y="-347722"/>
            <a:ext cx="3344348" cy="3120228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1EE54CE-F26A-D1CB-8DB7-4FFAF6B4C3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1554" y="3160889"/>
            <a:ext cx="5247167" cy="322466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How about: </a:t>
            </a:r>
          </a:p>
          <a:p>
            <a:pPr marL="0" indent="0">
              <a:buNone/>
            </a:pPr>
            <a:r>
              <a:rPr lang="en-GB" sz="3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-ment,  -ful,  -ness,   </a:t>
            </a:r>
            <a:endParaRPr lang="en-GB" sz="4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  <a:p>
            <a:pPr marL="0" indent="0">
              <a:buNone/>
            </a:pPr>
            <a:r>
              <a:rPr lang="en-GB" sz="3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-er,   -ing,   -ed,   -est and   -ies?</a:t>
            </a:r>
            <a:endParaRPr lang="en-GB" sz="4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76207357-AB38-B2DC-F0D5-695053ECAB31}"/>
              </a:ext>
            </a:extLst>
          </p:cNvPr>
          <p:cNvSpPr txBox="1">
            <a:spLocks/>
          </p:cNvSpPr>
          <p:nvPr/>
        </p:nvSpPr>
        <p:spPr>
          <a:xfrm>
            <a:off x="6489700" y="3160889"/>
            <a:ext cx="5240744" cy="322467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about: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35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-ous,  -ly,  -tion,</a:t>
            </a:r>
          </a:p>
          <a:p>
            <a:pPr marL="0" indent="0">
              <a:buNone/>
            </a:pPr>
            <a:r>
              <a:rPr lang="en-GB" sz="3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-sion,   -ssion   and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35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-cian?</a:t>
            </a:r>
            <a:endParaRPr lang="en-GB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225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DAF1CF52-B592-8E0E-E8D3-743900901A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11832" y="965446"/>
            <a:ext cx="1072100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We’re going to look at the -</a:t>
            </a:r>
            <a:r>
              <a:rPr lang="en-GB" b="1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ous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</a:t>
            </a:r>
            <a:r>
              <a:rPr lang="en-GB" b="1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suffix 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some more.</a:t>
            </a:r>
            <a:endParaRPr lang="en-GB" b="1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711833" y="3163088"/>
            <a:ext cx="10694196" cy="221880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think of any words that end in </a:t>
            </a:r>
            <a:r>
              <a:rPr lang="en-GB" b="1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-ous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75AF9314-F429-CEBF-A7F5-69AD1165F9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55375" y="355846"/>
            <a:ext cx="1072100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How about?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3613133" y="2465277"/>
            <a:ext cx="2381397" cy="89234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poison</a:t>
            </a:r>
            <a:r>
              <a:rPr lang="en-GB" sz="3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5506" y="355846"/>
            <a:ext cx="1484859" cy="191313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CF0F9C14-BF15-E6F7-24FD-D4D89EE760B1}"/>
              </a:ext>
            </a:extLst>
          </p:cNvPr>
          <p:cNvSpPr txBox="1">
            <a:spLocks/>
          </p:cNvSpPr>
          <p:nvPr/>
        </p:nvSpPr>
        <p:spPr>
          <a:xfrm>
            <a:off x="6263650" y="2465277"/>
            <a:ext cx="2381397" cy="89234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danger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7D54F7B-B7F7-CBD9-899F-085680BD11C5}"/>
              </a:ext>
            </a:extLst>
          </p:cNvPr>
          <p:cNvSpPr txBox="1">
            <a:spLocks/>
          </p:cNvSpPr>
          <p:nvPr/>
        </p:nvSpPr>
        <p:spPr>
          <a:xfrm>
            <a:off x="8914167" y="2479691"/>
            <a:ext cx="2152378" cy="89234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mountain</a:t>
            </a:r>
            <a:r>
              <a:rPr lang="en-GB" sz="24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DD6223B-13D8-614B-08B3-31930B61636C}"/>
              </a:ext>
            </a:extLst>
          </p:cNvPr>
          <p:cNvSpPr txBox="1">
            <a:spLocks/>
          </p:cNvSpPr>
          <p:nvPr/>
        </p:nvSpPr>
        <p:spPr>
          <a:xfrm>
            <a:off x="735496" y="4876800"/>
            <a:ext cx="10721008" cy="164934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Remember: the </a:t>
            </a:r>
            <a:r>
              <a:rPr lang="en-GB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suffix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-</a:t>
            </a:r>
            <a:r>
              <a:rPr lang="en-GB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ous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 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means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full of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E44266C-A5A4-558B-0D11-77C86DCFB57E}"/>
              </a:ext>
            </a:extLst>
          </p:cNvPr>
          <p:cNvSpPr txBox="1">
            <a:spLocks/>
          </p:cNvSpPr>
          <p:nvPr/>
        </p:nvSpPr>
        <p:spPr>
          <a:xfrm>
            <a:off x="6263649" y="3626236"/>
            <a:ext cx="2381397" cy="892344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hazard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A1BF909-D43F-E158-6A98-F3D705675707}"/>
              </a:ext>
            </a:extLst>
          </p:cNvPr>
          <p:cNvSpPr txBox="1">
            <a:spLocks/>
          </p:cNvSpPr>
          <p:nvPr/>
        </p:nvSpPr>
        <p:spPr>
          <a:xfrm>
            <a:off x="3604274" y="3626235"/>
            <a:ext cx="2381397" cy="89234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joy</a:t>
            </a:r>
            <a:r>
              <a:rPr lang="en-GB" sz="2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EB6E03D-706A-EAF2-EE73-83E4C0099166}"/>
              </a:ext>
            </a:extLst>
          </p:cNvPr>
          <p:cNvSpPr txBox="1">
            <a:spLocks/>
          </p:cNvSpPr>
          <p:nvPr/>
        </p:nvSpPr>
        <p:spPr>
          <a:xfrm>
            <a:off x="1191636" y="2467512"/>
            <a:ext cx="2152377" cy="892344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jeal</a:t>
            </a:r>
            <a:r>
              <a:rPr lang="en-GB" sz="32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sz="24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0445F92-604A-9D7A-0F3D-9E5EC2E2FFA4}"/>
              </a:ext>
            </a:extLst>
          </p:cNvPr>
          <p:cNvSpPr txBox="1">
            <a:spLocks/>
          </p:cNvSpPr>
          <p:nvPr/>
        </p:nvSpPr>
        <p:spPr>
          <a:xfrm>
            <a:off x="8923024" y="3620996"/>
            <a:ext cx="2152377" cy="892344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seri</a:t>
            </a:r>
            <a:r>
              <a:rPr lang="en-GB" sz="40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8B1F370-426B-EA78-31AF-DECC3CDECA83}"/>
              </a:ext>
            </a:extLst>
          </p:cNvPr>
          <p:cNvSpPr txBox="1">
            <a:spLocks/>
          </p:cNvSpPr>
          <p:nvPr/>
        </p:nvSpPr>
        <p:spPr>
          <a:xfrm>
            <a:off x="1173918" y="3626236"/>
            <a:ext cx="2152377" cy="892344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obvi</a:t>
            </a:r>
            <a:r>
              <a:rPr lang="en-GB" sz="32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sz="24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4488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13" grpId="0" animBg="1"/>
      <p:bldP spid="14" grpId="0" animBg="1"/>
      <p:bldP spid="15" grpId="0" animBg="1"/>
      <p:bldP spid="10" grpId="0" animBg="1"/>
      <p:bldP spid="12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D31CC597-98A1-C56F-C3C7-BE8CA1E6C2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55375" y="355846"/>
            <a:ext cx="10721008" cy="1845286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Sometimes there’s no change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 the root word.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3613133" y="2465277"/>
            <a:ext cx="2381397" cy="89234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poison</a:t>
            </a:r>
            <a:r>
              <a:rPr lang="en-GB" sz="3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5506" y="355846"/>
            <a:ext cx="1484859" cy="191313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CF0F9C14-BF15-E6F7-24FD-D4D89EE760B1}"/>
              </a:ext>
            </a:extLst>
          </p:cNvPr>
          <p:cNvSpPr txBox="1">
            <a:spLocks/>
          </p:cNvSpPr>
          <p:nvPr/>
        </p:nvSpPr>
        <p:spPr>
          <a:xfrm>
            <a:off x="6263650" y="2465277"/>
            <a:ext cx="2381397" cy="89234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danger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7D54F7B-B7F7-CBD9-899F-085680BD11C5}"/>
              </a:ext>
            </a:extLst>
          </p:cNvPr>
          <p:cNvSpPr txBox="1">
            <a:spLocks/>
          </p:cNvSpPr>
          <p:nvPr/>
        </p:nvSpPr>
        <p:spPr>
          <a:xfrm>
            <a:off x="8914167" y="2479691"/>
            <a:ext cx="2152378" cy="89234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mountain</a:t>
            </a:r>
            <a:r>
              <a:rPr lang="en-GB" sz="24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E44266C-A5A4-558B-0D11-77C86DCFB57E}"/>
              </a:ext>
            </a:extLst>
          </p:cNvPr>
          <p:cNvSpPr txBox="1">
            <a:spLocks/>
          </p:cNvSpPr>
          <p:nvPr/>
        </p:nvSpPr>
        <p:spPr>
          <a:xfrm>
            <a:off x="6263649" y="3626236"/>
            <a:ext cx="2381397" cy="89234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hazard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A1BF909-D43F-E158-6A98-F3D705675707}"/>
              </a:ext>
            </a:extLst>
          </p:cNvPr>
          <p:cNvSpPr txBox="1">
            <a:spLocks/>
          </p:cNvSpPr>
          <p:nvPr/>
        </p:nvSpPr>
        <p:spPr>
          <a:xfrm>
            <a:off x="3604274" y="3626235"/>
            <a:ext cx="2381397" cy="89234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joy</a:t>
            </a:r>
            <a:r>
              <a:rPr lang="en-GB" sz="2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EB6E03D-706A-EAF2-EE73-83E4C0099166}"/>
              </a:ext>
            </a:extLst>
          </p:cNvPr>
          <p:cNvSpPr txBox="1">
            <a:spLocks/>
          </p:cNvSpPr>
          <p:nvPr/>
        </p:nvSpPr>
        <p:spPr>
          <a:xfrm>
            <a:off x="1191636" y="2467512"/>
            <a:ext cx="2152377" cy="892344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jeal</a:t>
            </a:r>
            <a:r>
              <a:rPr lang="en-GB" sz="32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sz="24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0445F92-604A-9D7A-0F3D-9E5EC2E2FFA4}"/>
              </a:ext>
            </a:extLst>
          </p:cNvPr>
          <p:cNvSpPr txBox="1">
            <a:spLocks/>
          </p:cNvSpPr>
          <p:nvPr/>
        </p:nvSpPr>
        <p:spPr>
          <a:xfrm>
            <a:off x="8923024" y="3620996"/>
            <a:ext cx="2152377" cy="892344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seri</a:t>
            </a:r>
            <a:r>
              <a:rPr lang="en-GB" sz="40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8B1F370-426B-EA78-31AF-DECC3CDECA83}"/>
              </a:ext>
            </a:extLst>
          </p:cNvPr>
          <p:cNvSpPr txBox="1">
            <a:spLocks/>
          </p:cNvSpPr>
          <p:nvPr/>
        </p:nvSpPr>
        <p:spPr>
          <a:xfrm>
            <a:off x="1173918" y="3626236"/>
            <a:ext cx="2152377" cy="892344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obvi</a:t>
            </a:r>
            <a:r>
              <a:rPr lang="en-GB" sz="32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sz="24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48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14" grpId="0" animBg="1"/>
      <p:bldP spid="1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795</Words>
  <Application>Microsoft Office PowerPoint</Application>
  <PresentationFormat>Widescreen</PresentationFormat>
  <Paragraphs>193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6" baseType="lpstr">
      <vt:lpstr>Arial</vt:lpstr>
      <vt:lpstr>Andika</vt:lpstr>
      <vt:lpstr>Office Theme</vt:lpstr>
      <vt:lpstr> How to Use this PowerPoint</vt:lpstr>
      <vt:lpstr>Scrambler has been scrambling!!!</vt:lpstr>
      <vt:lpstr>Suffix -ous  where –our is changed to –or.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mistake?</vt:lpstr>
      <vt:lpstr>Can you spot the spelling mistake?</vt:lpstr>
      <vt:lpstr>Synonyms! </vt:lpstr>
      <vt:lpstr>Synonyms! </vt:lpstr>
      <vt:lpstr>Synonyms! 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49</cp:revision>
  <dcterms:created xsi:type="dcterms:W3CDTF">2022-05-31T09:42:07Z</dcterms:created>
  <dcterms:modified xsi:type="dcterms:W3CDTF">2025-12-08T17:12:19Z</dcterms:modified>
</cp:coreProperties>
</file>