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28"/>
  </p:notesMasterIdLst>
  <p:sldIdLst>
    <p:sldId id="390" r:id="rId2"/>
    <p:sldId id="413" r:id="rId3"/>
    <p:sldId id="274" r:id="rId4"/>
    <p:sldId id="362" r:id="rId5"/>
    <p:sldId id="363" r:id="rId6"/>
    <p:sldId id="311" r:id="rId7"/>
    <p:sldId id="294" r:id="rId8"/>
    <p:sldId id="323" r:id="rId9"/>
    <p:sldId id="326" r:id="rId10"/>
    <p:sldId id="327" r:id="rId11"/>
    <p:sldId id="330" r:id="rId12"/>
    <p:sldId id="333" r:id="rId13"/>
    <p:sldId id="324" r:id="rId14"/>
    <p:sldId id="328" r:id="rId15"/>
    <p:sldId id="334" r:id="rId16"/>
    <p:sldId id="352" r:id="rId17"/>
    <p:sldId id="371" r:id="rId18"/>
    <p:sldId id="372" r:id="rId19"/>
    <p:sldId id="373" r:id="rId20"/>
    <p:sldId id="374" r:id="rId21"/>
    <p:sldId id="375" r:id="rId22"/>
    <p:sldId id="360" r:id="rId23"/>
    <p:sldId id="366" r:id="rId24"/>
    <p:sldId id="367" r:id="rId25"/>
    <p:sldId id="368" r:id="rId26"/>
    <p:sldId id="270" r:id="rId27"/>
  </p:sldIdLst>
  <p:sldSz cx="12192000" cy="6858000"/>
  <p:notesSz cx="6858000" cy="9144000"/>
  <p:embeddedFontLst>
    <p:embeddedFont>
      <p:font typeface="Andika" panose="02000000000000000000" pitchFamily="2" charset="0"/>
      <p:regular r:id="rId29"/>
      <p:bold r:id="rId30"/>
      <p:italic r:id="rId31"/>
      <p:boldItalic r:id="rId32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D85F1A4-D978-495A-A254-452B79650D4E}" v="2" dt="2025-12-08T17:12:01.999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05" d="100"/>
          <a:sy n="105" d="100"/>
        </p:scale>
        <p:origin x="1422" y="96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microsoft.com/office/2018/10/relationships/authors" Target="authors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38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4.fntdata"/><Relationship Id="rId37" Type="http://schemas.microsoft.com/office/2016/11/relationships/changesInfo" Target="changesInfos/changesInfo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3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font" Target="fonts/font2.fntdata"/><Relationship Id="rId35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addSld delSld modSld">
      <pc:chgData name="Glen Jones" userId="e846aaca-4b24-4b13-b0d0-f2308e16b284" providerId="ADAL" clId="{ED47ACC3-9597-4D89-A1DC-43CF280EF274}" dt="2025-12-08T17:12:01.997" v="2"/>
      <pc:docMkLst>
        <pc:docMk/>
      </pc:docMkLst>
      <pc:sldChg chg="addSp modSp modAnim">
        <pc:chgData name="Glen Jones" userId="e846aaca-4b24-4b13-b0d0-f2308e16b284" providerId="ADAL" clId="{ED47ACC3-9597-4D89-A1DC-43CF280EF274}" dt="2025-12-08T17:12:01.997" v="2"/>
        <pc:sldMkLst>
          <pc:docMk/>
          <pc:sldMk cId="0" sldId="270"/>
        </pc:sldMkLst>
        <pc:spChg chg="add mod">
          <ac:chgData name="Glen Jones" userId="e846aaca-4b24-4b13-b0d0-f2308e16b284" providerId="ADAL" clId="{ED47ACC3-9597-4D89-A1DC-43CF280EF274}" dt="2025-12-08T17:12:01.997" v="2"/>
          <ac:spMkLst>
            <pc:docMk/>
            <pc:sldMk cId="0" sldId="270"/>
            <ac:spMk id="2" creationId="{16BFDF60-538F-5FCF-21BD-740E19BEBE29}"/>
          </ac:spMkLst>
        </pc:spChg>
      </pc:sldChg>
      <pc:sldChg chg="del">
        <pc:chgData name="Glen Jones" userId="e846aaca-4b24-4b13-b0d0-f2308e16b284" providerId="ADAL" clId="{ED47ACC3-9597-4D89-A1DC-43CF280EF274}" dt="2025-12-08T17:10:55.837" v="1" actId="47"/>
        <pc:sldMkLst>
          <pc:docMk/>
          <pc:sldMk cId="2355754654" sldId="359"/>
        </pc:sldMkLst>
      </pc:sldChg>
      <pc:sldChg chg="add">
        <pc:chgData name="Glen Jones" userId="e846aaca-4b24-4b13-b0d0-f2308e16b284" providerId="ADAL" clId="{ED47ACC3-9597-4D89-A1DC-43CF280EF274}" dt="2025-12-08T17:10:53.207" v="0"/>
        <pc:sldMkLst>
          <pc:docMk/>
          <pc:sldMk cId="461087981" sldId="390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08/12/2025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/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38116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3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png"/><Relationship Id="rId5" Type="http://schemas.openxmlformats.org/officeDocument/2006/relationships/image" Target="../media/image11.png"/><Relationship Id="rId4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1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1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11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iagram&#10;&#10;Description automatically generated">
            <a:extLst>
              <a:ext uri="{FF2B5EF4-FFF2-40B4-BE49-F238E27FC236}">
                <a16:creationId xmlns:a16="http://schemas.microsoft.com/office/drawing/2014/main" id="{E8CFF44C-56B5-9BAD-F711-8E7073B915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5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4610879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A56B9424-A573-12DC-9DCD-93A7A49C97E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31938AE-C7D9-634F-66A1-F3735A64F606}"/>
              </a:ext>
            </a:extLst>
          </p:cNvPr>
          <p:cNvSpPr txBox="1">
            <a:spLocks/>
          </p:cNvSpPr>
          <p:nvPr/>
        </p:nvSpPr>
        <p:spPr>
          <a:xfrm>
            <a:off x="755375" y="355846"/>
            <a:ext cx="10721008" cy="1845286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Sometimes there’s no</a:t>
            </a:r>
          </a:p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root word.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BCC8543-7B8D-F0F1-64E8-334E936C584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85506" y="355846"/>
            <a:ext cx="1484859" cy="1913138"/>
          </a:xfrm>
          <a:prstGeom prst="rect">
            <a:avLst/>
          </a:prstGeom>
        </p:spPr>
      </p:pic>
      <p:sp>
        <p:nvSpPr>
          <p:cNvPr id="16" name="Title 1">
            <a:extLst>
              <a:ext uri="{FF2B5EF4-FFF2-40B4-BE49-F238E27FC236}">
                <a16:creationId xmlns:a16="http://schemas.microsoft.com/office/drawing/2014/main" id="{D4B5C48C-9859-1DD9-68D5-36821F90DAE7}"/>
              </a:ext>
            </a:extLst>
          </p:cNvPr>
          <p:cNvSpPr txBox="1">
            <a:spLocks/>
          </p:cNvSpPr>
          <p:nvPr/>
        </p:nvSpPr>
        <p:spPr>
          <a:xfrm>
            <a:off x="3613132" y="2475756"/>
            <a:ext cx="2381397" cy="658567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poison</a:t>
            </a:r>
            <a:r>
              <a:rPr lang="en-GB" sz="3800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ous</a:t>
            </a:r>
            <a:endParaRPr lang="en-GB" dirty="0">
              <a:solidFill>
                <a:srgbClr val="7030A0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7C2083D3-363C-E658-FFC2-B5069F4B457F}"/>
              </a:ext>
            </a:extLst>
          </p:cNvPr>
          <p:cNvSpPr txBox="1">
            <a:spLocks/>
          </p:cNvSpPr>
          <p:nvPr/>
        </p:nvSpPr>
        <p:spPr>
          <a:xfrm>
            <a:off x="6263649" y="2475756"/>
            <a:ext cx="2381397" cy="658567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danger</a:t>
            </a:r>
            <a:r>
              <a:rPr lang="en-GB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ous</a:t>
            </a:r>
          </a:p>
        </p:txBody>
      </p:sp>
      <p:sp>
        <p:nvSpPr>
          <p:cNvPr id="29" name="Title 1">
            <a:extLst>
              <a:ext uri="{FF2B5EF4-FFF2-40B4-BE49-F238E27FC236}">
                <a16:creationId xmlns:a16="http://schemas.microsoft.com/office/drawing/2014/main" id="{7E38FE23-E55C-2444-D1BE-2555C13486EF}"/>
              </a:ext>
            </a:extLst>
          </p:cNvPr>
          <p:cNvSpPr txBox="1">
            <a:spLocks/>
          </p:cNvSpPr>
          <p:nvPr/>
        </p:nvSpPr>
        <p:spPr>
          <a:xfrm>
            <a:off x="8914166" y="2490170"/>
            <a:ext cx="2152378" cy="658567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mountain</a:t>
            </a:r>
            <a:r>
              <a:rPr lang="en-GB" sz="2400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ous</a:t>
            </a: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D95CAA7B-E44B-5C29-4DDA-18116CCAC27F}"/>
              </a:ext>
            </a:extLst>
          </p:cNvPr>
          <p:cNvSpPr txBox="1">
            <a:spLocks/>
          </p:cNvSpPr>
          <p:nvPr/>
        </p:nvSpPr>
        <p:spPr>
          <a:xfrm>
            <a:off x="6254792" y="3312753"/>
            <a:ext cx="2381397" cy="658566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9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hide</a:t>
            </a:r>
            <a:r>
              <a:rPr lang="en-GB" sz="3900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ous</a:t>
            </a:r>
            <a:endParaRPr lang="en-GB" dirty="0">
              <a:solidFill>
                <a:srgbClr val="7030A0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id="{DAF06084-16E9-6FA9-9069-5F3B317DC6E7}"/>
              </a:ext>
            </a:extLst>
          </p:cNvPr>
          <p:cNvSpPr txBox="1">
            <a:spLocks/>
          </p:cNvSpPr>
          <p:nvPr/>
        </p:nvSpPr>
        <p:spPr>
          <a:xfrm>
            <a:off x="3595417" y="3312752"/>
            <a:ext cx="2381397" cy="658567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enorm</a:t>
            </a:r>
            <a:r>
              <a:rPr lang="en-GB" sz="2800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ous</a:t>
            </a:r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9B75F6FE-5AF1-B48F-97D0-0FB6E17F1996}"/>
              </a:ext>
            </a:extLst>
          </p:cNvPr>
          <p:cNvSpPr txBox="1">
            <a:spLocks/>
          </p:cNvSpPr>
          <p:nvPr/>
        </p:nvSpPr>
        <p:spPr>
          <a:xfrm>
            <a:off x="1191635" y="2477991"/>
            <a:ext cx="2152377" cy="658566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joy</a:t>
            </a:r>
            <a:r>
              <a:rPr lang="en-GB" sz="3200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ous</a:t>
            </a:r>
            <a:endParaRPr lang="en-GB" sz="2400" dirty="0">
              <a:solidFill>
                <a:srgbClr val="7030A0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D733E922-27C8-4F58-5F4E-2DEB5350323B}"/>
              </a:ext>
            </a:extLst>
          </p:cNvPr>
          <p:cNvSpPr txBox="1">
            <a:spLocks/>
          </p:cNvSpPr>
          <p:nvPr/>
        </p:nvSpPr>
        <p:spPr>
          <a:xfrm>
            <a:off x="8914167" y="3307513"/>
            <a:ext cx="2152377" cy="658566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seri</a:t>
            </a:r>
            <a:r>
              <a:rPr lang="en-GB" sz="4000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ous</a:t>
            </a:r>
          </a:p>
        </p:txBody>
      </p:sp>
      <p:sp>
        <p:nvSpPr>
          <p:cNvPr id="34" name="Title 1">
            <a:extLst>
              <a:ext uri="{FF2B5EF4-FFF2-40B4-BE49-F238E27FC236}">
                <a16:creationId xmlns:a16="http://schemas.microsoft.com/office/drawing/2014/main" id="{F855368C-29A1-5076-729B-90AEA6442598}"/>
              </a:ext>
            </a:extLst>
          </p:cNvPr>
          <p:cNvSpPr txBox="1">
            <a:spLocks/>
          </p:cNvSpPr>
          <p:nvPr/>
        </p:nvSpPr>
        <p:spPr>
          <a:xfrm>
            <a:off x="1165061" y="3312753"/>
            <a:ext cx="2152377" cy="658566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obvi</a:t>
            </a:r>
            <a:r>
              <a:rPr lang="en-GB" sz="3200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ous</a:t>
            </a:r>
            <a:endParaRPr lang="en-GB" sz="2400" dirty="0">
              <a:solidFill>
                <a:srgbClr val="7030A0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35" name="Title 1">
            <a:extLst>
              <a:ext uri="{FF2B5EF4-FFF2-40B4-BE49-F238E27FC236}">
                <a16:creationId xmlns:a16="http://schemas.microsoft.com/office/drawing/2014/main" id="{2A504A97-EE46-0469-E9A3-8A125062C1A1}"/>
              </a:ext>
            </a:extLst>
          </p:cNvPr>
          <p:cNvSpPr txBox="1">
            <a:spLocks/>
          </p:cNvSpPr>
          <p:nvPr/>
        </p:nvSpPr>
        <p:spPr>
          <a:xfrm>
            <a:off x="1165061" y="4112626"/>
            <a:ext cx="2152377" cy="658566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humor</a:t>
            </a:r>
            <a:r>
              <a:rPr lang="en-GB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ous</a:t>
            </a:r>
          </a:p>
        </p:txBody>
      </p:sp>
      <p:sp>
        <p:nvSpPr>
          <p:cNvPr id="36" name="Title 1">
            <a:extLst>
              <a:ext uri="{FF2B5EF4-FFF2-40B4-BE49-F238E27FC236}">
                <a16:creationId xmlns:a16="http://schemas.microsoft.com/office/drawing/2014/main" id="{682B6BE8-99A9-51A2-5B81-45A89C1682BB}"/>
              </a:ext>
            </a:extLst>
          </p:cNvPr>
          <p:cNvSpPr txBox="1">
            <a:spLocks/>
          </p:cNvSpPr>
          <p:nvPr/>
        </p:nvSpPr>
        <p:spPr>
          <a:xfrm>
            <a:off x="3591106" y="4135334"/>
            <a:ext cx="2381397" cy="641807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glamor</a:t>
            </a:r>
            <a:r>
              <a:rPr lang="en-GB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ous</a:t>
            </a:r>
          </a:p>
        </p:txBody>
      </p:sp>
      <p:sp>
        <p:nvSpPr>
          <p:cNvPr id="37" name="Title 1">
            <a:extLst>
              <a:ext uri="{FF2B5EF4-FFF2-40B4-BE49-F238E27FC236}">
                <a16:creationId xmlns:a16="http://schemas.microsoft.com/office/drawing/2014/main" id="{11789A3F-C75B-CB0D-3892-6D9E130A7174}"/>
              </a:ext>
            </a:extLst>
          </p:cNvPr>
          <p:cNvSpPr txBox="1">
            <a:spLocks/>
          </p:cNvSpPr>
          <p:nvPr/>
        </p:nvSpPr>
        <p:spPr>
          <a:xfrm>
            <a:off x="8914167" y="4135334"/>
            <a:ext cx="2152377" cy="658566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odor</a:t>
            </a:r>
            <a:r>
              <a:rPr lang="en-GB" sz="3600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ous</a:t>
            </a:r>
          </a:p>
        </p:txBody>
      </p:sp>
      <p:sp>
        <p:nvSpPr>
          <p:cNvPr id="38" name="Title 1">
            <a:extLst>
              <a:ext uri="{FF2B5EF4-FFF2-40B4-BE49-F238E27FC236}">
                <a16:creationId xmlns:a16="http://schemas.microsoft.com/office/drawing/2014/main" id="{BCAEA88C-0D88-0264-686B-EC744E8DDDFC}"/>
              </a:ext>
            </a:extLst>
          </p:cNvPr>
          <p:cNvSpPr txBox="1">
            <a:spLocks/>
          </p:cNvSpPr>
          <p:nvPr/>
        </p:nvSpPr>
        <p:spPr>
          <a:xfrm>
            <a:off x="6254792" y="4135334"/>
            <a:ext cx="2381397" cy="641807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vigor</a:t>
            </a:r>
            <a:r>
              <a:rPr lang="en-GB" sz="3600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ous</a:t>
            </a:r>
          </a:p>
        </p:txBody>
      </p:sp>
      <p:sp>
        <p:nvSpPr>
          <p:cNvPr id="39" name="Title 1">
            <a:extLst>
              <a:ext uri="{FF2B5EF4-FFF2-40B4-BE49-F238E27FC236}">
                <a16:creationId xmlns:a16="http://schemas.microsoft.com/office/drawing/2014/main" id="{E7EC0F76-7A9C-011B-FD76-17131F112C12}"/>
              </a:ext>
            </a:extLst>
          </p:cNvPr>
          <p:cNvSpPr txBox="1">
            <a:spLocks/>
          </p:cNvSpPr>
          <p:nvPr/>
        </p:nvSpPr>
        <p:spPr>
          <a:xfrm>
            <a:off x="1165061" y="4912499"/>
            <a:ext cx="2152377" cy="658566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vari</a:t>
            </a:r>
            <a:r>
              <a:rPr lang="en-GB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ous</a:t>
            </a:r>
          </a:p>
        </p:txBody>
      </p:sp>
      <p:sp>
        <p:nvSpPr>
          <p:cNvPr id="40" name="Title 1">
            <a:extLst>
              <a:ext uri="{FF2B5EF4-FFF2-40B4-BE49-F238E27FC236}">
                <a16:creationId xmlns:a16="http://schemas.microsoft.com/office/drawing/2014/main" id="{B78A2632-D3CB-A4EE-B8A1-124554E8C42A}"/>
              </a:ext>
            </a:extLst>
          </p:cNvPr>
          <p:cNvSpPr txBox="1">
            <a:spLocks/>
          </p:cNvSpPr>
          <p:nvPr/>
        </p:nvSpPr>
        <p:spPr>
          <a:xfrm>
            <a:off x="3591106" y="4935207"/>
            <a:ext cx="2381397" cy="641807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envi</a:t>
            </a:r>
            <a:r>
              <a:rPr lang="en-GB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ous</a:t>
            </a:r>
          </a:p>
        </p:txBody>
      </p:sp>
      <p:sp>
        <p:nvSpPr>
          <p:cNvPr id="43" name="Title 1">
            <a:extLst>
              <a:ext uri="{FF2B5EF4-FFF2-40B4-BE49-F238E27FC236}">
                <a16:creationId xmlns:a16="http://schemas.microsoft.com/office/drawing/2014/main" id="{EC186A7D-D404-B4BC-DC63-ED9E0110E6BF}"/>
              </a:ext>
            </a:extLst>
          </p:cNvPr>
          <p:cNvSpPr txBox="1">
            <a:spLocks/>
          </p:cNvSpPr>
          <p:nvPr/>
        </p:nvSpPr>
        <p:spPr>
          <a:xfrm>
            <a:off x="8914167" y="4935207"/>
            <a:ext cx="2152377" cy="658566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glori</a:t>
            </a:r>
            <a:r>
              <a:rPr lang="en-GB" sz="3600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ous</a:t>
            </a:r>
          </a:p>
        </p:txBody>
      </p:sp>
      <p:sp>
        <p:nvSpPr>
          <p:cNvPr id="44" name="Title 1">
            <a:extLst>
              <a:ext uri="{FF2B5EF4-FFF2-40B4-BE49-F238E27FC236}">
                <a16:creationId xmlns:a16="http://schemas.microsoft.com/office/drawing/2014/main" id="{A55BBF6F-2FEE-2600-6DC9-80C7E53740FF}"/>
              </a:ext>
            </a:extLst>
          </p:cNvPr>
          <p:cNvSpPr txBox="1">
            <a:spLocks/>
          </p:cNvSpPr>
          <p:nvPr/>
        </p:nvSpPr>
        <p:spPr>
          <a:xfrm>
            <a:off x="6254792" y="4935207"/>
            <a:ext cx="2381397" cy="641807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furi</a:t>
            </a:r>
            <a:r>
              <a:rPr lang="en-GB" sz="3600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ous</a:t>
            </a:r>
          </a:p>
        </p:txBody>
      </p:sp>
    </p:spTree>
    <p:extLst>
      <p:ext uri="{BB962C8B-B14F-4D97-AF65-F5344CB8AC3E}">
        <p14:creationId xmlns:p14="http://schemas.microsoft.com/office/powerpoint/2010/main" val="1060237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 tmFilter="0, 0; .2, .5; .8, .5; 1, 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1000" autoRev="1" fill="hold"/>
                                        <p:tgtEl>
                                          <p:spTgt spid="3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2000" tmFilter="0, 0; .2, .5; .8, .5; 1, 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" dur="1000" autoRev="1" fill="hold"/>
                                        <p:tgtEl>
                                          <p:spTgt spid="3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2000" tmFilter="0, 0; .2, .5; .8, .5; 1, 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1000" autoRev="1" fill="hold"/>
                                        <p:tgtEl>
                                          <p:spTgt spid="3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4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2000" tmFilter="0, 0; .2, .5; .8, .5; 1, 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1000" autoRev="1" fill="hold"/>
                                        <p:tgtEl>
                                          <p:spTgt spid="3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31" grpId="0" animBg="1"/>
      <p:bldP spid="33" grpId="0" animBg="1"/>
      <p:bldP spid="3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hape, background pattern&#10;&#10;Description automatically generated">
            <a:extLst>
              <a:ext uri="{FF2B5EF4-FFF2-40B4-BE49-F238E27FC236}">
                <a16:creationId xmlns:a16="http://schemas.microsoft.com/office/drawing/2014/main" id="{89F4AE13-682B-769E-BAE2-D6BE9157CE7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31938AE-C7D9-634F-66A1-F3735A64F606}"/>
              </a:ext>
            </a:extLst>
          </p:cNvPr>
          <p:cNvSpPr txBox="1">
            <a:spLocks/>
          </p:cNvSpPr>
          <p:nvPr/>
        </p:nvSpPr>
        <p:spPr>
          <a:xfrm>
            <a:off x="755375" y="355846"/>
            <a:ext cx="10721008" cy="1913138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Words that end in </a:t>
            </a:r>
            <a:r>
              <a:rPr lang="en-GB" sz="3600" u="sng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-our</a:t>
            </a:r>
            <a:r>
              <a:rPr lang="en-GB" sz="36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 </a:t>
            </a:r>
            <a:endParaRPr lang="en-GB" sz="36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pPr algn="ctr"/>
            <a:r>
              <a:rPr lang="en-GB" sz="36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become </a:t>
            </a:r>
            <a:r>
              <a:rPr lang="en-GB" sz="3600" u="sng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or</a:t>
            </a:r>
            <a:r>
              <a:rPr lang="en-GB" sz="36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 </a:t>
            </a:r>
            <a:endParaRPr lang="en-GB" sz="36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pPr algn="ctr"/>
            <a:r>
              <a:rPr lang="en-GB" sz="36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before adding </a:t>
            </a:r>
            <a:r>
              <a:rPr lang="en-GB" sz="3600" u="sng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-ous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BCC8543-7B8D-F0F1-64E8-334E936C584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85506" y="355846"/>
            <a:ext cx="1484859" cy="1913138"/>
          </a:xfrm>
          <a:prstGeom prst="rect">
            <a:avLst/>
          </a:prstGeom>
        </p:spPr>
      </p:pic>
      <p:sp>
        <p:nvSpPr>
          <p:cNvPr id="16" name="Title 1">
            <a:extLst>
              <a:ext uri="{FF2B5EF4-FFF2-40B4-BE49-F238E27FC236}">
                <a16:creationId xmlns:a16="http://schemas.microsoft.com/office/drawing/2014/main" id="{8143B6C9-0A9E-3A51-DE8C-6B57F5B869C7}"/>
              </a:ext>
            </a:extLst>
          </p:cNvPr>
          <p:cNvSpPr txBox="1">
            <a:spLocks/>
          </p:cNvSpPr>
          <p:nvPr/>
        </p:nvSpPr>
        <p:spPr>
          <a:xfrm>
            <a:off x="3613132" y="2475756"/>
            <a:ext cx="2381397" cy="658567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poison</a:t>
            </a:r>
            <a:r>
              <a:rPr lang="en-GB" sz="3800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ous</a:t>
            </a:r>
            <a:endParaRPr lang="en-GB" dirty="0">
              <a:solidFill>
                <a:srgbClr val="7030A0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13868B67-43F1-7E51-CBEE-C3E2CDF0F5EA}"/>
              </a:ext>
            </a:extLst>
          </p:cNvPr>
          <p:cNvSpPr txBox="1">
            <a:spLocks/>
          </p:cNvSpPr>
          <p:nvPr/>
        </p:nvSpPr>
        <p:spPr>
          <a:xfrm>
            <a:off x="6263649" y="2475756"/>
            <a:ext cx="2381397" cy="658567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danger</a:t>
            </a:r>
            <a:r>
              <a:rPr lang="en-GB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ous</a:t>
            </a:r>
          </a:p>
        </p:txBody>
      </p:sp>
      <p:sp>
        <p:nvSpPr>
          <p:cNvPr id="29" name="Title 1">
            <a:extLst>
              <a:ext uri="{FF2B5EF4-FFF2-40B4-BE49-F238E27FC236}">
                <a16:creationId xmlns:a16="http://schemas.microsoft.com/office/drawing/2014/main" id="{25F8906A-8FFF-CFEB-AE29-A8B508609D18}"/>
              </a:ext>
            </a:extLst>
          </p:cNvPr>
          <p:cNvSpPr txBox="1">
            <a:spLocks/>
          </p:cNvSpPr>
          <p:nvPr/>
        </p:nvSpPr>
        <p:spPr>
          <a:xfrm>
            <a:off x="8914166" y="2490170"/>
            <a:ext cx="2152378" cy="658567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mountain</a:t>
            </a:r>
            <a:r>
              <a:rPr lang="en-GB" sz="2400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ous</a:t>
            </a: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5A70BB0A-3ED2-68DE-6018-33738FD3395B}"/>
              </a:ext>
            </a:extLst>
          </p:cNvPr>
          <p:cNvSpPr txBox="1">
            <a:spLocks/>
          </p:cNvSpPr>
          <p:nvPr/>
        </p:nvSpPr>
        <p:spPr>
          <a:xfrm>
            <a:off x="6254792" y="3312753"/>
            <a:ext cx="2381397" cy="658566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hide</a:t>
            </a:r>
            <a:r>
              <a:rPr lang="en-GB" sz="4400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ous</a:t>
            </a:r>
            <a:endParaRPr lang="en-GB" dirty="0">
              <a:solidFill>
                <a:srgbClr val="7030A0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id="{EAB298C2-397C-DC20-9F82-7665EDD8C6F6}"/>
              </a:ext>
            </a:extLst>
          </p:cNvPr>
          <p:cNvSpPr txBox="1">
            <a:spLocks/>
          </p:cNvSpPr>
          <p:nvPr/>
        </p:nvSpPr>
        <p:spPr>
          <a:xfrm>
            <a:off x="3595417" y="3312752"/>
            <a:ext cx="2381397" cy="658567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enorm</a:t>
            </a:r>
            <a:r>
              <a:rPr lang="en-GB" sz="2800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ous</a:t>
            </a:r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A6E7A7AD-BD8B-08E8-BD22-773E871AD330}"/>
              </a:ext>
            </a:extLst>
          </p:cNvPr>
          <p:cNvSpPr txBox="1">
            <a:spLocks/>
          </p:cNvSpPr>
          <p:nvPr/>
        </p:nvSpPr>
        <p:spPr>
          <a:xfrm>
            <a:off x="1191635" y="2477991"/>
            <a:ext cx="2152377" cy="658566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joy</a:t>
            </a:r>
            <a:r>
              <a:rPr lang="en-GB" sz="3200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ous</a:t>
            </a:r>
            <a:endParaRPr lang="en-GB" sz="2400" dirty="0">
              <a:solidFill>
                <a:srgbClr val="7030A0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23A8BD44-9480-063A-C729-ACDC6BA9864A}"/>
              </a:ext>
            </a:extLst>
          </p:cNvPr>
          <p:cNvSpPr txBox="1">
            <a:spLocks/>
          </p:cNvSpPr>
          <p:nvPr/>
        </p:nvSpPr>
        <p:spPr>
          <a:xfrm>
            <a:off x="8914167" y="3307513"/>
            <a:ext cx="2152377" cy="658566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seri</a:t>
            </a:r>
            <a:r>
              <a:rPr lang="en-GB" sz="4000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ous</a:t>
            </a:r>
          </a:p>
        </p:txBody>
      </p:sp>
      <p:sp>
        <p:nvSpPr>
          <p:cNvPr id="34" name="Title 1">
            <a:extLst>
              <a:ext uri="{FF2B5EF4-FFF2-40B4-BE49-F238E27FC236}">
                <a16:creationId xmlns:a16="http://schemas.microsoft.com/office/drawing/2014/main" id="{33BA4B7D-7A6A-298C-E97E-C5556B7333E5}"/>
              </a:ext>
            </a:extLst>
          </p:cNvPr>
          <p:cNvSpPr txBox="1">
            <a:spLocks/>
          </p:cNvSpPr>
          <p:nvPr/>
        </p:nvSpPr>
        <p:spPr>
          <a:xfrm>
            <a:off x="1165061" y="3312753"/>
            <a:ext cx="2152377" cy="658566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obvi</a:t>
            </a:r>
            <a:r>
              <a:rPr lang="en-GB" sz="3200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ous</a:t>
            </a:r>
            <a:endParaRPr lang="en-GB" sz="2400" dirty="0">
              <a:solidFill>
                <a:srgbClr val="7030A0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35" name="Title 1">
            <a:extLst>
              <a:ext uri="{FF2B5EF4-FFF2-40B4-BE49-F238E27FC236}">
                <a16:creationId xmlns:a16="http://schemas.microsoft.com/office/drawing/2014/main" id="{DD84B334-AAEB-432E-A1C5-6CCB81E85E1D}"/>
              </a:ext>
            </a:extLst>
          </p:cNvPr>
          <p:cNvSpPr txBox="1">
            <a:spLocks/>
          </p:cNvSpPr>
          <p:nvPr/>
        </p:nvSpPr>
        <p:spPr>
          <a:xfrm>
            <a:off x="1165061" y="4112626"/>
            <a:ext cx="2152377" cy="658566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humor</a:t>
            </a:r>
            <a:r>
              <a:rPr lang="en-GB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ous</a:t>
            </a:r>
          </a:p>
        </p:txBody>
      </p:sp>
      <p:sp>
        <p:nvSpPr>
          <p:cNvPr id="36" name="Title 1">
            <a:extLst>
              <a:ext uri="{FF2B5EF4-FFF2-40B4-BE49-F238E27FC236}">
                <a16:creationId xmlns:a16="http://schemas.microsoft.com/office/drawing/2014/main" id="{F744278F-0D60-0EFC-F279-1E5D6C777BDD}"/>
              </a:ext>
            </a:extLst>
          </p:cNvPr>
          <p:cNvSpPr txBox="1">
            <a:spLocks/>
          </p:cNvSpPr>
          <p:nvPr/>
        </p:nvSpPr>
        <p:spPr>
          <a:xfrm>
            <a:off x="3591106" y="4135334"/>
            <a:ext cx="2381397" cy="641807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glamor</a:t>
            </a:r>
            <a:r>
              <a:rPr lang="en-GB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ous</a:t>
            </a:r>
          </a:p>
        </p:txBody>
      </p:sp>
      <p:sp>
        <p:nvSpPr>
          <p:cNvPr id="37" name="Title 1">
            <a:extLst>
              <a:ext uri="{FF2B5EF4-FFF2-40B4-BE49-F238E27FC236}">
                <a16:creationId xmlns:a16="http://schemas.microsoft.com/office/drawing/2014/main" id="{4CC54FFF-B9E4-66B8-9579-8EE9A2945FCE}"/>
              </a:ext>
            </a:extLst>
          </p:cNvPr>
          <p:cNvSpPr txBox="1">
            <a:spLocks/>
          </p:cNvSpPr>
          <p:nvPr/>
        </p:nvSpPr>
        <p:spPr>
          <a:xfrm>
            <a:off x="8914167" y="4135334"/>
            <a:ext cx="2152377" cy="658566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odor</a:t>
            </a:r>
            <a:r>
              <a:rPr lang="en-GB" sz="3600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ous</a:t>
            </a:r>
          </a:p>
        </p:txBody>
      </p:sp>
      <p:sp>
        <p:nvSpPr>
          <p:cNvPr id="38" name="Title 1">
            <a:extLst>
              <a:ext uri="{FF2B5EF4-FFF2-40B4-BE49-F238E27FC236}">
                <a16:creationId xmlns:a16="http://schemas.microsoft.com/office/drawing/2014/main" id="{222ED47D-4DE8-A8E9-87D5-110981CCBC24}"/>
              </a:ext>
            </a:extLst>
          </p:cNvPr>
          <p:cNvSpPr txBox="1">
            <a:spLocks/>
          </p:cNvSpPr>
          <p:nvPr/>
        </p:nvSpPr>
        <p:spPr>
          <a:xfrm>
            <a:off x="6254792" y="4135334"/>
            <a:ext cx="2381397" cy="641807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vigor</a:t>
            </a:r>
            <a:r>
              <a:rPr lang="en-GB" sz="3600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ous</a:t>
            </a:r>
          </a:p>
        </p:txBody>
      </p:sp>
      <p:sp>
        <p:nvSpPr>
          <p:cNvPr id="39" name="Title 1">
            <a:extLst>
              <a:ext uri="{FF2B5EF4-FFF2-40B4-BE49-F238E27FC236}">
                <a16:creationId xmlns:a16="http://schemas.microsoft.com/office/drawing/2014/main" id="{225BD0F4-2F21-B93F-1311-DE4D39435F93}"/>
              </a:ext>
            </a:extLst>
          </p:cNvPr>
          <p:cNvSpPr txBox="1">
            <a:spLocks/>
          </p:cNvSpPr>
          <p:nvPr/>
        </p:nvSpPr>
        <p:spPr>
          <a:xfrm>
            <a:off x="1165061" y="4912499"/>
            <a:ext cx="2152377" cy="658566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vari</a:t>
            </a:r>
            <a:r>
              <a:rPr lang="en-GB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ous</a:t>
            </a:r>
          </a:p>
        </p:txBody>
      </p:sp>
      <p:sp>
        <p:nvSpPr>
          <p:cNvPr id="40" name="Title 1">
            <a:extLst>
              <a:ext uri="{FF2B5EF4-FFF2-40B4-BE49-F238E27FC236}">
                <a16:creationId xmlns:a16="http://schemas.microsoft.com/office/drawing/2014/main" id="{9FBB304C-B2D6-9F13-FE38-16BAD404D6A9}"/>
              </a:ext>
            </a:extLst>
          </p:cNvPr>
          <p:cNvSpPr txBox="1">
            <a:spLocks/>
          </p:cNvSpPr>
          <p:nvPr/>
        </p:nvSpPr>
        <p:spPr>
          <a:xfrm>
            <a:off x="3591106" y="4935207"/>
            <a:ext cx="2381397" cy="641807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envi</a:t>
            </a:r>
            <a:r>
              <a:rPr lang="en-GB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ous</a:t>
            </a:r>
          </a:p>
        </p:txBody>
      </p:sp>
      <p:sp>
        <p:nvSpPr>
          <p:cNvPr id="41" name="Title 1">
            <a:extLst>
              <a:ext uri="{FF2B5EF4-FFF2-40B4-BE49-F238E27FC236}">
                <a16:creationId xmlns:a16="http://schemas.microsoft.com/office/drawing/2014/main" id="{F50EDD2E-F314-D0B0-AB87-D492D1B61E14}"/>
              </a:ext>
            </a:extLst>
          </p:cNvPr>
          <p:cNvSpPr txBox="1">
            <a:spLocks/>
          </p:cNvSpPr>
          <p:nvPr/>
        </p:nvSpPr>
        <p:spPr>
          <a:xfrm>
            <a:off x="8914167" y="4935207"/>
            <a:ext cx="2152377" cy="658566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glori</a:t>
            </a:r>
            <a:r>
              <a:rPr lang="en-GB" sz="3600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ous</a:t>
            </a:r>
          </a:p>
        </p:txBody>
      </p:sp>
      <p:sp>
        <p:nvSpPr>
          <p:cNvPr id="42" name="Title 1">
            <a:extLst>
              <a:ext uri="{FF2B5EF4-FFF2-40B4-BE49-F238E27FC236}">
                <a16:creationId xmlns:a16="http://schemas.microsoft.com/office/drawing/2014/main" id="{927120BC-C84B-399B-4646-75457403C633}"/>
              </a:ext>
            </a:extLst>
          </p:cNvPr>
          <p:cNvSpPr txBox="1">
            <a:spLocks/>
          </p:cNvSpPr>
          <p:nvPr/>
        </p:nvSpPr>
        <p:spPr>
          <a:xfrm>
            <a:off x="6254792" y="4935207"/>
            <a:ext cx="2381397" cy="641807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furi</a:t>
            </a:r>
            <a:r>
              <a:rPr lang="en-GB" sz="3600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ous</a:t>
            </a:r>
          </a:p>
        </p:txBody>
      </p:sp>
    </p:spTree>
    <p:extLst>
      <p:ext uri="{BB962C8B-B14F-4D97-AF65-F5344CB8AC3E}">
        <p14:creationId xmlns:p14="http://schemas.microsoft.com/office/powerpoint/2010/main" val="4200396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 tmFilter="0, 0; .2, .5; .8, .5; 1, 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1000" autoRev="1" fill="hold"/>
                                        <p:tgtEl>
                                          <p:spTgt spid="3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2000" tmFilter="0, 0; .2, .5; .8, .5; 1, 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" dur="1000" autoRev="1" fill="hold"/>
                                        <p:tgtEl>
                                          <p:spTgt spid="3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2000" tmFilter="0, 0; .2, .5; .8, .5; 1, 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1000" autoRev="1" fill="hold"/>
                                        <p:tgtEl>
                                          <p:spTgt spid="3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4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2000" tmFilter="0, 0; .2, .5; .8, .5; 1, 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1000" autoRev="1" fill="hold"/>
                                        <p:tgtEl>
                                          <p:spTgt spid="3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36" grpId="0" animBg="1"/>
      <p:bldP spid="37" grpId="0" animBg="1"/>
      <p:bldP spid="3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iagram&#10;&#10;Description automatically generated">
            <a:extLst>
              <a:ext uri="{FF2B5EF4-FFF2-40B4-BE49-F238E27FC236}">
                <a16:creationId xmlns:a16="http://schemas.microsoft.com/office/drawing/2014/main" id="{A416BCC2-6FA7-8DC1-F018-FB75B334E61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31938AE-C7D9-634F-66A1-F3735A64F606}"/>
              </a:ext>
            </a:extLst>
          </p:cNvPr>
          <p:cNvSpPr txBox="1">
            <a:spLocks/>
          </p:cNvSpPr>
          <p:nvPr/>
        </p:nvSpPr>
        <p:spPr>
          <a:xfrm>
            <a:off x="755375" y="355846"/>
            <a:ext cx="10721008" cy="1913138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Words that end in y </a:t>
            </a:r>
            <a:endParaRPr lang="en-GB" sz="36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pPr algn="ctr"/>
            <a:r>
              <a:rPr lang="en-GB" sz="36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have -ious added.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BCC8543-7B8D-F0F1-64E8-334E936C584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85506" y="355846"/>
            <a:ext cx="1484859" cy="1913138"/>
          </a:xfrm>
          <a:prstGeom prst="rect">
            <a:avLst/>
          </a:prstGeom>
        </p:spPr>
      </p:pic>
      <p:sp>
        <p:nvSpPr>
          <p:cNvPr id="16" name="Title 1">
            <a:extLst>
              <a:ext uri="{FF2B5EF4-FFF2-40B4-BE49-F238E27FC236}">
                <a16:creationId xmlns:a16="http://schemas.microsoft.com/office/drawing/2014/main" id="{8143B6C9-0A9E-3A51-DE8C-6B57F5B869C7}"/>
              </a:ext>
            </a:extLst>
          </p:cNvPr>
          <p:cNvSpPr txBox="1">
            <a:spLocks/>
          </p:cNvSpPr>
          <p:nvPr/>
        </p:nvSpPr>
        <p:spPr>
          <a:xfrm>
            <a:off x="3613132" y="2475756"/>
            <a:ext cx="2381397" cy="658567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poison</a:t>
            </a:r>
            <a:r>
              <a:rPr lang="en-GB" sz="3800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ous</a:t>
            </a:r>
            <a:endParaRPr lang="en-GB" dirty="0">
              <a:solidFill>
                <a:srgbClr val="7030A0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13868B67-43F1-7E51-CBEE-C3E2CDF0F5EA}"/>
              </a:ext>
            </a:extLst>
          </p:cNvPr>
          <p:cNvSpPr txBox="1">
            <a:spLocks/>
          </p:cNvSpPr>
          <p:nvPr/>
        </p:nvSpPr>
        <p:spPr>
          <a:xfrm>
            <a:off x="6263649" y="2475756"/>
            <a:ext cx="2381397" cy="658567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danger</a:t>
            </a:r>
            <a:r>
              <a:rPr lang="en-GB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ous</a:t>
            </a:r>
          </a:p>
        </p:txBody>
      </p:sp>
      <p:sp>
        <p:nvSpPr>
          <p:cNvPr id="29" name="Title 1">
            <a:extLst>
              <a:ext uri="{FF2B5EF4-FFF2-40B4-BE49-F238E27FC236}">
                <a16:creationId xmlns:a16="http://schemas.microsoft.com/office/drawing/2014/main" id="{25F8906A-8FFF-CFEB-AE29-A8B508609D18}"/>
              </a:ext>
            </a:extLst>
          </p:cNvPr>
          <p:cNvSpPr txBox="1">
            <a:spLocks/>
          </p:cNvSpPr>
          <p:nvPr/>
        </p:nvSpPr>
        <p:spPr>
          <a:xfrm>
            <a:off x="8914166" y="2490170"/>
            <a:ext cx="2152378" cy="658567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mountain</a:t>
            </a:r>
            <a:r>
              <a:rPr lang="en-GB" sz="2400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ous</a:t>
            </a: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5A70BB0A-3ED2-68DE-6018-33738FD3395B}"/>
              </a:ext>
            </a:extLst>
          </p:cNvPr>
          <p:cNvSpPr txBox="1">
            <a:spLocks/>
          </p:cNvSpPr>
          <p:nvPr/>
        </p:nvSpPr>
        <p:spPr>
          <a:xfrm>
            <a:off x="6254792" y="3312753"/>
            <a:ext cx="2381397" cy="658566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hide</a:t>
            </a:r>
            <a:r>
              <a:rPr lang="en-GB" sz="4400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ous</a:t>
            </a:r>
            <a:endParaRPr lang="en-GB" dirty="0">
              <a:solidFill>
                <a:srgbClr val="7030A0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id="{EAB298C2-397C-DC20-9F82-7665EDD8C6F6}"/>
              </a:ext>
            </a:extLst>
          </p:cNvPr>
          <p:cNvSpPr txBox="1">
            <a:spLocks/>
          </p:cNvSpPr>
          <p:nvPr/>
        </p:nvSpPr>
        <p:spPr>
          <a:xfrm>
            <a:off x="3595417" y="3312752"/>
            <a:ext cx="2381397" cy="658567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enorm</a:t>
            </a:r>
            <a:r>
              <a:rPr lang="en-GB" sz="2800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ous</a:t>
            </a:r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A6E7A7AD-BD8B-08E8-BD22-773E871AD330}"/>
              </a:ext>
            </a:extLst>
          </p:cNvPr>
          <p:cNvSpPr txBox="1">
            <a:spLocks/>
          </p:cNvSpPr>
          <p:nvPr/>
        </p:nvSpPr>
        <p:spPr>
          <a:xfrm>
            <a:off x="1191635" y="2477991"/>
            <a:ext cx="2152377" cy="658566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joy</a:t>
            </a:r>
            <a:r>
              <a:rPr lang="en-GB" sz="3200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ous</a:t>
            </a:r>
            <a:endParaRPr lang="en-GB" sz="2400" dirty="0">
              <a:solidFill>
                <a:srgbClr val="7030A0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23A8BD44-9480-063A-C729-ACDC6BA9864A}"/>
              </a:ext>
            </a:extLst>
          </p:cNvPr>
          <p:cNvSpPr txBox="1">
            <a:spLocks/>
          </p:cNvSpPr>
          <p:nvPr/>
        </p:nvSpPr>
        <p:spPr>
          <a:xfrm>
            <a:off x="8914167" y="3307513"/>
            <a:ext cx="2152377" cy="658566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seri</a:t>
            </a:r>
            <a:r>
              <a:rPr lang="en-GB" sz="4000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ous</a:t>
            </a:r>
          </a:p>
        </p:txBody>
      </p:sp>
      <p:sp>
        <p:nvSpPr>
          <p:cNvPr id="34" name="Title 1">
            <a:extLst>
              <a:ext uri="{FF2B5EF4-FFF2-40B4-BE49-F238E27FC236}">
                <a16:creationId xmlns:a16="http://schemas.microsoft.com/office/drawing/2014/main" id="{33BA4B7D-7A6A-298C-E97E-C5556B7333E5}"/>
              </a:ext>
            </a:extLst>
          </p:cNvPr>
          <p:cNvSpPr txBox="1">
            <a:spLocks/>
          </p:cNvSpPr>
          <p:nvPr/>
        </p:nvSpPr>
        <p:spPr>
          <a:xfrm>
            <a:off x="1165061" y="3312753"/>
            <a:ext cx="2152377" cy="658566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obvi</a:t>
            </a:r>
            <a:r>
              <a:rPr lang="en-GB" sz="3200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ous</a:t>
            </a:r>
            <a:endParaRPr lang="en-GB" sz="2400" dirty="0">
              <a:solidFill>
                <a:srgbClr val="7030A0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35" name="Title 1">
            <a:extLst>
              <a:ext uri="{FF2B5EF4-FFF2-40B4-BE49-F238E27FC236}">
                <a16:creationId xmlns:a16="http://schemas.microsoft.com/office/drawing/2014/main" id="{DD84B334-AAEB-432E-A1C5-6CCB81E85E1D}"/>
              </a:ext>
            </a:extLst>
          </p:cNvPr>
          <p:cNvSpPr txBox="1">
            <a:spLocks/>
          </p:cNvSpPr>
          <p:nvPr/>
        </p:nvSpPr>
        <p:spPr>
          <a:xfrm>
            <a:off x="1165061" y="4112626"/>
            <a:ext cx="2152377" cy="658566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humor</a:t>
            </a:r>
            <a:r>
              <a:rPr lang="en-GB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ous</a:t>
            </a:r>
          </a:p>
        </p:txBody>
      </p:sp>
      <p:sp>
        <p:nvSpPr>
          <p:cNvPr id="36" name="Title 1">
            <a:extLst>
              <a:ext uri="{FF2B5EF4-FFF2-40B4-BE49-F238E27FC236}">
                <a16:creationId xmlns:a16="http://schemas.microsoft.com/office/drawing/2014/main" id="{F744278F-0D60-0EFC-F279-1E5D6C777BDD}"/>
              </a:ext>
            </a:extLst>
          </p:cNvPr>
          <p:cNvSpPr txBox="1">
            <a:spLocks/>
          </p:cNvSpPr>
          <p:nvPr/>
        </p:nvSpPr>
        <p:spPr>
          <a:xfrm>
            <a:off x="3591106" y="4135334"/>
            <a:ext cx="2381397" cy="641807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glamor</a:t>
            </a:r>
            <a:r>
              <a:rPr lang="en-GB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ous</a:t>
            </a:r>
          </a:p>
        </p:txBody>
      </p:sp>
      <p:sp>
        <p:nvSpPr>
          <p:cNvPr id="37" name="Title 1">
            <a:extLst>
              <a:ext uri="{FF2B5EF4-FFF2-40B4-BE49-F238E27FC236}">
                <a16:creationId xmlns:a16="http://schemas.microsoft.com/office/drawing/2014/main" id="{4CC54FFF-B9E4-66B8-9579-8EE9A2945FCE}"/>
              </a:ext>
            </a:extLst>
          </p:cNvPr>
          <p:cNvSpPr txBox="1">
            <a:spLocks/>
          </p:cNvSpPr>
          <p:nvPr/>
        </p:nvSpPr>
        <p:spPr>
          <a:xfrm>
            <a:off x="8914167" y="4135334"/>
            <a:ext cx="2152377" cy="658566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odor</a:t>
            </a:r>
            <a:r>
              <a:rPr lang="en-GB" sz="3600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ous</a:t>
            </a:r>
          </a:p>
        </p:txBody>
      </p:sp>
      <p:sp>
        <p:nvSpPr>
          <p:cNvPr id="38" name="Title 1">
            <a:extLst>
              <a:ext uri="{FF2B5EF4-FFF2-40B4-BE49-F238E27FC236}">
                <a16:creationId xmlns:a16="http://schemas.microsoft.com/office/drawing/2014/main" id="{222ED47D-4DE8-A8E9-87D5-110981CCBC24}"/>
              </a:ext>
            </a:extLst>
          </p:cNvPr>
          <p:cNvSpPr txBox="1">
            <a:spLocks/>
          </p:cNvSpPr>
          <p:nvPr/>
        </p:nvSpPr>
        <p:spPr>
          <a:xfrm>
            <a:off x="6254792" y="4135334"/>
            <a:ext cx="2381397" cy="641807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vigor</a:t>
            </a:r>
            <a:r>
              <a:rPr lang="en-GB" sz="3600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ous</a:t>
            </a:r>
          </a:p>
        </p:txBody>
      </p:sp>
      <p:sp>
        <p:nvSpPr>
          <p:cNvPr id="39" name="Title 1">
            <a:extLst>
              <a:ext uri="{FF2B5EF4-FFF2-40B4-BE49-F238E27FC236}">
                <a16:creationId xmlns:a16="http://schemas.microsoft.com/office/drawing/2014/main" id="{225BD0F4-2F21-B93F-1311-DE4D39435F93}"/>
              </a:ext>
            </a:extLst>
          </p:cNvPr>
          <p:cNvSpPr txBox="1">
            <a:spLocks/>
          </p:cNvSpPr>
          <p:nvPr/>
        </p:nvSpPr>
        <p:spPr>
          <a:xfrm>
            <a:off x="1165061" y="4912499"/>
            <a:ext cx="2152377" cy="658566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vari</a:t>
            </a:r>
            <a:r>
              <a:rPr lang="en-GB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ous</a:t>
            </a:r>
          </a:p>
        </p:txBody>
      </p:sp>
      <p:sp>
        <p:nvSpPr>
          <p:cNvPr id="40" name="Title 1">
            <a:extLst>
              <a:ext uri="{FF2B5EF4-FFF2-40B4-BE49-F238E27FC236}">
                <a16:creationId xmlns:a16="http://schemas.microsoft.com/office/drawing/2014/main" id="{9FBB304C-B2D6-9F13-FE38-16BAD404D6A9}"/>
              </a:ext>
            </a:extLst>
          </p:cNvPr>
          <p:cNvSpPr txBox="1">
            <a:spLocks/>
          </p:cNvSpPr>
          <p:nvPr/>
        </p:nvSpPr>
        <p:spPr>
          <a:xfrm>
            <a:off x="3591106" y="4935207"/>
            <a:ext cx="2381397" cy="641807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envi</a:t>
            </a:r>
            <a:r>
              <a:rPr lang="en-GB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ous</a:t>
            </a:r>
          </a:p>
        </p:txBody>
      </p:sp>
      <p:sp>
        <p:nvSpPr>
          <p:cNvPr id="41" name="Title 1">
            <a:extLst>
              <a:ext uri="{FF2B5EF4-FFF2-40B4-BE49-F238E27FC236}">
                <a16:creationId xmlns:a16="http://schemas.microsoft.com/office/drawing/2014/main" id="{F50EDD2E-F314-D0B0-AB87-D492D1B61E14}"/>
              </a:ext>
            </a:extLst>
          </p:cNvPr>
          <p:cNvSpPr txBox="1">
            <a:spLocks/>
          </p:cNvSpPr>
          <p:nvPr/>
        </p:nvSpPr>
        <p:spPr>
          <a:xfrm>
            <a:off x="8914167" y="4935207"/>
            <a:ext cx="2152377" cy="658566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glori</a:t>
            </a:r>
            <a:r>
              <a:rPr lang="en-GB" sz="3600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ous</a:t>
            </a:r>
          </a:p>
        </p:txBody>
      </p:sp>
      <p:sp>
        <p:nvSpPr>
          <p:cNvPr id="42" name="Title 1">
            <a:extLst>
              <a:ext uri="{FF2B5EF4-FFF2-40B4-BE49-F238E27FC236}">
                <a16:creationId xmlns:a16="http://schemas.microsoft.com/office/drawing/2014/main" id="{927120BC-C84B-399B-4646-75457403C633}"/>
              </a:ext>
            </a:extLst>
          </p:cNvPr>
          <p:cNvSpPr txBox="1">
            <a:spLocks/>
          </p:cNvSpPr>
          <p:nvPr/>
        </p:nvSpPr>
        <p:spPr>
          <a:xfrm>
            <a:off x="6254792" y="4935207"/>
            <a:ext cx="2381397" cy="641807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furi</a:t>
            </a:r>
            <a:r>
              <a:rPr lang="en-GB" sz="3600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ous</a:t>
            </a:r>
          </a:p>
        </p:txBody>
      </p:sp>
    </p:spTree>
    <p:extLst>
      <p:ext uri="{BB962C8B-B14F-4D97-AF65-F5344CB8AC3E}">
        <p14:creationId xmlns:p14="http://schemas.microsoft.com/office/powerpoint/2010/main" val="4593911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 tmFilter="0, 0; .2, .5; .8, .5; 1, 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1000" autoRev="1" fill="hold"/>
                                        <p:tgtEl>
                                          <p:spTgt spid="3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2000" tmFilter="0, 0; .2, .5; .8, .5; 1, 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" dur="1000" autoRev="1" fill="hold"/>
                                        <p:tgtEl>
                                          <p:spTgt spid="4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2000" tmFilter="0, 0; .2, .5; .8, .5; 1, 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1000" autoRev="1" fill="hold"/>
                                        <p:tgtEl>
                                          <p:spTgt spid="4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4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2000" tmFilter="0, 0; .2, .5; .8, .5; 1, 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1000" autoRev="1" fill="hold"/>
                                        <p:tgtEl>
                                          <p:spTgt spid="4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 animBg="1"/>
      <p:bldP spid="40" grpId="0" animBg="1"/>
      <p:bldP spid="41" grpId="0" animBg="1"/>
      <p:bldP spid="4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42CF8E73-3813-13B7-739C-0CC9AC76F27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31938AE-C7D9-634F-66A1-F3735A64F606}"/>
              </a:ext>
            </a:extLst>
          </p:cNvPr>
          <p:cNvSpPr txBox="1">
            <a:spLocks/>
          </p:cNvSpPr>
          <p:nvPr/>
        </p:nvSpPr>
        <p:spPr>
          <a:xfrm>
            <a:off x="755375" y="355846"/>
            <a:ext cx="10721008" cy="1551331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Can you spot a pattern with these words with the suffix </a:t>
            </a:r>
            <a:r>
              <a:rPr lang="en-GB" u="sng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–ous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?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BCC8543-7B8D-F0F1-64E8-334E936C584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92440" y="205565"/>
            <a:ext cx="1782112" cy="2296128"/>
          </a:xfrm>
          <a:prstGeom prst="rect">
            <a:avLst/>
          </a:prstGeom>
        </p:spPr>
      </p:pic>
      <p:sp>
        <p:nvSpPr>
          <p:cNvPr id="16" name="Title 1">
            <a:extLst>
              <a:ext uri="{FF2B5EF4-FFF2-40B4-BE49-F238E27FC236}">
                <a16:creationId xmlns:a16="http://schemas.microsoft.com/office/drawing/2014/main" id="{7B7FAED0-2C49-A73F-63AE-6ABC5A27D7B1}"/>
              </a:ext>
            </a:extLst>
          </p:cNvPr>
          <p:cNvSpPr txBox="1">
            <a:spLocks/>
          </p:cNvSpPr>
          <p:nvPr/>
        </p:nvSpPr>
        <p:spPr>
          <a:xfrm>
            <a:off x="2792422" y="2120671"/>
            <a:ext cx="2496037" cy="762043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courage</a:t>
            </a:r>
            <a:endParaRPr lang="en-GB" dirty="0">
              <a:solidFill>
                <a:srgbClr val="7030A0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BC66B6AD-B22B-78D0-2C6F-EEB683E71005}"/>
              </a:ext>
            </a:extLst>
          </p:cNvPr>
          <p:cNvSpPr txBox="1">
            <a:spLocks/>
          </p:cNvSpPr>
          <p:nvPr/>
        </p:nvSpPr>
        <p:spPr>
          <a:xfrm>
            <a:off x="2792421" y="3047976"/>
            <a:ext cx="2496037" cy="762043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outrage</a:t>
            </a:r>
            <a:endParaRPr lang="en-GB" dirty="0">
              <a:solidFill>
                <a:srgbClr val="7030A0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B4F5AA06-A943-B2AB-B3D9-C95EC6DA5B0D}"/>
              </a:ext>
            </a:extLst>
          </p:cNvPr>
          <p:cNvSpPr txBox="1">
            <a:spLocks/>
          </p:cNvSpPr>
          <p:nvPr/>
        </p:nvSpPr>
        <p:spPr>
          <a:xfrm>
            <a:off x="2792421" y="4902586"/>
            <a:ext cx="2496037" cy="762043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continue</a:t>
            </a:r>
            <a:endParaRPr lang="en-GB" sz="3600" dirty="0">
              <a:solidFill>
                <a:srgbClr val="7030A0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D48AD9BE-BD49-5E01-F0CC-75DAE1B36DD2}"/>
              </a:ext>
            </a:extLst>
          </p:cNvPr>
          <p:cNvSpPr txBox="1">
            <a:spLocks/>
          </p:cNvSpPr>
          <p:nvPr/>
        </p:nvSpPr>
        <p:spPr>
          <a:xfrm>
            <a:off x="2792421" y="3975281"/>
            <a:ext cx="2496037" cy="762043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fame</a:t>
            </a:r>
            <a:endParaRPr lang="en-GB" dirty="0">
              <a:solidFill>
                <a:srgbClr val="7030A0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062B99DD-C6C2-BEB7-7485-5DED04A3E0A4}"/>
              </a:ext>
            </a:extLst>
          </p:cNvPr>
          <p:cNvSpPr txBox="1">
            <a:spLocks/>
          </p:cNvSpPr>
          <p:nvPr/>
        </p:nvSpPr>
        <p:spPr>
          <a:xfrm>
            <a:off x="2792420" y="5803722"/>
            <a:ext cx="2496037" cy="762043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nerve</a:t>
            </a:r>
            <a:endParaRPr lang="en-GB" sz="3600" dirty="0">
              <a:solidFill>
                <a:srgbClr val="7030A0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1A561C01-FF77-5FBD-B495-01BC0591CA1E}"/>
              </a:ext>
            </a:extLst>
          </p:cNvPr>
          <p:cNvSpPr txBox="1">
            <a:spLocks/>
          </p:cNvSpPr>
          <p:nvPr/>
        </p:nvSpPr>
        <p:spPr>
          <a:xfrm>
            <a:off x="6430756" y="2120671"/>
            <a:ext cx="2496037" cy="762043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courageous</a:t>
            </a:r>
            <a:endParaRPr lang="en-GB" dirty="0">
              <a:solidFill>
                <a:srgbClr val="7030A0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581B1632-860D-C3C8-6C93-786ED1D9E795}"/>
              </a:ext>
            </a:extLst>
          </p:cNvPr>
          <p:cNvSpPr txBox="1">
            <a:spLocks/>
          </p:cNvSpPr>
          <p:nvPr/>
        </p:nvSpPr>
        <p:spPr>
          <a:xfrm>
            <a:off x="6430755" y="3047976"/>
            <a:ext cx="2496037" cy="762043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outrageous</a:t>
            </a:r>
            <a:endParaRPr lang="en-GB" dirty="0">
              <a:solidFill>
                <a:srgbClr val="7030A0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DF6C38A5-4057-D33F-F1DD-27D98DB9FA63}"/>
              </a:ext>
            </a:extLst>
          </p:cNvPr>
          <p:cNvSpPr txBox="1">
            <a:spLocks/>
          </p:cNvSpPr>
          <p:nvPr/>
        </p:nvSpPr>
        <p:spPr>
          <a:xfrm>
            <a:off x="6430755" y="4902586"/>
            <a:ext cx="2496037" cy="762043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continuous</a:t>
            </a:r>
            <a:endParaRPr lang="en-GB" sz="3200" dirty="0">
              <a:solidFill>
                <a:srgbClr val="7030A0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716C1BF1-F450-0AD3-9790-F84ADA2CCFEC}"/>
              </a:ext>
            </a:extLst>
          </p:cNvPr>
          <p:cNvSpPr txBox="1">
            <a:spLocks/>
          </p:cNvSpPr>
          <p:nvPr/>
        </p:nvSpPr>
        <p:spPr>
          <a:xfrm>
            <a:off x="6430755" y="3975281"/>
            <a:ext cx="2496037" cy="762043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famous</a:t>
            </a:r>
            <a:endParaRPr lang="en-GB" sz="3600" dirty="0">
              <a:solidFill>
                <a:srgbClr val="7030A0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C947F9D5-03E9-9D88-AD1C-51D0C87EDF7C}"/>
              </a:ext>
            </a:extLst>
          </p:cNvPr>
          <p:cNvSpPr txBox="1">
            <a:spLocks/>
          </p:cNvSpPr>
          <p:nvPr/>
        </p:nvSpPr>
        <p:spPr>
          <a:xfrm>
            <a:off x="6430754" y="5803722"/>
            <a:ext cx="2496037" cy="762043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nervous</a:t>
            </a:r>
            <a:endParaRPr lang="en-GB" sz="3600" dirty="0">
              <a:solidFill>
                <a:srgbClr val="7030A0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2" name="Arrow: Right 1">
            <a:extLst>
              <a:ext uri="{FF2B5EF4-FFF2-40B4-BE49-F238E27FC236}">
                <a16:creationId xmlns:a16="http://schemas.microsoft.com/office/drawing/2014/main" id="{68585AA1-26A8-4FC5-47E6-7E3990538B7E}"/>
              </a:ext>
            </a:extLst>
          </p:cNvPr>
          <p:cNvSpPr/>
          <p:nvPr/>
        </p:nvSpPr>
        <p:spPr>
          <a:xfrm>
            <a:off x="5486400" y="2320822"/>
            <a:ext cx="801189" cy="313509"/>
          </a:xfrm>
          <a:prstGeom prst="rightArrow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1" name="Arrow: Right 20">
            <a:extLst>
              <a:ext uri="{FF2B5EF4-FFF2-40B4-BE49-F238E27FC236}">
                <a16:creationId xmlns:a16="http://schemas.microsoft.com/office/drawing/2014/main" id="{A42C7C72-CE35-6F25-F8BA-E33859C6CD15}"/>
              </a:ext>
            </a:extLst>
          </p:cNvPr>
          <p:cNvSpPr/>
          <p:nvPr/>
        </p:nvSpPr>
        <p:spPr>
          <a:xfrm>
            <a:off x="5459012" y="3272242"/>
            <a:ext cx="801189" cy="313509"/>
          </a:xfrm>
          <a:prstGeom prst="rightArrow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2" name="Arrow: Right 21">
            <a:extLst>
              <a:ext uri="{FF2B5EF4-FFF2-40B4-BE49-F238E27FC236}">
                <a16:creationId xmlns:a16="http://schemas.microsoft.com/office/drawing/2014/main" id="{A5E39115-EC41-8649-E4F7-AD851FE9092B}"/>
              </a:ext>
            </a:extLst>
          </p:cNvPr>
          <p:cNvSpPr/>
          <p:nvPr/>
        </p:nvSpPr>
        <p:spPr>
          <a:xfrm>
            <a:off x="5459011" y="4199547"/>
            <a:ext cx="801189" cy="313509"/>
          </a:xfrm>
          <a:prstGeom prst="rightArrow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3" name="Arrow: Right 22">
            <a:extLst>
              <a:ext uri="{FF2B5EF4-FFF2-40B4-BE49-F238E27FC236}">
                <a16:creationId xmlns:a16="http://schemas.microsoft.com/office/drawing/2014/main" id="{02D2B929-8E81-7ABA-7ECA-18CE81049B00}"/>
              </a:ext>
            </a:extLst>
          </p:cNvPr>
          <p:cNvSpPr/>
          <p:nvPr/>
        </p:nvSpPr>
        <p:spPr>
          <a:xfrm>
            <a:off x="5459010" y="5126852"/>
            <a:ext cx="801189" cy="313509"/>
          </a:xfrm>
          <a:prstGeom prst="rightArrow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4" name="Arrow: Right 23">
            <a:extLst>
              <a:ext uri="{FF2B5EF4-FFF2-40B4-BE49-F238E27FC236}">
                <a16:creationId xmlns:a16="http://schemas.microsoft.com/office/drawing/2014/main" id="{7A6D6C2E-39C3-1FE3-F629-45348F3B8D2F}"/>
              </a:ext>
            </a:extLst>
          </p:cNvPr>
          <p:cNvSpPr/>
          <p:nvPr/>
        </p:nvSpPr>
        <p:spPr>
          <a:xfrm>
            <a:off x="5459010" y="5965360"/>
            <a:ext cx="801189" cy="313509"/>
          </a:xfrm>
          <a:prstGeom prst="rightArrow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416597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19" grpId="0" animBg="1"/>
      <p:bldP spid="20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2" grpId="0" animBg="1"/>
      <p:bldP spid="21" grpId="0" animBg="1"/>
      <p:bldP spid="22" grpId="0" animBg="1"/>
      <p:bldP spid="23" grpId="0" animBg="1"/>
      <p:bldP spid="2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Background pattern&#10;&#10;Description automatically generated">
            <a:extLst>
              <a:ext uri="{FF2B5EF4-FFF2-40B4-BE49-F238E27FC236}">
                <a16:creationId xmlns:a16="http://schemas.microsoft.com/office/drawing/2014/main" id="{44A3BD5F-A2D6-A479-4A94-A6BC17D637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31938AE-C7D9-634F-66A1-F3735A64F606}"/>
              </a:ext>
            </a:extLst>
          </p:cNvPr>
          <p:cNvSpPr txBox="1">
            <a:spLocks/>
          </p:cNvSpPr>
          <p:nvPr/>
        </p:nvSpPr>
        <p:spPr>
          <a:xfrm>
            <a:off x="755375" y="355846"/>
            <a:ext cx="10721008" cy="1551331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The root words all end in </a:t>
            </a:r>
            <a:r>
              <a:rPr lang="en-GB" u="sng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e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.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BCC8543-7B8D-F0F1-64E8-334E936C584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92440" y="205565"/>
            <a:ext cx="1782112" cy="2296128"/>
          </a:xfrm>
          <a:prstGeom prst="rect">
            <a:avLst/>
          </a:prstGeom>
        </p:spPr>
      </p:pic>
      <p:sp>
        <p:nvSpPr>
          <p:cNvPr id="19" name="Title 1">
            <a:extLst>
              <a:ext uri="{FF2B5EF4-FFF2-40B4-BE49-F238E27FC236}">
                <a16:creationId xmlns:a16="http://schemas.microsoft.com/office/drawing/2014/main" id="{A24AB816-5638-3EE7-4BFA-F15273DEBF2E}"/>
              </a:ext>
            </a:extLst>
          </p:cNvPr>
          <p:cNvSpPr txBox="1">
            <a:spLocks/>
          </p:cNvSpPr>
          <p:nvPr/>
        </p:nvSpPr>
        <p:spPr>
          <a:xfrm>
            <a:off x="3158182" y="2096804"/>
            <a:ext cx="2496037" cy="492575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courag</a:t>
            </a:r>
            <a:r>
              <a:rPr lang="en-GB" sz="3600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</a:t>
            </a:r>
            <a:endParaRPr lang="en-GB" dirty="0">
              <a:solidFill>
                <a:srgbClr val="7030A0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51719D72-40B2-D4E7-BE6C-931ACA84575D}"/>
              </a:ext>
            </a:extLst>
          </p:cNvPr>
          <p:cNvSpPr txBox="1">
            <a:spLocks/>
          </p:cNvSpPr>
          <p:nvPr/>
        </p:nvSpPr>
        <p:spPr>
          <a:xfrm>
            <a:off x="3158180" y="2722763"/>
            <a:ext cx="2496037" cy="492575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outrag</a:t>
            </a:r>
            <a:r>
              <a:rPr lang="en-GB" sz="3600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</a:t>
            </a:r>
            <a:endParaRPr lang="en-GB" dirty="0">
              <a:solidFill>
                <a:srgbClr val="7030A0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E49ACFC2-F2FB-B81F-8311-258B7461E11C}"/>
              </a:ext>
            </a:extLst>
          </p:cNvPr>
          <p:cNvSpPr txBox="1">
            <a:spLocks/>
          </p:cNvSpPr>
          <p:nvPr/>
        </p:nvSpPr>
        <p:spPr>
          <a:xfrm>
            <a:off x="3158180" y="4771550"/>
            <a:ext cx="2496037" cy="49257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continu</a:t>
            </a:r>
            <a:r>
              <a:rPr lang="en-GB" sz="3600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A505852A-61E6-2D7B-5356-89C6A84DE423}"/>
              </a:ext>
            </a:extLst>
          </p:cNvPr>
          <p:cNvSpPr txBox="1">
            <a:spLocks/>
          </p:cNvSpPr>
          <p:nvPr/>
        </p:nvSpPr>
        <p:spPr>
          <a:xfrm>
            <a:off x="3158180" y="4159843"/>
            <a:ext cx="2496037" cy="49257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fam</a:t>
            </a:r>
            <a:r>
              <a:rPr lang="en-GB" sz="3200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8602D9B1-0C0C-340A-24CD-52819C5B011F}"/>
              </a:ext>
            </a:extLst>
          </p:cNvPr>
          <p:cNvSpPr txBox="1">
            <a:spLocks/>
          </p:cNvSpPr>
          <p:nvPr/>
        </p:nvSpPr>
        <p:spPr>
          <a:xfrm>
            <a:off x="3158180" y="5383257"/>
            <a:ext cx="2496037" cy="49257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nerv</a:t>
            </a:r>
            <a:r>
              <a:rPr lang="en-GB" sz="3600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0720A839-D517-58CF-8523-5F77E522C6BC}"/>
              </a:ext>
            </a:extLst>
          </p:cNvPr>
          <p:cNvSpPr txBox="1">
            <a:spLocks/>
          </p:cNvSpPr>
          <p:nvPr/>
        </p:nvSpPr>
        <p:spPr>
          <a:xfrm>
            <a:off x="6796516" y="2096804"/>
            <a:ext cx="2496037" cy="492575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courageous</a:t>
            </a:r>
            <a:endParaRPr lang="en-GB" dirty="0">
              <a:solidFill>
                <a:srgbClr val="7030A0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40" name="Title 1">
            <a:extLst>
              <a:ext uri="{FF2B5EF4-FFF2-40B4-BE49-F238E27FC236}">
                <a16:creationId xmlns:a16="http://schemas.microsoft.com/office/drawing/2014/main" id="{BAB58CD6-9562-1B1E-3D41-C4E7D4A7E44D}"/>
              </a:ext>
            </a:extLst>
          </p:cNvPr>
          <p:cNvSpPr txBox="1">
            <a:spLocks/>
          </p:cNvSpPr>
          <p:nvPr/>
        </p:nvSpPr>
        <p:spPr>
          <a:xfrm>
            <a:off x="6796514" y="2722763"/>
            <a:ext cx="2496037" cy="492575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outrageous</a:t>
            </a:r>
            <a:endParaRPr lang="en-GB" dirty="0">
              <a:solidFill>
                <a:srgbClr val="7030A0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41" name="Title 1">
            <a:extLst>
              <a:ext uri="{FF2B5EF4-FFF2-40B4-BE49-F238E27FC236}">
                <a16:creationId xmlns:a16="http://schemas.microsoft.com/office/drawing/2014/main" id="{33E4849F-22F4-E210-D433-86E5408DFB3C}"/>
              </a:ext>
            </a:extLst>
          </p:cNvPr>
          <p:cNvSpPr txBox="1">
            <a:spLocks/>
          </p:cNvSpPr>
          <p:nvPr/>
        </p:nvSpPr>
        <p:spPr>
          <a:xfrm>
            <a:off x="6796514" y="4771550"/>
            <a:ext cx="2496037" cy="49257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continuous</a:t>
            </a:r>
            <a:endParaRPr lang="en-GB" sz="3200" dirty="0">
              <a:solidFill>
                <a:srgbClr val="7030A0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42" name="Title 1">
            <a:extLst>
              <a:ext uri="{FF2B5EF4-FFF2-40B4-BE49-F238E27FC236}">
                <a16:creationId xmlns:a16="http://schemas.microsoft.com/office/drawing/2014/main" id="{75553DB3-076F-AE8C-A8F4-6D326FE485A0}"/>
              </a:ext>
            </a:extLst>
          </p:cNvPr>
          <p:cNvSpPr txBox="1">
            <a:spLocks/>
          </p:cNvSpPr>
          <p:nvPr/>
        </p:nvSpPr>
        <p:spPr>
          <a:xfrm>
            <a:off x="6796514" y="4159843"/>
            <a:ext cx="2496037" cy="49257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famous</a:t>
            </a:r>
            <a:endParaRPr lang="en-GB" sz="3600" dirty="0">
              <a:solidFill>
                <a:srgbClr val="7030A0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43" name="Title 1">
            <a:extLst>
              <a:ext uri="{FF2B5EF4-FFF2-40B4-BE49-F238E27FC236}">
                <a16:creationId xmlns:a16="http://schemas.microsoft.com/office/drawing/2014/main" id="{056F6B62-310E-7D23-FAD9-6E46C33A7ABE}"/>
              </a:ext>
            </a:extLst>
          </p:cNvPr>
          <p:cNvSpPr txBox="1">
            <a:spLocks/>
          </p:cNvSpPr>
          <p:nvPr/>
        </p:nvSpPr>
        <p:spPr>
          <a:xfrm>
            <a:off x="6796514" y="5383257"/>
            <a:ext cx="2496037" cy="49257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nervous</a:t>
            </a:r>
            <a:endParaRPr lang="en-GB" sz="3600" dirty="0">
              <a:solidFill>
                <a:srgbClr val="7030A0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44" name="Arrow: Right 43">
            <a:extLst>
              <a:ext uri="{FF2B5EF4-FFF2-40B4-BE49-F238E27FC236}">
                <a16:creationId xmlns:a16="http://schemas.microsoft.com/office/drawing/2014/main" id="{087361AB-0DED-5BFE-AA7C-CD0D87DCD0D3}"/>
              </a:ext>
            </a:extLst>
          </p:cNvPr>
          <p:cNvSpPr/>
          <p:nvPr/>
        </p:nvSpPr>
        <p:spPr>
          <a:xfrm>
            <a:off x="5852160" y="2296956"/>
            <a:ext cx="801189" cy="202648"/>
          </a:xfrm>
          <a:prstGeom prst="rightArrow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5" name="Arrow: Right 44">
            <a:extLst>
              <a:ext uri="{FF2B5EF4-FFF2-40B4-BE49-F238E27FC236}">
                <a16:creationId xmlns:a16="http://schemas.microsoft.com/office/drawing/2014/main" id="{7AB12339-2A52-4AAA-2FD2-C2EA46EF96D2}"/>
              </a:ext>
            </a:extLst>
          </p:cNvPr>
          <p:cNvSpPr/>
          <p:nvPr/>
        </p:nvSpPr>
        <p:spPr>
          <a:xfrm>
            <a:off x="5824771" y="2947030"/>
            <a:ext cx="801189" cy="202648"/>
          </a:xfrm>
          <a:prstGeom prst="rightArrow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6" name="Arrow: Right 45">
            <a:extLst>
              <a:ext uri="{FF2B5EF4-FFF2-40B4-BE49-F238E27FC236}">
                <a16:creationId xmlns:a16="http://schemas.microsoft.com/office/drawing/2014/main" id="{EF86F323-DBB9-59C8-9C58-0CEB69CF9968}"/>
              </a:ext>
            </a:extLst>
          </p:cNvPr>
          <p:cNvSpPr/>
          <p:nvPr/>
        </p:nvSpPr>
        <p:spPr>
          <a:xfrm>
            <a:off x="5824770" y="4384110"/>
            <a:ext cx="801189" cy="202648"/>
          </a:xfrm>
          <a:prstGeom prst="rightArrow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7" name="Arrow: Right 46">
            <a:extLst>
              <a:ext uri="{FF2B5EF4-FFF2-40B4-BE49-F238E27FC236}">
                <a16:creationId xmlns:a16="http://schemas.microsoft.com/office/drawing/2014/main" id="{995114B7-C72C-D7A2-1AD7-7009BF7768E0}"/>
              </a:ext>
            </a:extLst>
          </p:cNvPr>
          <p:cNvSpPr/>
          <p:nvPr/>
        </p:nvSpPr>
        <p:spPr>
          <a:xfrm>
            <a:off x="5824769" y="4995817"/>
            <a:ext cx="801189" cy="202648"/>
          </a:xfrm>
          <a:prstGeom prst="rightArrow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8" name="Arrow: Right 47">
            <a:extLst>
              <a:ext uri="{FF2B5EF4-FFF2-40B4-BE49-F238E27FC236}">
                <a16:creationId xmlns:a16="http://schemas.microsoft.com/office/drawing/2014/main" id="{D1836BA3-2522-94C1-4DCC-22C00D71B051}"/>
              </a:ext>
            </a:extLst>
          </p:cNvPr>
          <p:cNvSpPr/>
          <p:nvPr/>
        </p:nvSpPr>
        <p:spPr>
          <a:xfrm>
            <a:off x="5824770" y="5544896"/>
            <a:ext cx="801189" cy="202648"/>
          </a:xfrm>
          <a:prstGeom prst="rightArrow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50" name="Title 1">
            <a:extLst>
              <a:ext uri="{FF2B5EF4-FFF2-40B4-BE49-F238E27FC236}">
                <a16:creationId xmlns:a16="http://schemas.microsoft.com/office/drawing/2014/main" id="{9063A139-6CEA-F0B3-B3A9-13C2EAA06459}"/>
              </a:ext>
            </a:extLst>
          </p:cNvPr>
          <p:cNvSpPr txBox="1">
            <a:spLocks/>
          </p:cNvSpPr>
          <p:nvPr/>
        </p:nvSpPr>
        <p:spPr>
          <a:xfrm>
            <a:off x="3158180" y="3328152"/>
            <a:ext cx="2496037" cy="492575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advantag</a:t>
            </a:r>
            <a:r>
              <a:rPr lang="en-GB" sz="3600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</a:t>
            </a:r>
            <a:endParaRPr lang="en-GB" dirty="0">
              <a:solidFill>
                <a:srgbClr val="7030A0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51" name="Title 1">
            <a:extLst>
              <a:ext uri="{FF2B5EF4-FFF2-40B4-BE49-F238E27FC236}">
                <a16:creationId xmlns:a16="http://schemas.microsoft.com/office/drawing/2014/main" id="{1D09AE47-47F0-5249-691F-87955EACF315}"/>
              </a:ext>
            </a:extLst>
          </p:cNvPr>
          <p:cNvSpPr txBox="1">
            <a:spLocks/>
          </p:cNvSpPr>
          <p:nvPr/>
        </p:nvSpPr>
        <p:spPr>
          <a:xfrm>
            <a:off x="6796514" y="3328152"/>
            <a:ext cx="2496037" cy="492575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5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advantageous</a:t>
            </a:r>
            <a:endParaRPr lang="en-GB" dirty="0">
              <a:solidFill>
                <a:srgbClr val="7030A0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52" name="Arrow: Right 51">
            <a:extLst>
              <a:ext uri="{FF2B5EF4-FFF2-40B4-BE49-F238E27FC236}">
                <a16:creationId xmlns:a16="http://schemas.microsoft.com/office/drawing/2014/main" id="{A901196B-F987-1147-0C15-1C4834094062}"/>
              </a:ext>
            </a:extLst>
          </p:cNvPr>
          <p:cNvSpPr/>
          <p:nvPr/>
        </p:nvSpPr>
        <p:spPr>
          <a:xfrm>
            <a:off x="5824771" y="3552419"/>
            <a:ext cx="801189" cy="202648"/>
          </a:xfrm>
          <a:prstGeom prst="rightArrow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53" name="Title 1">
            <a:extLst>
              <a:ext uri="{FF2B5EF4-FFF2-40B4-BE49-F238E27FC236}">
                <a16:creationId xmlns:a16="http://schemas.microsoft.com/office/drawing/2014/main" id="{BBD6BFC8-5FC5-6014-9C32-A77479A05A6A}"/>
              </a:ext>
            </a:extLst>
          </p:cNvPr>
          <p:cNvSpPr txBox="1">
            <a:spLocks/>
          </p:cNvSpPr>
          <p:nvPr/>
        </p:nvSpPr>
        <p:spPr>
          <a:xfrm>
            <a:off x="3158180" y="6009579"/>
            <a:ext cx="2496037" cy="49257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adventur</a:t>
            </a:r>
            <a:r>
              <a:rPr lang="en-GB" sz="3600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</a:t>
            </a:r>
          </a:p>
        </p:txBody>
      </p:sp>
      <p:sp>
        <p:nvSpPr>
          <p:cNvPr id="54" name="Title 1">
            <a:extLst>
              <a:ext uri="{FF2B5EF4-FFF2-40B4-BE49-F238E27FC236}">
                <a16:creationId xmlns:a16="http://schemas.microsoft.com/office/drawing/2014/main" id="{2A96EF76-43CF-7EA2-540D-4A762A523B52}"/>
              </a:ext>
            </a:extLst>
          </p:cNvPr>
          <p:cNvSpPr txBox="1">
            <a:spLocks/>
          </p:cNvSpPr>
          <p:nvPr/>
        </p:nvSpPr>
        <p:spPr>
          <a:xfrm>
            <a:off x="6796514" y="6009579"/>
            <a:ext cx="2496037" cy="49257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adventurous</a:t>
            </a:r>
            <a:endParaRPr lang="en-GB" sz="2800" dirty="0">
              <a:solidFill>
                <a:srgbClr val="7030A0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55" name="Arrow: Right 54">
            <a:extLst>
              <a:ext uri="{FF2B5EF4-FFF2-40B4-BE49-F238E27FC236}">
                <a16:creationId xmlns:a16="http://schemas.microsoft.com/office/drawing/2014/main" id="{C6185650-7969-DA57-D981-9A70C288E9A7}"/>
              </a:ext>
            </a:extLst>
          </p:cNvPr>
          <p:cNvSpPr/>
          <p:nvPr/>
        </p:nvSpPr>
        <p:spPr>
          <a:xfrm>
            <a:off x="5824770" y="6171218"/>
            <a:ext cx="801189" cy="202648"/>
          </a:xfrm>
          <a:prstGeom prst="rightArrow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2239598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1DE0E4D7-55B3-822A-777D-4894CB11581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31938AE-C7D9-634F-66A1-F3735A64F606}"/>
              </a:ext>
            </a:extLst>
          </p:cNvPr>
          <p:cNvSpPr txBox="1">
            <a:spLocks/>
          </p:cNvSpPr>
          <p:nvPr/>
        </p:nvSpPr>
        <p:spPr>
          <a:xfrm>
            <a:off x="755375" y="355846"/>
            <a:ext cx="10721008" cy="1551331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Root words ending </a:t>
            </a:r>
            <a:r>
              <a:rPr lang="en-GB" sz="4000" b="1" u="sng" dirty="0">
                <a:solidFill>
                  <a:srgbClr val="FFFF00"/>
                </a:solidFill>
                <a:latin typeface="Andika"/>
                <a:ea typeface="Andika"/>
                <a:cs typeface="Andika"/>
              </a:rPr>
              <a:t>age</a:t>
            </a:r>
            <a:r>
              <a:rPr lang="en-GB" sz="40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 </a:t>
            </a:r>
            <a:r>
              <a:rPr lang="en-GB" sz="4000" u="sng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keep the e</a:t>
            </a:r>
            <a:r>
              <a:rPr lang="en-GB" sz="40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.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Otherwise, root words </a:t>
            </a:r>
            <a:r>
              <a:rPr lang="en-GB" sz="4000" u="sng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lose the e</a:t>
            </a:r>
            <a:r>
              <a:rPr lang="en-GB" sz="40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.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BCC8543-7B8D-F0F1-64E8-334E936C584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45569" y="1195027"/>
            <a:ext cx="1782112" cy="2296128"/>
          </a:xfrm>
          <a:prstGeom prst="rect">
            <a:avLst/>
          </a:prstGeom>
        </p:spPr>
      </p:pic>
      <p:sp>
        <p:nvSpPr>
          <p:cNvPr id="19" name="Title 1">
            <a:extLst>
              <a:ext uri="{FF2B5EF4-FFF2-40B4-BE49-F238E27FC236}">
                <a16:creationId xmlns:a16="http://schemas.microsoft.com/office/drawing/2014/main" id="{A24AB816-5638-3EE7-4BFA-F15273DEBF2E}"/>
              </a:ext>
            </a:extLst>
          </p:cNvPr>
          <p:cNvSpPr txBox="1">
            <a:spLocks/>
          </p:cNvSpPr>
          <p:nvPr/>
        </p:nvSpPr>
        <p:spPr>
          <a:xfrm>
            <a:off x="3158182" y="2096804"/>
            <a:ext cx="2496037" cy="492575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cour</a:t>
            </a:r>
            <a:r>
              <a:rPr lang="en-GB" sz="3600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age</a:t>
            </a:r>
            <a:endParaRPr lang="en-GB" dirty="0">
              <a:solidFill>
                <a:srgbClr val="7030A0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51719D72-40B2-D4E7-BE6C-931ACA84575D}"/>
              </a:ext>
            </a:extLst>
          </p:cNvPr>
          <p:cNvSpPr txBox="1">
            <a:spLocks/>
          </p:cNvSpPr>
          <p:nvPr/>
        </p:nvSpPr>
        <p:spPr>
          <a:xfrm>
            <a:off x="3158180" y="2722763"/>
            <a:ext cx="2496037" cy="492575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outr</a:t>
            </a:r>
            <a:r>
              <a:rPr lang="en-GB" sz="3600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age</a:t>
            </a:r>
            <a:endParaRPr lang="en-GB" dirty="0">
              <a:solidFill>
                <a:srgbClr val="7030A0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E49ACFC2-F2FB-B81F-8311-258B7461E11C}"/>
              </a:ext>
            </a:extLst>
          </p:cNvPr>
          <p:cNvSpPr txBox="1">
            <a:spLocks/>
          </p:cNvSpPr>
          <p:nvPr/>
        </p:nvSpPr>
        <p:spPr>
          <a:xfrm>
            <a:off x="4943437" y="4769515"/>
            <a:ext cx="2496037" cy="49257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continu</a:t>
            </a:r>
            <a:r>
              <a:rPr lang="en-GB" sz="3600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A505852A-61E6-2D7B-5356-89C6A84DE423}"/>
              </a:ext>
            </a:extLst>
          </p:cNvPr>
          <p:cNvSpPr txBox="1">
            <a:spLocks/>
          </p:cNvSpPr>
          <p:nvPr/>
        </p:nvSpPr>
        <p:spPr>
          <a:xfrm>
            <a:off x="4943437" y="4157808"/>
            <a:ext cx="2496037" cy="49257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fam</a:t>
            </a:r>
            <a:r>
              <a:rPr lang="en-GB" sz="3200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8602D9B1-0C0C-340A-24CD-52819C5B011F}"/>
              </a:ext>
            </a:extLst>
          </p:cNvPr>
          <p:cNvSpPr txBox="1">
            <a:spLocks/>
          </p:cNvSpPr>
          <p:nvPr/>
        </p:nvSpPr>
        <p:spPr>
          <a:xfrm>
            <a:off x="4943437" y="5381222"/>
            <a:ext cx="2496037" cy="49257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nerv</a:t>
            </a:r>
            <a:r>
              <a:rPr lang="en-GB" sz="3600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0720A839-D517-58CF-8523-5F77E522C6BC}"/>
              </a:ext>
            </a:extLst>
          </p:cNvPr>
          <p:cNvSpPr txBox="1">
            <a:spLocks/>
          </p:cNvSpPr>
          <p:nvPr/>
        </p:nvSpPr>
        <p:spPr>
          <a:xfrm>
            <a:off x="6796516" y="2096804"/>
            <a:ext cx="2496037" cy="492575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courag</a:t>
            </a:r>
            <a:r>
              <a:rPr lang="en-GB" b="1" u="sng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</a:t>
            </a:r>
            <a:r>
              <a:rPr lang="en-GB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ous</a:t>
            </a:r>
          </a:p>
        </p:txBody>
      </p:sp>
      <p:sp>
        <p:nvSpPr>
          <p:cNvPr id="40" name="Title 1">
            <a:extLst>
              <a:ext uri="{FF2B5EF4-FFF2-40B4-BE49-F238E27FC236}">
                <a16:creationId xmlns:a16="http://schemas.microsoft.com/office/drawing/2014/main" id="{BAB58CD6-9562-1B1E-3D41-C4E7D4A7E44D}"/>
              </a:ext>
            </a:extLst>
          </p:cNvPr>
          <p:cNvSpPr txBox="1">
            <a:spLocks/>
          </p:cNvSpPr>
          <p:nvPr/>
        </p:nvSpPr>
        <p:spPr>
          <a:xfrm>
            <a:off x="6796514" y="2722763"/>
            <a:ext cx="2496037" cy="492575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outrag</a:t>
            </a:r>
            <a:r>
              <a:rPr lang="en-GB" b="1" u="sng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</a:t>
            </a:r>
            <a:r>
              <a:rPr lang="en-GB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ous</a:t>
            </a:r>
          </a:p>
        </p:txBody>
      </p:sp>
      <p:sp>
        <p:nvSpPr>
          <p:cNvPr id="41" name="Title 1">
            <a:extLst>
              <a:ext uri="{FF2B5EF4-FFF2-40B4-BE49-F238E27FC236}">
                <a16:creationId xmlns:a16="http://schemas.microsoft.com/office/drawing/2014/main" id="{33E4849F-22F4-E210-D433-86E5408DFB3C}"/>
              </a:ext>
            </a:extLst>
          </p:cNvPr>
          <p:cNvSpPr txBox="1">
            <a:spLocks/>
          </p:cNvSpPr>
          <p:nvPr/>
        </p:nvSpPr>
        <p:spPr>
          <a:xfrm>
            <a:off x="8581771" y="4769515"/>
            <a:ext cx="2496037" cy="49257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continu</a:t>
            </a:r>
            <a:r>
              <a:rPr lang="en-GB" sz="3200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ous</a:t>
            </a:r>
          </a:p>
        </p:txBody>
      </p:sp>
      <p:sp>
        <p:nvSpPr>
          <p:cNvPr id="42" name="Title 1">
            <a:extLst>
              <a:ext uri="{FF2B5EF4-FFF2-40B4-BE49-F238E27FC236}">
                <a16:creationId xmlns:a16="http://schemas.microsoft.com/office/drawing/2014/main" id="{75553DB3-076F-AE8C-A8F4-6D326FE485A0}"/>
              </a:ext>
            </a:extLst>
          </p:cNvPr>
          <p:cNvSpPr txBox="1">
            <a:spLocks/>
          </p:cNvSpPr>
          <p:nvPr/>
        </p:nvSpPr>
        <p:spPr>
          <a:xfrm>
            <a:off x="8581771" y="4157808"/>
            <a:ext cx="2496037" cy="49257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fam</a:t>
            </a:r>
            <a:r>
              <a:rPr lang="en-GB" sz="3600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ous</a:t>
            </a:r>
          </a:p>
        </p:txBody>
      </p:sp>
      <p:sp>
        <p:nvSpPr>
          <p:cNvPr id="43" name="Title 1">
            <a:extLst>
              <a:ext uri="{FF2B5EF4-FFF2-40B4-BE49-F238E27FC236}">
                <a16:creationId xmlns:a16="http://schemas.microsoft.com/office/drawing/2014/main" id="{056F6B62-310E-7D23-FAD9-6E46C33A7ABE}"/>
              </a:ext>
            </a:extLst>
          </p:cNvPr>
          <p:cNvSpPr txBox="1">
            <a:spLocks/>
          </p:cNvSpPr>
          <p:nvPr/>
        </p:nvSpPr>
        <p:spPr>
          <a:xfrm>
            <a:off x="8581771" y="5381222"/>
            <a:ext cx="2496037" cy="49257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nerv</a:t>
            </a:r>
            <a:r>
              <a:rPr lang="en-GB" sz="3600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ous</a:t>
            </a:r>
          </a:p>
        </p:txBody>
      </p:sp>
      <p:sp>
        <p:nvSpPr>
          <p:cNvPr id="44" name="Arrow: Right 43">
            <a:extLst>
              <a:ext uri="{FF2B5EF4-FFF2-40B4-BE49-F238E27FC236}">
                <a16:creationId xmlns:a16="http://schemas.microsoft.com/office/drawing/2014/main" id="{087361AB-0DED-5BFE-AA7C-CD0D87DCD0D3}"/>
              </a:ext>
            </a:extLst>
          </p:cNvPr>
          <p:cNvSpPr/>
          <p:nvPr/>
        </p:nvSpPr>
        <p:spPr>
          <a:xfrm>
            <a:off x="5852160" y="2296956"/>
            <a:ext cx="801189" cy="202648"/>
          </a:xfrm>
          <a:prstGeom prst="rightArrow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5" name="Arrow: Right 44">
            <a:extLst>
              <a:ext uri="{FF2B5EF4-FFF2-40B4-BE49-F238E27FC236}">
                <a16:creationId xmlns:a16="http://schemas.microsoft.com/office/drawing/2014/main" id="{7AB12339-2A52-4AAA-2FD2-C2EA46EF96D2}"/>
              </a:ext>
            </a:extLst>
          </p:cNvPr>
          <p:cNvSpPr/>
          <p:nvPr/>
        </p:nvSpPr>
        <p:spPr>
          <a:xfrm>
            <a:off x="5824771" y="2947030"/>
            <a:ext cx="801189" cy="202648"/>
          </a:xfrm>
          <a:prstGeom prst="rightArrow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6" name="Arrow: Right 45">
            <a:extLst>
              <a:ext uri="{FF2B5EF4-FFF2-40B4-BE49-F238E27FC236}">
                <a16:creationId xmlns:a16="http://schemas.microsoft.com/office/drawing/2014/main" id="{EF86F323-DBB9-59C8-9C58-0CEB69CF9968}"/>
              </a:ext>
            </a:extLst>
          </p:cNvPr>
          <p:cNvSpPr/>
          <p:nvPr/>
        </p:nvSpPr>
        <p:spPr>
          <a:xfrm>
            <a:off x="7610027" y="4382075"/>
            <a:ext cx="801189" cy="202648"/>
          </a:xfrm>
          <a:prstGeom prst="rightArrow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7" name="Arrow: Right 46">
            <a:extLst>
              <a:ext uri="{FF2B5EF4-FFF2-40B4-BE49-F238E27FC236}">
                <a16:creationId xmlns:a16="http://schemas.microsoft.com/office/drawing/2014/main" id="{995114B7-C72C-D7A2-1AD7-7009BF7768E0}"/>
              </a:ext>
            </a:extLst>
          </p:cNvPr>
          <p:cNvSpPr/>
          <p:nvPr/>
        </p:nvSpPr>
        <p:spPr>
          <a:xfrm>
            <a:off x="7610026" y="4993782"/>
            <a:ext cx="801189" cy="202648"/>
          </a:xfrm>
          <a:prstGeom prst="rightArrow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8" name="Arrow: Right 47">
            <a:extLst>
              <a:ext uri="{FF2B5EF4-FFF2-40B4-BE49-F238E27FC236}">
                <a16:creationId xmlns:a16="http://schemas.microsoft.com/office/drawing/2014/main" id="{D1836BA3-2522-94C1-4DCC-22C00D71B051}"/>
              </a:ext>
            </a:extLst>
          </p:cNvPr>
          <p:cNvSpPr/>
          <p:nvPr/>
        </p:nvSpPr>
        <p:spPr>
          <a:xfrm>
            <a:off x="7610027" y="5542861"/>
            <a:ext cx="801189" cy="202648"/>
          </a:xfrm>
          <a:prstGeom prst="rightArrow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50" name="Title 1">
            <a:extLst>
              <a:ext uri="{FF2B5EF4-FFF2-40B4-BE49-F238E27FC236}">
                <a16:creationId xmlns:a16="http://schemas.microsoft.com/office/drawing/2014/main" id="{9063A139-6CEA-F0B3-B3A9-13C2EAA06459}"/>
              </a:ext>
            </a:extLst>
          </p:cNvPr>
          <p:cNvSpPr txBox="1">
            <a:spLocks/>
          </p:cNvSpPr>
          <p:nvPr/>
        </p:nvSpPr>
        <p:spPr>
          <a:xfrm>
            <a:off x="3158180" y="3328152"/>
            <a:ext cx="2496037" cy="492575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advant</a:t>
            </a:r>
            <a:r>
              <a:rPr lang="en-GB" sz="3600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age</a:t>
            </a:r>
            <a:endParaRPr lang="en-GB" dirty="0">
              <a:solidFill>
                <a:srgbClr val="7030A0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51" name="Title 1">
            <a:extLst>
              <a:ext uri="{FF2B5EF4-FFF2-40B4-BE49-F238E27FC236}">
                <a16:creationId xmlns:a16="http://schemas.microsoft.com/office/drawing/2014/main" id="{1D09AE47-47F0-5249-691F-87955EACF315}"/>
              </a:ext>
            </a:extLst>
          </p:cNvPr>
          <p:cNvSpPr txBox="1">
            <a:spLocks/>
          </p:cNvSpPr>
          <p:nvPr/>
        </p:nvSpPr>
        <p:spPr>
          <a:xfrm>
            <a:off x="6796514" y="3328152"/>
            <a:ext cx="2496037" cy="492575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5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advantag</a:t>
            </a:r>
            <a:r>
              <a:rPr lang="en-GB" b="1" u="sng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</a:t>
            </a:r>
            <a:r>
              <a:rPr lang="en-GB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ous</a:t>
            </a:r>
          </a:p>
        </p:txBody>
      </p:sp>
      <p:sp>
        <p:nvSpPr>
          <p:cNvPr id="52" name="Arrow: Right 51">
            <a:extLst>
              <a:ext uri="{FF2B5EF4-FFF2-40B4-BE49-F238E27FC236}">
                <a16:creationId xmlns:a16="http://schemas.microsoft.com/office/drawing/2014/main" id="{A901196B-F987-1147-0C15-1C4834094062}"/>
              </a:ext>
            </a:extLst>
          </p:cNvPr>
          <p:cNvSpPr/>
          <p:nvPr/>
        </p:nvSpPr>
        <p:spPr>
          <a:xfrm>
            <a:off x="5824771" y="3552419"/>
            <a:ext cx="801189" cy="202648"/>
          </a:xfrm>
          <a:prstGeom prst="rightArrow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53" name="Title 1">
            <a:extLst>
              <a:ext uri="{FF2B5EF4-FFF2-40B4-BE49-F238E27FC236}">
                <a16:creationId xmlns:a16="http://schemas.microsoft.com/office/drawing/2014/main" id="{BBD6BFC8-5FC5-6014-9C32-A77479A05A6A}"/>
              </a:ext>
            </a:extLst>
          </p:cNvPr>
          <p:cNvSpPr txBox="1">
            <a:spLocks/>
          </p:cNvSpPr>
          <p:nvPr/>
        </p:nvSpPr>
        <p:spPr>
          <a:xfrm>
            <a:off x="4943437" y="6007544"/>
            <a:ext cx="2496037" cy="49257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adventur</a:t>
            </a:r>
            <a:r>
              <a:rPr lang="en-GB" sz="3600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</a:t>
            </a:r>
          </a:p>
        </p:txBody>
      </p:sp>
      <p:sp>
        <p:nvSpPr>
          <p:cNvPr id="54" name="Title 1">
            <a:extLst>
              <a:ext uri="{FF2B5EF4-FFF2-40B4-BE49-F238E27FC236}">
                <a16:creationId xmlns:a16="http://schemas.microsoft.com/office/drawing/2014/main" id="{2A96EF76-43CF-7EA2-540D-4A762A523B52}"/>
              </a:ext>
            </a:extLst>
          </p:cNvPr>
          <p:cNvSpPr txBox="1">
            <a:spLocks/>
          </p:cNvSpPr>
          <p:nvPr/>
        </p:nvSpPr>
        <p:spPr>
          <a:xfrm>
            <a:off x="8581771" y="6007544"/>
            <a:ext cx="2496037" cy="49257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adventur</a:t>
            </a:r>
            <a:r>
              <a:rPr lang="en-GB" sz="2800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ous</a:t>
            </a:r>
          </a:p>
        </p:txBody>
      </p:sp>
      <p:sp>
        <p:nvSpPr>
          <p:cNvPr id="55" name="Arrow: Right 54">
            <a:extLst>
              <a:ext uri="{FF2B5EF4-FFF2-40B4-BE49-F238E27FC236}">
                <a16:creationId xmlns:a16="http://schemas.microsoft.com/office/drawing/2014/main" id="{C6185650-7969-DA57-D981-9A70C288E9A7}"/>
              </a:ext>
            </a:extLst>
          </p:cNvPr>
          <p:cNvSpPr/>
          <p:nvPr/>
        </p:nvSpPr>
        <p:spPr>
          <a:xfrm>
            <a:off x="7610027" y="6169183"/>
            <a:ext cx="801189" cy="202648"/>
          </a:xfrm>
          <a:prstGeom prst="rightArrow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1301F3AB-0242-EFFB-536D-544E1101DFBD}"/>
              </a:ext>
            </a:extLst>
          </p:cNvPr>
          <p:cNvSpPr txBox="1">
            <a:spLocks/>
          </p:cNvSpPr>
          <p:nvPr/>
        </p:nvSpPr>
        <p:spPr>
          <a:xfrm>
            <a:off x="1216927" y="4769515"/>
            <a:ext cx="2496037" cy="49257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continu</a:t>
            </a:r>
            <a:r>
              <a:rPr lang="en-GB" sz="3600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5F2E7AF7-7BED-F260-13DA-F76B260B7E23}"/>
              </a:ext>
            </a:extLst>
          </p:cNvPr>
          <p:cNvSpPr txBox="1">
            <a:spLocks/>
          </p:cNvSpPr>
          <p:nvPr/>
        </p:nvSpPr>
        <p:spPr>
          <a:xfrm>
            <a:off x="1216927" y="4157808"/>
            <a:ext cx="2496037" cy="49257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fam</a:t>
            </a:r>
            <a:r>
              <a:rPr lang="en-GB" sz="3200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E023A550-9D55-30E0-0AB1-320710159381}"/>
              </a:ext>
            </a:extLst>
          </p:cNvPr>
          <p:cNvSpPr txBox="1">
            <a:spLocks/>
          </p:cNvSpPr>
          <p:nvPr/>
        </p:nvSpPr>
        <p:spPr>
          <a:xfrm>
            <a:off x="1216927" y="5381222"/>
            <a:ext cx="2496037" cy="49257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nerv</a:t>
            </a:r>
            <a:r>
              <a:rPr lang="en-GB" sz="3600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</a:t>
            </a:r>
          </a:p>
        </p:txBody>
      </p:sp>
      <p:sp>
        <p:nvSpPr>
          <p:cNvPr id="28" name="Arrow: Right 27">
            <a:extLst>
              <a:ext uri="{FF2B5EF4-FFF2-40B4-BE49-F238E27FC236}">
                <a16:creationId xmlns:a16="http://schemas.microsoft.com/office/drawing/2014/main" id="{99A763EA-AB35-6DAB-BE39-934BAAAEAAD9}"/>
              </a:ext>
            </a:extLst>
          </p:cNvPr>
          <p:cNvSpPr/>
          <p:nvPr/>
        </p:nvSpPr>
        <p:spPr>
          <a:xfrm>
            <a:off x="3883517" y="4382075"/>
            <a:ext cx="801189" cy="202648"/>
          </a:xfrm>
          <a:prstGeom prst="rightArrow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9" name="Arrow: Right 28">
            <a:extLst>
              <a:ext uri="{FF2B5EF4-FFF2-40B4-BE49-F238E27FC236}">
                <a16:creationId xmlns:a16="http://schemas.microsoft.com/office/drawing/2014/main" id="{6F99B5BC-2879-34AE-C99C-8D7C5A1BF5B9}"/>
              </a:ext>
            </a:extLst>
          </p:cNvPr>
          <p:cNvSpPr/>
          <p:nvPr/>
        </p:nvSpPr>
        <p:spPr>
          <a:xfrm>
            <a:off x="3883516" y="4993782"/>
            <a:ext cx="801189" cy="202648"/>
          </a:xfrm>
          <a:prstGeom prst="rightArrow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0" name="Arrow: Right 29">
            <a:extLst>
              <a:ext uri="{FF2B5EF4-FFF2-40B4-BE49-F238E27FC236}">
                <a16:creationId xmlns:a16="http://schemas.microsoft.com/office/drawing/2014/main" id="{43BF3475-8C69-EE13-50B2-361EF8F24060}"/>
              </a:ext>
            </a:extLst>
          </p:cNvPr>
          <p:cNvSpPr/>
          <p:nvPr/>
        </p:nvSpPr>
        <p:spPr>
          <a:xfrm>
            <a:off x="3883517" y="5542861"/>
            <a:ext cx="801189" cy="202648"/>
          </a:xfrm>
          <a:prstGeom prst="rightArrow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id="{AD8EFB22-AEFA-FA59-AB54-EA2DEB9D748D}"/>
              </a:ext>
            </a:extLst>
          </p:cNvPr>
          <p:cNvSpPr txBox="1">
            <a:spLocks/>
          </p:cNvSpPr>
          <p:nvPr/>
        </p:nvSpPr>
        <p:spPr>
          <a:xfrm>
            <a:off x="1216927" y="6007544"/>
            <a:ext cx="2496037" cy="49257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adventur</a:t>
            </a:r>
            <a:r>
              <a:rPr lang="en-GB" sz="3600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</a:t>
            </a:r>
          </a:p>
        </p:txBody>
      </p:sp>
      <p:sp>
        <p:nvSpPr>
          <p:cNvPr id="32" name="Arrow: Right 31">
            <a:extLst>
              <a:ext uri="{FF2B5EF4-FFF2-40B4-BE49-F238E27FC236}">
                <a16:creationId xmlns:a16="http://schemas.microsoft.com/office/drawing/2014/main" id="{6E7D8E13-819D-B3BD-24AF-0A0F9898198A}"/>
              </a:ext>
            </a:extLst>
          </p:cNvPr>
          <p:cNvSpPr/>
          <p:nvPr/>
        </p:nvSpPr>
        <p:spPr>
          <a:xfrm>
            <a:off x="3883517" y="6169183"/>
            <a:ext cx="801189" cy="202648"/>
          </a:xfrm>
          <a:prstGeom prst="rightArrow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689C3868-02B9-1E93-B19E-3C3A2AC3B6BB}"/>
              </a:ext>
            </a:extLst>
          </p:cNvPr>
          <p:cNvCxnSpPr/>
          <p:nvPr/>
        </p:nvCxnSpPr>
        <p:spPr>
          <a:xfrm flipH="1">
            <a:off x="6322423" y="4090994"/>
            <a:ext cx="487680" cy="559389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99A57D29-5A50-FCC0-79FC-C1C445DC9614}"/>
              </a:ext>
            </a:extLst>
          </p:cNvPr>
          <p:cNvCxnSpPr/>
          <p:nvPr/>
        </p:nvCxnSpPr>
        <p:spPr>
          <a:xfrm flipH="1">
            <a:off x="6795038" y="4736107"/>
            <a:ext cx="487680" cy="559389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17FD6754-2A6F-0C0E-F3BD-33CE01D62132}"/>
              </a:ext>
            </a:extLst>
          </p:cNvPr>
          <p:cNvCxnSpPr/>
          <p:nvPr/>
        </p:nvCxnSpPr>
        <p:spPr>
          <a:xfrm flipH="1">
            <a:off x="6457406" y="5347814"/>
            <a:ext cx="487680" cy="559389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08517382-8457-B90D-B0BA-F517663C8F9A}"/>
              </a:ext>
            </a:extLst>
          </p:cNvPr>
          <p:cNvCxnSpPr/>
          <p:nvPr/>
        </p:nvCxnSpPr>
        <p:spPr>
          <a:xfrm flipH="1">
            <a:off x="6936904" y="5992927"/>
            <a:ext cx="487680" cy="559389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39538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50" grpId="0" animBg="1"/>
      <p:bldP spid="51" grpId="0" animBg="1"/>
      <p:bldP spid="52" grpId="0" animBg="1"/>
      <p:bldP spid="53" grpId="0" animBg="1"/>
      <p:bldP spid="54" grpId="0" animBg="1"/>
      <p:bldP spid="55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DDEC88FD-9D71-8EEF-3D4E-02B2A0573F1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2" name="Wrope or rope">
            <a:extLst>
              <a:ext uri="{FF2B5EF4-FFF2-40B4-BE49-F238E27FC236}">
                <a16:creationId xmlns:a16="http://schemas.microsoft.com/office/drawing/2014/main" id="{86BF5CF2-C91A-2D37-8568-232041F0BC33}"/>
              </a:ext>
            </a:extLst>
          </p:cNvPr>
          <p:cNvSpPr txBox="1">
            <a:spLocks/>
          </p:cNvSpPr>
          <p:nvPr/>
        </p:nvSpPr>
        <p:spPr>
          <a:xfrm>
            <a:off x="368085" y="1390338"/>
            <a:ext cx="3421774" cy="647075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Courageous or couragous</a:t>
            </a:r>
          </a:p>
        </p:txBody>
      </p:sp>
      <p:sp>
        <p:nvSpPr>
          <p:cNvPr id="14" name="Arrow: Down 1">
            <a:extLst>
              <a:ext uri="{FF2B5EF4-FFF2-40B4-BE49-F238E27FC236}">
                <a16:creationId xmlns:a16="http://schemas.microsoft.com/office/drawing/2014/main" id="{DCD3B603-996F-09C5-CC68-C09C4E5EE791}"/>
              </a:ext>
            </a:extLst>
          </p:cNvPr>
          <p:cNvSpPr/>
          <p:nvPr/>
        </p:nvSpPr>
        <p:spPr>
          <a:xfrm>
            <a:off x="1853420" y="2131764"/>
            <a:ext cx="276225" cy="739708"/>
          </a:xfrm>
          <a:prstGeom prst="downArrow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6" name="Rounded Rectangle 3">
            <a:extLst>
              <a:ext uri="{FF2B5EF4-FFF2-40B4-BE49-F238E27FC236}">
                <a16:creationId xmlns:a16="http://schemas.microsoft.com/office/drawing/2014/main" id="{73E3560E-BAA7-921C-597B-A87AD8A336AC}"/>
              </a:ext>
            </a:extLst>
          </p:cNvPr>
          <p:cNvSpPr/>
          <p:nvPr/>
        </p:nvSpPr>
        <p:spPr>
          <a:xfrm>
            <a:off x="364820" y="254244"/>
            <a:ext cx="11420215" cy="921850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Which is the correct spelling?</a:t>
            </a:r>
          </a:p>
          <a:p>
            <a:pPr algn="ctr"/>
            <a:r>
              <a:rPr lang="en-GB" sz="1600" dirty="0">
                <a:solidFill>
                  <a:schemeClr val="bg1"/>
                </a:solidFill>
                <a:latin typeface="Andika" panose="02000000000000000000" pitchFamily="2" charset="0"/>
              </a:rPr>
              <a:t>(Click on the words to reveal the correct spelling?)</a:t>
            </a:r>
          </a:p>
        </p:txBody>
      </p:sp>
      <p:sp>
        <p:nvSpPr>
          <p:cNvPr id="17" name="wrestle or restle">
            <a:extLst>
              <a:ext uri="{FF2B5EF4-FFF2-40B4-BE49-F238E27FC236}">
                <a16:creationId xmlns:a16="http://schemas.microsoft.com/office/drawing/2014/main" id="{82E5F4F9-76A8-C8CD-C96C-32C97E9667D0}"/>
              </a:ext>
            </a:extLst>
          </p:cNvPr>
          <p:cNvSpPr txBox="1">
            <a:spLocks/>
          </p:cNvSpPr>
          <p:nvPr/>
        </p:nvSpPr>
        <p:spPr>
          <a:xfrm>
            <a:off x="4385113" y="1405516"/>
            <a:ext cx="3421774" cy="647075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Fameous or famous?</a:t>
            </a:r>
          </a:p>
        </p:txBody>
      </p:sp>
      <p:sp>
        <p:nvSpPr>
          <p:cNvPr id="18" name="wrestle">
            <a:extLst>
              <a:ext uri="{FF2B5EF4-FFF2-40B4-BE49-F238E27FC236}">
                <a16:creationId xmlns:a16="http://schemas.microsoft.com/office/drawing/2014/main" id="{442B7B09-87E9-6628-3E1D-62D49F083B10}"/>
              </a:ext>
            </a:extLst>
          </p:cNvPr>
          <p:cNvSpPr txBox="1">
            <a:spLocks/>
          </p:cNvSpPr>
          <p:nvPr/>
        </p:nvSpPr>
        <p:spPr>
          <a:xfrm>
            <a:off x="5133677" y="2981002"/>
            <a:ext cx="1749766" cy="64707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ln>
            <a:solidFill>
              <a:srgbClr val="00B05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famous</a:t>
            </a:r>
          </a:p>
        </p:txBody>
      </p:sp>
      <p:sp>
        <p:nvSpPr>
          <p:cNvPr id="19" name="Arrow: Down 2">
            <a:extLst>
              <a:ext uri="{FF2B5EF4-FFF2-40B4-BE49-F238E27FC236}">
                <a16:creationId xmlns:a16="http://schemas.microsoft.com/office/drawing/2014/main" id="{82F49306-BA81-E87D-646B-652BF71D4572}"/>
              </a:ext>
            </a:extLst>
          </p:cNvPr>
          <p:cNvSpPr/>
          <p:nvPr/>
        </p:nvSpPr>
        <p:spPr>
          <a:xfrm>
            <a:off x="5870448" y="2146942"/>
            <a:ext cx="276225" cy="739708"/>
          </a:xfrm>
          <a:prstGeom prst="downArrow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20" name="wrong or rong">
            <a:extLst>
              <a:ext uri="{FF2B5EF4-FFF2-40B4-BE49-F238E27FC236}">
                <a16:creationId xmlns:a16="http://schemas.microsoft.com/office/drawing/2014/main" id="{5D6AE5F1-7026-B0EB-28E1-EAB533D74ECA}"/>
              </a:ext>
            </a:extLst>
          </p:cNvPr>
          <p:cNvSpPr txBox="1">
            <a:spLocks/>
          </p:cNvSpPr>
          <p:nvPr/>
        </p:nvSpPr>
        <p:spPr>
          <a:xfrm>
            <a:off x="8363262" y="1405516"/>
            <a:ext cx="3421774" cy="647075"/>
          </a:xfrm>
          <a:prstGeom prst="roundRect">
            <a:avLst>
              <a:gd name="adj" fmla="val 21923"/>
            </a:avLst>
          </a:prstGeom>
          <a:solidFill>
            <a:srgbClr val="8C3FC5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Continueous or continuous</a:t>
            </a:r>
          </a:p>
        </p:txBody>
      </p:sp>
      <p:sp>
        <p:nvSpPr>
          <p:cNvPr id="21" name="wrong">
            <a:extLst>
              <a:ext uri="{FF2B5EF4-FFF2-40B4-BE49-F238E27FC236}">
                <a16:creationId xmlns:a16="http://schemas.microsoft.com/office/drawing/2014/main" id="{BC81FC28-A555-38A5-D4F9-C248F8C077D4}"/>
              </a:ext>
            </a:extLst>
          </p:cNvPr>
          <p:cNvSpPr txBox="1">
            <a:spLocks/>
          </p:cNvSpPr>
          <p:nvPr/>
        </p:nvSpPr>
        <p:spPr>
          <a:xfrm>
            <a:off x="9111826" y="2981002"/>
            <a:ext cx="1749766" cy="64707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ln>
            <a:solidFill>
              <a:srgbClr val="00B05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continuous </a:t>
            </a:r>
          </a:p>
        </p:txBody>
      </p:sp>
      <p:sp>
        <p:nvSpPr>
          <p:cNvPr id="22" name="Arrow: Down 3">
            <a:extLst>
              <a:ext uri="{FF2B5EF4-FFF2-40B4-BE49-F238E27FC236}">
                <a16:creationId xmlns:a16="http://schemas.microsoft.com/office/drawing/2014/main" id="{6E2FCBB5-E331-B900-25CB-2334DF67ACF8}"/>
              </a:ext>
            </a:extLst>
          </p:cNvPr>
          <p:cNvSpPr/>
          <p:nvPr/>
        </p:nvSpPr>
        <p:spPr>
          <a:xfrm>
            <a:off x="9848597" y="2146942"/>
            <a:ext cx="276225" cy="739708"/>
          </a:xfrm>
          <a:prstGeom prst="downArrow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23" name="wrobot">
            <a:extLst>
              <a:ext uri="{FF2B5EF4-FFF2-40B4-BE49-F238E27FC236}">
                <a16:creationId xmlns:a16="http://schemas.microsoft.com/office/drawing/2014/main" id="{66309F7B-BDE1-16C4-8C6E-466175AE2157}"/>
              </a:ext>
            </a:extLst>
          </p:cNvPr>
          <p:cNvSpPr txBox="1">
            <a:spLocks/>
          </p:cNvSpPr>
          <p:nvPr/>
        </p:nvSpPr>
        <p:spPr>
          <a:xfrm>
            <a:off x="364821" y="4217772"/>
            <a:ext cx="3421774" cy="647075"/>
          </a:xfrm>
          <a:prstGeom prst="roundRect">
            <a:avLst>
              <a:gd name="adj" fmla="val 21923"/>
            </a:avLst>
          </a:prstGeom>
          <a:solidFill>
            <a:srgbClr val="8C3FC5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Adventureous or adventurous</a:t>
            </a:r>
          </a:p>
        </p:txBody>
      </p:sp>
      <p:sp>
        <p:nvSpPr>
          <p:cNvPr id="24" name="robot">
            <a:extLst>
              <a:ext uri="{FF2B5EF4-FFF2-40B4-BE49-F238E27FC236}">
                <a16:creationId xmlns:a16="http://schemas.microsoft.com/office/drawing/2014/main" id="{99285A11-889C-3AF8-1C3E-A566E46E140A}"/>
              </a:ext>
            </a:extLst>
          </p:cNvPr>
          <p:cNvSpPr txBox="1">
            <a:spLocks/>
          </p:cNvSpPr>
          <p:nvPr/>
        </p:nvSpPr>
        <p:spPr>
          <a:xfrm>
            <a:off x="1113385" y="5793258"/>
            <a:ext cx="1749766" cy="64707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ln>
            <a:solidFill>
              <a:srgbClr val="00B05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adventurous </a:t>
            </a:r>
          </a:p>
        </p:txBody>
      </p:sp>
      <p:sp>
        <p:nvSpPr>
          <p:cNvPr id="25" name="Arrow: Down 4">
            <a:extLst>
              <a:ext uri="{FF2B5EF4-FFF2-40B4-BE49-F238E27FC236}">
                <a16:creationId xmlns:a16="http://schemas.microsoft.com/office/drawing/2014/main" id="{4962AD8A-594A-B7EF-3CF8-2A8C9B8051EE}"/>
              </a:ext>
            </a:extLst>
          </p:cNvPr>
          <p:cNvSpPr/>
          <p:nvPr/>
        </p:nvSpPr>
        <p:spPr>
          <a:xfrm>
            <a:off x="1850156" y="4959198"/>
            <a:ext cx="276225" cy="739708"/>
          </a:xfrm>
          <a:prstGeom prst="downArrow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26" name="wrain or rain">
            <a:extLst>
              <a:ext uri="{FF2B5EF4-FFF2-40B4-BE49-F238E27FC236}">
                <a16:creationId xmlns:a16="http://schemas.microsoft.com/office/drawing/2014/main" id="{C7602D72-0164-9680-101D-29EB385FA5AC}"/>
              </a:ext>
            </a:extLst>
          </p:cNvPr>
          <p:cNvSpPr txBox="1">
            <a:spLocks/>
          </p:cNvSpPr>
          <p:nvPr/>
        </p:nvSpPr>
        <p:spPr>
          <a:xfrm>
            <a:off x="4385113" y="4217772"/>
            <a:ext cx="3421774" cy="647075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Nervous or nerveous</a:t>
            </a:r>
          </a:p>
        </p:txBody>
      </p:sp>
      <p:sp>
        <p:nvSpPr>
          <p:cNvPr id="27" name="rain">
            <a:extLst>
              <a:ext uri="{FF2B5EF4-FFF2-40B4-BE49-F238E27FC236}">
                <a16:creationId xmlns:a16="http://schemas.microsoft.com/office/drawing/2014/main" id="{769C9969-239E-6B0C-6C5B-D2882381BF45}"/>
              </a:ext>
            </a:extLst>
          </p:cNvPr>
          <p:cNvSpPr txBox="1">
            <a:spLocks/>
          </p:cNvSpPr>
          <p:nvPr/>
        </p:nvSpPr>
        <p:spPr>
          <a:xfrm>
            <a:off x="5133677" y="5793258"/>
            <a:ext cx="1749766" cy="64707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ln>
            <a:solidFill>
              <a:srgbClr val="00B05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Nervous </a:t>
            </a:r>
          </a:p>
        </p:txBody>
      </p:sp>
      <p:sp>
        <p:nvSpPr>
          <p:cNvPr id="28" name="Arrow: Down 5">
            <a:extLst>
              <a:ext uri="{FF2B5EF4-FFF2-40B4-BE49-F238E27FC236}">
                <a16:creationId xmlns:a16="http://schemas.microsoft.com/office/drawing/2014/main" id="{474B2AE1-2E68-8F37-4EF3-1FCA1C91088F}"/>
              </a:ext>
            </a:extLst>
          </p:cNvPr>
          <p:cNvSpPr/>
          <p:nvPr/>
        </p:nvSpPr>
        <p:spPr>
          <a:xfrm>
            <a:off x="5870448" y="4959198"/>
            <a:ext cx="276225" cy="739708"/>
          </a:xfrm>
          <a:prstGeom prst="downArrow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1" name="wrist or rist">
            <a:extLst>
              <a:ext uri="{FF2B5EF4-FFF2-40B4-BE49-F238E27FC236}">
                <a16:creationId xmlns:a16="http://schemas.microsoft.com/office/drawing/2014/main" id="{944AE3A4-05AA-1EBF-0879-935512E4B8CE}"/>
              </a:ext>
            </a:extLst>
          </p:cNvPr>
          <p:cNvSpPr txBox="1">
            <a:spLocks/>
          </p:cNvSpPr>
          <p:nvPr/>
        </p:nvSpPr>
        <p:spPr>
          <a:xfrm>
            <a:off x="8363262" y="4217772"/>
            <a:ext cx="3421774" cy="647075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Outrageous or outragous</a:t>
            </a:r>
          </a:p>
        </p:txBody>
      </p:sp>
      <p:sp>
        <p:nvSpPr>
          <p:cNvPr id="33" name="wrist">
            <a:extLst>
              <a:ext uri="{FF2B5EF4-FFF2-40B4-BE49-F238E27FC236}">
                <a16:creationId xmlns:a16="http://schemas.microsoft.com/office/drawing/2014/main" id="{6F2444F2-851D-B526-78B8-DCAB74E8AC3F}"/>
              </a:ext>
            </a:extLst>
          </p:cNvPr>
          <p:cNvSpPr txBox="1">
            <a:spLocks/>
          </p:cNvSpPr>
          <p:nvPr/>
        </p:nvSpPr>
        <p:spPr>
          <a:xfrm>
            <a:off x="9111826" y="5793258"/>
            <a:ext cx="1749766" cy="64707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ln>
            <a:solidFill>
              <a:srgbClr val="00B05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Outrageous </a:t>
            </a:r>
          </a:p>
        </p:txBody>
      </p:sp>
      <p:sp>
        <p:nvSpPr>
          <p:cNvPr id="13" name="rope">
            <a:extLst>
              <a:ext uri="{FF2B5EF4-FFF2-40B4-BE49-F238E27FC236}">
                <a16:creationId xmlns:a16="http://schemas.microsoft.com/office/drawing/2014/main" id="{4EE92EE8-8E35-820B-8B18-3ABB7C03988C}"/>
              </a:ext>
            </a:extLst>
          </p:cNvPr>
          <p:cNvSpPr txBox="1">
            <a:spLocks/>
          </p:cNvSpPr>
          <p:nvPr/>
        </p:nvSpPr>
        <p:spPr>
          <a:xfrm>
            <a:off x="1116649" y="2965824"/>
            <a:ext cx="1749766" cy="64707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ln>
            <a:solidFill>
              <a:srgbClr val="00B05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Courageous </a:t>
            </a:r>
          </a:p>
        </p:txBody>
      </p:sp>
      <p:sp>
        <p:nvSpPr>
          <p:cNvPr id="34" name="Arrow: Down 1">
            <a:extLst>
              <a:ext uri="{FF2B5EF4-FFF2-40B4-BE49-F238E27FC236}">
                <a16:creationId xmlns:a16="http://schemas.microsoft.com/office/drawing/2014/main" id="{82EE823D-4920-973A-B4E7-8D58CB76B1E9}"/>
              </a:ext>
            </a:extLst>
          </p:cNvPr>
          <p:cNvSpPr/>
          <p:nvPr/>
        </p:nvSpPr>
        <p:spPr>
          <a:xfrm>
            <a:off x="9848597" y="4959198"/>
            <a:ext cx="276225" cy="739708"/>
          </a:xfrm>
          <a:prstGeom prst="downArrow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081920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54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5" fill="hold">
                      <p:stCondLst>
                        <p:cond delay="0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00"/>
                            </p:stCondLst>
                            <p:childTnLst>
                              <p:par>
                                <p:cTn id="6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67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8" fill="hold">
                      <p:stCondLst>
                        <p:cond delay="0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</p:childTnLst>
        </p:cTn>
      </p:par>
    </p:tnLst>
    <p:bldLst>
      <p:bldP spid="14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31" grpId="0" animBg="1"/>
      <p:bldP spid="33" grpId="0" animBg="1"/>
      <p:bldP spid="13" grpId="0" animBg="1"/>
      <p:bldP spid="3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BE8313-2CA5-26FE-F868-343A7BF9BD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A2EC9423-3912-2502-BE2C-F4E8A256ACE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2A767535-8233-FE98-B6E3-A2C3A980F3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B9B62CFE-AF2C-1EE9-B950-5C462A57CE8A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3F83C38F-E514-AD43-5C82-55231C515B4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0A19D85F-42E5-5756-D3F0-EA2CF6B4218A}"/>
              </a:ext>
            </a:extLst>
          </p:cNvPr>
          <p:cNvSpPr txBox="1"/>
          <p:nvPr/>
        </p:nvSpPr>
        <p:spPr>
          <a:xfrm>
            <a:off x="272167" y="1975952"/>
            <a:ext cx="1147156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There lived a couragous and adventureous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</a:rPr>
              <a:t>little alien named Emile.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1C14940E-2BB1-3A30-E74C-66C11A305CF8}"/>
              </a:ext>
            </a:extLst>
          </p:cNvPr>
          <p:cNvCxnSpPr>
            <a:cxnSpLocks/>
          </p:cNvCxnSpPr>
          <p:nvPr/>
        </p:nvCxnSpPr>
        <p:spPr>
          <a:xfrm>
            <a:off x="2283832" y="3376318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B3A49BD6-1A52-1ECE-E50A-947D5DF34863}"/>
              </a:ext>
            </a:extLst>
          </p:cNvPr>
          <p:cNvCxnSpPr>
            <a:cxnSpLocks/>
          </p:cNvCxnSpPr>
          <p:nvPr/>
        </p:nvCxnSpPr>
        <p:spPr>
          <a:xfrm>
            <a:off x="2283832" y="4901641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id="{DABDBE86-4404-80C7-A688-DC09738B93E5}"/>
              </a:ext>
            </a:extLst>
          </p:cNvPr>
          <p:cNvSpPr txBox="1"/>
          <p:nvPr/>
        </p:nvSpPr>
        <p:spPr>
          <a:xfrm>
            <a:off x="272167" y="3599322"/>
            <a:ext cx="11471564" cy="107721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There lived a courageous and adventurous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</a:rPr>
              <a:t>little alien named Emile.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9F39AFE-6CAB-AAF5-B474-BB19417B619E}"/>
              </a:ext>
            </a:extLst>
          </p:cNvPr>
          <p:cNvSpPr txBox="1"/>
          <p:nvPr/>
        </p:nvSpPr>
        <p:spPr>
          <a:xfrm>
            <a:off x="272167" y="5034711"/>
            <a:ext cx="1147156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There lived a </a:t>
            </a:r>
            <a:r>
              <a:rPr lang="en-GB" sz="3200" u="sng" dirty="0">
                <a:solidFill>
                  <a:schemeClr val="accent6">
                    <a:lumMod val="50000"/>
                  </a:schemeClr>
                </a:solidFill>
              </a:rPr>
              <a:t>courageous</a:t>
            </a:r>
            <a:r>
              <a:rPr lang="en-GB" sz="3200" dirty="0">
                <a:solidFill>
                  <a:schemeClr val="bg1"/>
                </a:solidFill>
              </a:rPr>
              <a:t> and </a:t>
            </a:r>
            <a:r>
              <a:rPr lang="en-GB" sz="3200" u="sng" dirty="0">
                <a:solidFill>
                  <a:schemeClr val="accent6">
                    <a:lumMod val="50000"/>
                  </a:schemeClr>
                </a:solidFill>
              </a:rPr>
              <a:t>adventurous</a:t>
            </a:r>
            <a:r>
              <a:rPr lang="en-GB" sz="3200" dirty="0">
                <a:solidFill>
                  <a:schemeClr val="bg1"/>
                </a:solidFill>
              </a:rPr>
              <a:t>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</a:rPr>
              <a:t>little alien named Emile.</a:t>
            </a:r>
          </a:p>
        </p:txBody>
      </p:sp>
    </p:spTree>
    <p:extLst>
      <p:ext uri="{BB962C8B-B14F-4D97-AF65-F5344CB8AC3E}">
        <p14:creationId xmlns:p14="http://schemas.microsoft.com/office/powerpoint/2010/main" val="1558621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73B7443-1819-3003-AD92-2335EFD10E9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hape, background pattern&#10;&#10;Description automatically generated">
            <a:extLst>
              <a:ext uri="{FF2B5EF4-FFF2-40B4-BE49-F238E27FC236}">
                <a16:creationId xmlns:a16="http://schemas.microsoft.com/office/drawing/2014/main" id="{17A737E9-EB7B-A4BB-D336-7DC2435D79C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118BB901-EDD9-439B-C608-4939746BC87B}"/>
              </a:ext>
            </a:extLst>
          </p:cNvPr>
          <p:cNvSpPr txBox="1">
            <a:spLocks/>
          </p:cNvSpPr>
          <p:nvPr/>
        </p:nvSpPr>
        <p:spPr>
          <a:xfrm>
            <a:off x="755375" y="355846"/>
            <a:ext cx="10721008" cy="925140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What am I?</a:t>
            </a:r>
            <a:endParaRPr lang="en-GB" sz="3600" u="sng" dirty="0">
              <a:solidFill>
                <a:schemeClr val="bg1"/>
              </a:solidFill>
              <a:latin typeface="Andika"/>
              <a:ea typeface="Andika"/>
              <a:cs typeface="Andika"/>
            </a:endParaRP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C7F12E41-9A16-F8E0-E3C7-32184E02508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23116232"/>
              </p:ext>
            </p:extLst>
          </p:nvPr>
        </p:nvGraphicFramePr>
        <p:xfrm>
          <a:off x="1665084" y="1636832"/>
          <a:ext cx="8962851" cy="487985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987617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2987617">
                  <a:extLst>
                    <a:ext uri="{9D8B030D-6E8A-4147-A177-3AD203B41FA5}">
                      <a16:colId xmlns:a16="http://schemas.microsoft.com/office/drawing/2014/main" val="3026217240"/>
                    </a:ext>
                  </a:extLst>
                </a:gridCol>
                <a:gridCol w="2987617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</a:tblGrid>
              <a:tr h="53478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AU" sz="2000" b="1" kern="100" dirty="0">
                          <a:solidFill>
                            <a:schemeClr val="tx1"/>
                          </a:solidFill>
                          <a:effectLst/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Child</a:t>
                      </a:r>
                      <a:endParaRPr lang="en-GB" sz="2000" kern="100" dirty="0">
                        <a:solidFill>
                          <a:schemeClr val="tx1"/>
                        </a:solidFill>
                        <a:effectLst/>
                        <a:latin typeface="Andika" panose="02000000000000000000" pitchFamily="2" charset="0"/>
                        <a:ea typeface="Andika" panose="02000000000000000000" pitchFamily="2" charset="0"/>
                        <a:cs typeface="Andika" panose="02000000000000000000" pitchFamily="2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AU" sz="2000" b="1" kern="100" dirty="0">
                          <a:solidFill>
                            <a:schemeClr val="tx1"/>
                          </a:solidFill>
                          <a:effectLst/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Statement</a:t>
                      </a:r>
                      <a:endParaRPr lang="en-GB" sz="2000" kern="100" dirty="0">
                        <a:solidFill>
                          <a:schemeClr val="tx1"/>
                        </a:solidFill>
                        <a:effectLst/>
                        <a:latin typeface="Andika" panose="02000000000000000000" pitchFamily="2" charset="0"/>
                        <a:ea typeface="Andika" panose="02000000000000000000" pitchFamily="2" charset="0"/>
                        <a:cs typeface="Andika" panose="02000000000000000000" pitchFamily="2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AU" sz="2000" b="1" kern="100" dirty="0">
                          <a:solidFill>
                            <a:schemeClr val="tx1"/>
                          </a:solidFill>
                          <a:effectLst/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Adjective</a:t>
                      </a:r>
                      <a:endParaRPr lang="en-GB" sz="2000" kern="100" dirty="0">
                        <a:solidFill>
                          <a:schemeClr val="tx1"/>
                        </a:solidFill>
                        <a:effectLst/>
                        <a:latin typeface="Andika" panose="02000000000000000000" pitchFamily="2" charset="0"/>
                        <a:ea typeface="Andika" panose="02000000000000000000" pitchFamily="2" charset="0"/>
                        <a:cs typeface="Andika" panose="02000000000000000000" pitchFamily="2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52600494"/>
                  </a:ext>
                </a:extLst>
              </a:tr>
              <a:tr h="147249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AU" sz="2000" b="1" kern="100" dirty="0">
                          <a:effectLst/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Ben</a:t>
                      </a:r>
                      <a:endParaRPr lang="en-GB" sz="2000" kern="100" dirty="0">
                        <a:effectLst/>
                        <a:latin typeface="Andika" panose="02000000000000000000" pitchFamily="2" charset="0"/>
                        <a:ea typeface="Andika" panose="02000000000000000000" pitchFamily="2" charset="0"/>
                        <a:cs typeface="Andika" panose="02000000000000000000" pitchFamily="2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AU" sz="2000" kern="100" dirty="0">
                          <a:effectLst/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‘’Wherever I go people recognise me and call out my name!”</a:t>
                      </a:r>
                      <a:endParaRPr lang="en-GB" sz="2000" kern="100" dirty="0">
                        <a:effectLst/>
                        <a:latin typeface="Andika" panose="02000000000000000000" pitchFamily="2" charset="0"/>
                        <a:ea typeface="Andika" panose="02000000000000000000" pitchFamily="2" charset="0"/>
                        <a:cs typeface="Andika" panose="02000000000000000000" pitchFamily="2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AU" sz="2000" b="1" kern="100" dirty="0">
                          <a:effectLst/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 </a:t>
                      </a:r>
                      <a:endParaRPr lang="en-GB" sz="2000" kern="100" dirty="0">
                        <a:effectLst/>
                        <a:latin typeface="Andika" panose="02000000000000000000" pitchFamily="2" charset="0"/>
                        <a:ea typeface="Andika" panose="02000000000000000000" pitchFamily="2" charset="0"/>
                        <a:cs typeface="Andika" panose="02000000000000000000" pitchFamily="2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147249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AU" sz="2000" b="1" kern="100" dirty="0">
                          <a:effectLst/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Sanjay</a:t>
                      </a:r>
                      <a:endParaRPr lang="en-GB" sz="2000" kern="100" dirty="0">
                        <a:effectLst/>
                        <a:latin typeface="Andika" panose="02000000000000000000" pitchFamily="2" charset="0"/>
                        <a:ea typeface="Andika" panose="02000000000000000000" pitchFamily="2" charset="0"/>
                        <a:cs typeface="Andika" panose="02000000000000000000" pitchFamily="2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AU" sz="2000" kern="100" dirty="0">
                          <a:effectLst/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“I’m just about to go on stage for the play and my hands are shaking.”</a:t>
                      </a:r>
                      <a:endParaRPr lang="en-GB" sz="2000" kern="100" dirty="0">
                        <a:effectLst/>
                        <a:latin typeface="Andika" panose="02000000000000000000" pitchFamily="2" charset="0"/>
                        <a:ea typeface="Andika" panose="02000000000000000000" pitchFamily="2" charset="0"/>
                        <a:cs typeface="Andika" panose="02000000000000000000" pitchFamily="2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AU" sz="2000" kern="100" dirty="0">
                          <a:effectLst/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 </a:t>
                      </a:r>
                      <a:endParaRPr lang="en-GB" sz="2000" kern="100" dirty="0">
                        <a:effectLst/>
                        <a:latin typeface="Andika" panose="02000000000000000000" pitchFamily="2" charset="0"/>
                        <a:ea typeface="Andika" panose="02000000000000000000" pitchFamily="2" charset="0"/>
                        <a:cs typeface="Andika" panose="02000000000000000000" pitchFamily="2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140008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AU" sz="2000" b="1" kern="100" dirty="0">
                          <a:effectLst/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Rita</a:t>
                      </a:r>
                      <a:endParaRPr lang="en-GB" sz="2000" kern="100" dirty="0">
                        <a:effectLst/>
                        <a:latin typeface="Andika" panose="02000000000000000000" pitchFamily="2" charset="0"/>
                        <a:ea typeface="Andika" panose="02000000000000000000" pitchFamily="2" charset="0"/>
                        <a:cs typeface="Andika" panose="02000000000000000000" pitchFamily="2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AU" sz="2000" kern="100" dirty="0">
                          <a:effectLst/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“I love exploring and trying out things that I’ve never done before.”</a:t>
                      </a:r>
                      <a:endParaRPr lang="en-GB" sz="2000" kern="100" dirty="0">
                        <a:effectLst/>
                        <a:latin typeface="Andika" panose="02000000000000000000" pitchFamily="2" charset="0"/>
                        <a:ea typeface="Andika" panose="02000000000000000000" pitchFamily="2" charset="0"/>
                        <a:cs typeface="Andika" panose="02000000000000000000" pitchFamily="2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AU" sz="2000" kern="100" dirty="0">
                          <a:effectLst/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 </a:t>
                      </a:r>
                      <a:endParaRPr lang="en-GB" sz="2000" kern="100" dirty="0">
                        <a:effectLst/>
                        <a:latin typeface="Andika" panose="02000000000000000000" pitchFamily="2" charset="0"/>
                        <a:ea typeface="Andika" panose="02000000000000000000" pitchFamily="2" charset="0"/>
                        <a:cs typeface="Andika" panose="02000000000000000000" pitchFamily="2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endParaRPr lang="en-GB" sz="2000" kern="100" dirty="0">
                        <a:effectLst/>
                        <a:latin typeface="Andika" panose="02000000000000000000" pitchFamily="2" charset="0"/>
                        <a:ea typeface="Andika" panose="02000000000000000000" pitchFamily="2" charset="0"/>
                        <a:cs typeface="Andika" panose="02000000000000000000" pitchFamily="2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</a:tbl>
          </a:graphicData>
        </a:graphic>
      </p:graphicFrame>
      <p:pic>
        <p:nvPicPr>
          <p:cNvPr id="4" name="Picture 3">
            <a:extLst>
              <a:ext uri="{FF2B5EF4-FFF2-40B4-BE49-F238E27FC236}">
                <a16:creationId xmlns:a16="http://schemas.microsoft.com/office/drawing/2014/main" id="{FC97ED80-6648-CE59-FB90-00E52313E8C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43199" y="2268984"/>
            <a:ext cx="1297825" cy="1277948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32D2F38B-EC62-0B1D-0CF4-14D5188E769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43199" y="3708595"/>
            <a:ext cx="1257300" cy="1315085"/>
          </a:xfrm>
          <a:prstGeom prst="rect">
            <a:avLst/>
          </a:prstGeom>
        </p:spPr>
      </p:pic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8E4D4E61-9F58-4826-A1A7-F3F6C67D782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85506" y="355846"/>
            <a:ext cx="1484859" cy="191313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18B34223-02F9-3391-7EB9-2FDD9BCE468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743199" y="5201603"/>
            <a:ext cx="1116828" cy="12955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377980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15942CE-7046-B195-19D8-B75CAD06917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hape, background pattern&#10;&#10;Description automatically generated">
            <a:extLst>
              <a:ext uri="{FF2B5EF4-FFF2-40B4-BE49-F238E27FC236}">
                <a16:creationId xmlns:a16="http://schemas.microsoft.com/office/drawing/2014/main" id="{C2F24B2A-E7ED-3E12-D0AA-7486D44790C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049102B5-BCEA-2F50-A594-3116FC7AC4FA}"/>
              </a:ext>
            </a:extLst>
          </p:cNvPr>
          <p:cNvSpPr txBox="1">
            <a:spLocks/>
          </p:cNvSpPr>
          <p:nvPr/>
        </p:nvSpPr>
        <p:spPr>
          <a:xfrm>
            <a:off x="755375" y="355846"/>
            <a:ext cx="10721008" cy="925140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What am I?</a:t>
            </a:r>
            <a:endParaRPr lang="en-GB" sz="3600" u="sng" dirty="0">
              <a:solidFill>
                <a:schemeClr val="bg1"/>
              </a:solidFill>
              <a:latin typeface="Andika"/>
              <a:ea typeface="Andika"/>
              <a:cs typeface="Andika"/>
            </a:endParaRP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71E7FF5-97BA-CFDF-447E-09196A4EA61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64583788"/>
              </p:ext>
            </p:extLst>
          </p:nvPr>
        </p:nvGraphicFramePr>
        <p:xfrm>
          <a:off x="1665084" y="1636832"/>
          <a:ext cx="8962851" cy="487985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987617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2987617">
                  <a:extLst>
                    <a:ext uri="{9D8B030D-6E8A-4147-A177-3AD203B41FA5}">
                      <a16:colId xmlns:a16="http://schemas.microsoft.com/office/drawing/2014/main" val="3026217240"/>
                    </a:ext>
                  </a:extLst>
                </a:gridCol>
                <a:gridCol w="2987617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</a:tblGrid>
              <a:tr h="53478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AU" sz="2000" b="1" kern="100" dirty="0">
                          <a:solidFill>
                            <a:schemeClr val="tx1"/>
                          </a:solidFill>
                          <a:effectLst/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Child</a:t>
                      </a:r>
                      <a:endParaRPr lang="en-GB" sz="2000" kern="100" dirty="0">
                        <a:solidFill>
                          <a:schemeClr val="tx1"/>
                        </a:solidFill>
                        <a:effectLst/>
                        <a:latin typeface="Andika" panose="02000000000000000000" pitchFamily="2" charset="0"/>
                        <a:ea typeface="Andika" panose="02000000000000000000" pitchFamily="2" charset="0"/>
                        <a:cs typeface="Andika" panose="02000000000000000000" pitchFamily="2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AU" sz="2000" b="1" kern="100" dirty="0">
                          <a:solidFill>
                            <a:schemeClr val="tx1"/>
                          </a:solidFill>
                          <a:effectLst/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Statement</a:t>
                      </a:r>
                      <a:endParaRPr lang="en-GB" sz="2000" kern="100" dirty="0">
                        <a:solidFill>
                          <a:schemeClr val="tx1"/>
                        </a:solidFill>
                        <a:effectLst/>
                        <a:latin typeface="Andika" panose="02000000000000000000" pitchFamily="2" charset="0"/>
                        <a:ea typeface="Andika" panose="02000000000000000000" pitchFamily="2" charset="0"/>
                        <a:cs typeface="Andika" panose="02000000000000000000" pitchFamily="2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AU" sz="2000" b="1" kern="100" dirty="0">
                          <a:solidFill>
                            <a:schemeClr val="tx1"/>
                          </a:solidFill>
                          <a:effectLst/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Adjective</a:t>
                      </a:r>
                      <a:endParaRPr lang="en-GB" sz="2000" kern="100" dirty="0">
                        <a:solidFill>
                          <a:schemeClr val="tx1"/>
                        </a:solidFill>
                        <a:effectLst/>
                        <a:latin typeface="Andika" panose="02000000000000000000" pitchFamily="2" charset="0"/>
                        <a:ea typeface="Andika" panose="02000000000000000000" pitchFamily="2" charset="0"/>
                        <a:cs typeface="Andika" panose="02000000000000000000" pitchFamily="2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52600494"/>
                  </a:ext>
                </a:extLst>
              </a:tr>
              <a:tr h="147249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AU" sz="2000" b="1" kern="100" dirty="0">
                          <a:effectLst/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Ben</a:t>
                      </a:r>
                      <a:endParaRPr lang="en-GB" sz="2000" kern="100" dirty="0">
                        <a:effectLst/>
                        <a:latin typeface="Andika" panose="02000000000000000000" pitchFamily="2" charset="0"/>
                        <a:ea typeface="Andika" panose="02000000000000000000" pitchFamily="2" charset="0"/>
                        <a:cs typeface="Andika" panose="02000000000000000000" pitchFamily="2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AU" sz="2000" kern="100" dirty="0">
                          <a:effectLst/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“Wherever I go people recognise me and call out my name!”</a:t>
                      </a:r>
                      <a:endParaRPr lang="en-GB" sz="2000" kern="100" dirty="0">
                        <a:effectLst/>
                        <a:latin typeface="Andika" panose="02000000000000000000" pitchFamily="2" charset="0"/>
                        <a:ea typeface="Andika" panose="02000000000000000000" pitchFamily="2" charset="0"/>
                        <a:cs typeface="Andika" panose="02000000000000000000" pitchFamily="2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AU" sz="2000" b="1" kern="100" dirty="0">
                          <a:effectLst/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 Famous</a:t>
                      </a:r>
                      <a:endParaRPr lang="en-GB" sz="2000" kern="100" dirty="0">
                        <a:effectLst/>
                        <a:latin typeface="Andika" panose="02000000000000000000" pitchFamily="2" charset="0"/>
                        <a:ea typeface="Andika" panose="02000000000000000000" pitchFamily="2" charset="0"/>
                        <a:cs typeface="Andika" panose="02000000000000000000" pitchFamily="2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147249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AU" sz="2000" b="1" kern="100" dirty="0">
                          <a:effectLst/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Sanjay</a:t>
                      </a:r>
                      <a:endParaRPr lang="en-GB" sz="2000" kern="100" dirty="0">
                        <a:effectLst/>
                        <a:latin typeface="Andika" panose="02000000000000000000" pitchFamily="2" charset="0"/>
                        <a:ea typeface="Andika" panose="02000000000000000000" pitchFamily="2" charset="0"/>
                        <a:cs typeface="Andika" panose="02000000000000000000" pitchFamily="2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AU" sz="2000" kern="100" dirty="0">
                          <a:effectLst/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“I’m just about to go on stage for the play and my hands are shaking.”</a:t>
                      </a:r>
                      <a:endParaRPr lang="en-GB" sz="2000" kern="100" dirty="0">
                        <a:effectLst/>
                        <a:latin typeface="Andika" panose="02000000000000000000" pitchFamily="2" charset="0"/>
                        <a:ea typeface="Andika" panose="02000000000000000000" pitchFamily="2" charset="0"/>
                        <a:cs typeface="Andika" panose="02000000000000000000" pitchFamily="2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AU" sz="2000" kern="100" dirty="0">
                          <a:effectLst/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 </a:t>
                      </a:r>
                      <a:endParaRPr lang="en-GB" sz="2000" kern="100" dirty="0">
                        <a:effectLst/>
                        <a:latin typeface="Andika" panose="02000000000000000000" pitchFamily="2" charset="0"/>
                        <a:ea typeface="Andika" panose="02000000000000000000" pitchFamily="2" charset="0"/>
                        <a:cs typeface="Andika" panose="02000000000000000000" pitchFamily="2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140008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AU" sz="2000" b="1" kern="100" dirty="0">
                          <a:effectLst/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Rita</a:t>
                      </a:r>
                      <a:endParaRPr lang="en-GB" sz="2000" kern="100" dirty="0">
                        <a:effectLst/>
                        <a:latin typeface="Andika" panose="02000000000000000000" pitchFamily="2" charset="0"/>
                        <a:ea typeface="Andika" panose="02000000000000000000" pitchFamily="2" charset="0"/>
                        <a:cs typeface="Andika" panose="02000000000000000000" pitchFamily="2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AU" sz="2000" kern="100" dirty="0">
                          <a:effectLst/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“I love exploring and trying out things that I’ve never done before.”</a:t>
                      </a:r>
                      <a:endParaRPr lang="en-GB" sz="2000" kern="100" dirty="0">
                        <a:effectLst/>
                        <a:latin typeface="Andika" panose="02000000000000000000" pitchFamily="2" charset="0"/>
                        <a:ea typeface="Andika" panose="02000000000000000000" pitchFamily="2" charset="0"/>
                        <a:cs typeface="Andika" panose="02000000000000000000" pitchFamily="2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AU" sz="2000" kern="100" dirty="0">
                          <a:effectLst/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 </a:t>
                      </a:r>
                      <a:endParaRPr lang="en-GB" sz="2000" kern="100" dirty="0">
                        <a:effectLst/>
                        <a:latin typeface="Andika" panose="02000000000000000000" pitchFamily="2" charset="0"/>
                        <a:ea typeface="Andika" panose="02000000000000000000" pitchFamily="2" charset="0"/>
                        <a:cs typeface="Andika" panose="02000000000000000000" pitchFamily="2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endParaRPr lang="en-GB" sz="2000" kern="100" dirty="0">
                        <a:effectLst/>
                        <a:latin typeface="Andika" panose="02000000000000000000" pitchFamily="2" charset="0"/>
                        <a:ea typeface="Andika" panose="02000000000000000000" pitchFamily="2" charset="0"/>
                        <a:cs typeface="Andika" panose="02000000000000000000" pitchFamily="2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</a:tbl>
          </a:graphicData>
        </a:graphic>
      </p:graphicFrame>
      <p:pic>
        <p:nvPicPr>
          <p:cNvPr id="4" name="Picture 3">
            <a:extLst>
              <a:ext uri="{FF2B5EF4-FFF2-40B4-BE49-F238E27FC236}">
                <a16:creationId xmlns:a16="http://schemas.microsoft.com/office/drawing/2014/main" id="{220D1D8D-7D9C-AA19-0E91-A4647CAD4A7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43199" y="2268984"/>
            <a:ext cx="1297825" cy="1277948"/>
          </a:xfrm>
          <a:prstGeom prst="rect">
            <a:avLst/>
          </a:prstGeom>
        </p:spPr>
      </p:pic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C1144F13-C93A-650E-E67F-BE107ECA421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85506" y="355846"/>
            <a:ext cx="1484859" cy="1913138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FCB73AA7-70B1-E457-96A7-B77FA503D11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743199" y="3708595"/>
            <a:ext cx="1257300" cy="1315085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128596FE-5DE0-9335-82A3-86246D86B08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743199" y="5201603"/>
            <a:ext cx="1116828" cy="12955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437955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outdoor, light, outdoor object, day&#10;&#10;Description automatically generated">
            <a:extLst>
              <a:ext uri="{FF2B5EF4-FFF2-40B4-BE49-F238E27FC236}">
                <a16:creationId xmlns:a16="http://schemas.microsoft.com/office/drawing/2014/main" id="{C7047B06-1BC9-57C2-4284-83D2CD305D07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5AE3F1B-D887-4891-D0D4-FDCED107BD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en-GB" sz="4800" b="1" dirty="0">
                <a:solidFill>
                  <a:schemeClr val="bg1"/>
                </a:solidFill>
              </a:rPr>
              <a:t>Scrambler has been scrambling!!!</a:t>
            </a:r>
          </a:p>
        </p:txBody>
      </p:sp>
      <p:sp>
        <p:nvSpPr>
          <p:cNvPr id="4" name="AutoShape 2">
            <a:extLst>
              <a:ext uri="{FF2B5EF4-FFF2-40B4-BE49-F238E27FC236}">
                <a16:creationId xmlns:a16="http://schemas.microsoft.com/office/drawing/2014/main" id="{A3335C60-C97A-3C98-A8B5-1CC2E02370B7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pic>
        <p:nvPicPr>
          <p:cNvPr id="8" name="Picture 7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D2ACC150-B2AF-B106-56EE-90957CCBD5AF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99176" y="2917192"/>
            <a:ext cx="2945165" cy="380397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6" name="Picture 5" descr="A hand pouring a cup of tea&#10;&#10;AI-generated content may be incorrect.">
            <a:extLst>
              <a:ext uri="{FF2B5EF4-FFF2-40B4-BE49-F238E27FC236}">
                <a16:creationId xmlns:a16="http://schemas.microsoft.com/office/drawing/2014/main" id="{5F53C7B1-55B9-697C-131A-A836ADAEDB68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12736" y="1475825"/>
            <a:ext cx="3966525" cy="5310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440078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EF28813-EDB1-BD84-096B-5C586FB1B1A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hape, background pattern&#10;&#10;Description automatically generated">
            <a:extLst>
              <a:ext uri="{FF2B5EF4-FFF2-40B4-BE49-F238E27FC236}">
                <a16:creationId xmlns:a16="http://schemas.microsoft.com/office/drawing/2014/main" id="{78C547BD-3011-15B1-5E9C-6E1420198CE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0A0F046F-5F84-AF40-940D-ECE4992B6A16}"/>
              </a:ext>
            </a:extLst>
          </p:cNvPr>
          <p:cNvSpPr txBox="1">
            <a:spLocks/>
          </p:cNvSpPr>
          <p:nvPr/>
        </p:nvSpPr>
        <p:spPr>
          <a:xfrm>
            <a:off x="755375" y="355846"/>
            <a:ext cx="10721008" cy="925140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What am I?</a:t>
            </a:r>
            <a:endParaRPr lang="en-GB" sz="3600" u="sng" dirty="0">
              <a:solidFill>
                <a:schemeClr val="bg1"/>
              </a:solidFill>
              <a:latin typeface="Andika"/>
              <a:ea typeface="Andika"/>
              <a:cs typeface="Andika"/>
            </a:endParaRP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1A01981-7272-E2D3-843A-2A878D73EFE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43011596"/>
              </p:ext>
            </p:extLst>
          </p:nvPr>
        </p:nvGraphicFramePr>
        <p:xfrm>
          <a:off x="1665084" y="1636832"/>
          <a:ext cx="8962851" cy="487985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987617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2987617">
                  <a:extLst>
                    <a:ext uri="{9D8B030D-6E8A-4147-A177-3AD203B41FA5}">
                      <a16:colId xmlns:a16="http://schemas.microsoft.com/office/drawing/2014/main" val="3026217240"/>
                    </a:ext>
                  </a:extLst>
                </a:gridCol>
                <a:gridCol w="2987617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</a:tblGrid>
              <a:tr h="53478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AU" sz="2000" b="1" kern="100" dirty="0">
                          <a:solidFill>
                            <a:schemeClr val="tx1"/>
                          </a:solidFill>
                          <a:effectLst/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Child</a:t>
                      </a:r>
                      <a:endParaRPr lang="en-GB" sz="2000" kern="100" dirty="0">
                        <a:solidFill>
                          <a:schemeClr val="tx1"/>
                        </a:solidFill>
                        <a:effectLst/>
                        <a:latin typeface="Andika" panose="02000000000000000000" pitchFamily="2" charset="0"/>
                        <a:ea typeface="Andika" panose="02000000000000000000" pitchFamily="2" charset="0"/>
                        <a:cs typeface="Andika" panose="02000000000000000000" pitchFamily="2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AU" sz="2000" b="1" kern="100" dirty="0">
                          <a:solidFill>
                            <a:schemeClr val="tx1"/>
                          </a:solidFill>
                          <a:effectLst/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Statement</a:t>
                      </a:r>
                      <a:endParaRPr lang="en-GB" sz="2000" kern="100" dirty="0">
                        <a:solidFill>
                          <a:schemeClr val="tx1"/>
                        </a:solidFill>
                        <a:effectLst/>
                        <a:latin typeface="Andika" panose="02000000000000000000" pitchFamily="2" charset="0"/>
                        <a:ea typeface="Andika" panose="02000000000000000000" pitchFamily="2" charset="0"/>
                        <a:cs typeface="Andika" panose="02000000000000000000" pitchFamily="2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AU" sz="2000" b="1" kern="100" dirty="0">
                          <a:solidFill>
                            <a:schemeClr val="tx1"/>
                          </a:solidFill>
                          <a:effectLst/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Adjective</a:t>
                      </a:r>
                      <a:endParaRPr lang="en-GB" sz="2000" kern="100" dirty="0">
                        <a:solidFill>
                          <a:schemeClr val="tx1"/>
                        </a:solidFill>
                        <a:effectLst/>
                        <a:latin typeface="Andika" panose="02000000000000000000" pitchFamily="2" charset="0"/>
                        <a:ea typeface="Andika" panose="02000000000000000000" pitchFamily="2" charset="0"/>
                        <a:cs typeface="Andika" panose="02000000000000000000" pitchFamily="2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52600494"/>
                  </a:ext>
                </a:extLst>
              </a:tr>
              <a:tr h="147249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AU" sz="2000" b="1" kern="100" dirty="0">
                          <a:effectLst/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Ben</a:t>
                      </a:r>
                      <a:endParaRPr lang="en-GB" sz="2000" kern="100" dirty="0">
                        <a:effectLst/>
                        <a:latin typeface="Andika" panose="02000000000000000000" pitchFamily="2" charset="0"/>
                        <a:ea typeface="Andika" panose="02000000000000000000" pitchFamily="2" charset="0"/>
                        <a:cs typeface="Andika" panose="02000000000000000000" pitchFamily="2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AU" sz="2000" kern="100" dirty="0">
                          <a:effectLst/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“Wherever I go people recognise me and call out my name!”</a:t>
                      </a:r>
                      <a:endParaRPr lang="en-GB" sz="2000" kern="100" dirty="0">
                        <a:effectLst/>
                        <a:latin typeface="Andika" panose="02000000000000000000" pitchFamily="2" charset="0"/>
                        <a:ea typeface="Andika" panose="02000000000000000000" pitchFamily="2" charset="0"/>
                        <a:cs typeface="Andika" panose="02000000000000000000" pitchFamily="2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AU" sz="2000" b="1" kern="100" dirty="0">
                          <a:effectLst/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 Famous</a:t>
                      </a:r>
                      <a:endParaRPr lang="en-GB" sz="2000" kern="100" dirty="0">
                        <a:effectLst/>
                        <a:latin typeface="Andika" panose="02000000000000000000" pitchFamily="2" charset="0"/>
                        <a:ea typeface="Andika" panose="02000000000000000000" pitchFamily="2" charset="0"/>
                        <a:cs typeface="Andika" panose="02000000000000000000" pitchFamily="2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147249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AU" sz="2000" b="1" kern="100" dirty="0">
                          <a:effectLst/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Sanjay</a:t>
                      </a:r>
                      <a:endParaRPr lang="en-GB" sz="2000" kern="100" dirty="0">
                        <a:effectLst/>
                        <a:latin typeface="Andika" panose="02000000000000000000" pitchFamily="2" charset="0"/>
                        <a:ea typeface="Andika" panose="02000000000000000000" pitchFamily="2" charset="0"/>
                        <a:cs typeface="Andika" panose="02000000000000000000" pitchFamily="2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AU" sz="2000" kern="100" dirty="0">
                          <a:effectLst/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“I’m just about to go on stage for the play and my hands are shaking.”</a:t>
                      </a:r>
                      <a:endParaRPr lang="en-GB" sz="2000" kern="100" dirty="0">
                        <a:effectLst/>
                        <a:latin typeface="Andika" panose="02000000000000000000" pitchFamily="2" charset="0"/>
                        <a:ea typeface="Andika" panose="02000000000000000000" pitchFamily="2" charset="0"/>
                        <a:cs typeface="Andika" panose="02000000000000000000" pitchFamily="2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AU" sz="2000" kern="100" dirty="0">
                          <a:effectLst/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 </a:t>
                      </a:r>
                      <a:r>
                        <a:rPr lang="en-AU" sz="2000" b="1" kern="100" dirty="0">
                          <a:effectLst/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Nervous</a:t>
                      </a:r>
                      <a:r>
                        <a:rPr lang="en-AU" sz="2000" kern="100" dirty="0">
                          <a:effectLst/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 </a:t>
                      </a:r>
                      <a:endParaRPr lang="en-GB" sz="2000" kern="100" dirty="0">
                        <a:effectLst/>
                        <a:latin typeface="Andika" panose="02000000000000000000" pitchFamily="2" charset="0"/>
                        <a:ea typeface="Andika" panose="02000000000000000000" pitchFamily="2" charset="0"/>
                        <a:cs typeface="Andika" panose="02000000000000000000" pitchFamily="2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140008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AU" sz="2000" b="1" kern="100" dirty="0">
                          <a:effectLst/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Rita</a:t>
                      </a:r>
                      <a:endParaRPr lang="en-GB" sz="2000" kern="100" dirty="0">
                        <a:effectLst/>
                        <a:latin typeface="Andika" panose="02000000000000000000" pitchFamily="2" charset="0"/>
                        <a:ea typeface="Andika" panose="02000000000000000000" pitchFamily="2" charset="0"/>
                        <a:cs typeface="Andika" panose="02000000000000000000" pitchFamily="2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AU" sz="2000" kern="100" dirty="0">
                          <a:effectLst/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“I love exploring and trying out things that I’ve never done before.”</a:t>
                      </a:r>
                      <a:endParaRPr lang="en-GB" sz="2000" kern="100" dirty="0">
                        <a:effectLst/>
                        <a:latin typeface="Andika" panose="02000000000000000000" pitchFamily="2" charset="0"/>
                        <a:ea typeface="Andika" panose="02000000000000000000" pitchFamily="2" charset="0"/>
                        <a:cs typeface="Andika" panose="02000000000000000000" pitchFamily="2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AU" sz="2000" kern="100" dirty="0">
                          <a:effectLst/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 </a:t>
                      </a:r>
                      <a:endParaRPr lang="en-GB" sz="2000" kern="100" dirty="0">
                        <a:effectLst/>
                        <a:latin typeface="Andika" panose="02000000000000000000" pitchFamily="2" charset="0"/>
                        <a:ea typeface="Andika" panose="02000000000000000000" pitchFamily="2" charset="0"/>
                        <a:cs typeface="Andika" panose="02000000000000000000" pitchFamily="2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endParaRPr lang="en-GB" sz="2000" kern="100" dirty="0">
                        <a:effectLst/>
                        <a:latin typeface="Andika" panose="02000000000000000000" pitchFamily="2" charset="0"/>
                        <a:ea typeface="Andika" panose="02000000000000000000" pitchFamily="2" charset="0"/>
                        <a:cs typeface="Andika" panose="02000000000000000000" pitchFamily="2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</a:tbl>
          </a:graphicData>
        </a:graphic>
      </p:graphicFrame>
      <p:pic>
        <p:nvPicPr>
          <p:cNvPr id="4" name="Picture 3">
            <a:extLst>
              <a:ext uri="{FF2B5EF4-FFF2-40B4-BE49-F238E27FC236}">
                <a16:creationId xmlns:a16="http://schemas.microsoft.com/office/drawing/2014/main" id="{557D45DF-1F74-F86E-52ED-EC12DE09E47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43199" y="2268984"/>
            <a:ext cx="1297825" cy="1277948"/>
          </a:xfrm>
          <a:prstGeom prst="rect">
            <a:avLst/>
          </a:prstGeom>
        </p:spPr>
      </p:pic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524A16CC-B825-9EFE-F338-1EC72F1829C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85506" y="355846"/>
            <a:ext cx="1484859" cy="1913138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E26FD3ED-3E8D-28BB-9726-A3F3A34EB63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743199" y="3708595"/>
            <a:ext cx="1257300" cy="1315085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17E6DFC4-18C2-1837-6D9B-7335D38DE92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743199" y="5201603"/>
            <a:ext cx="1116828" cy="12955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790526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D4D0F1F-58BF-DBFA-9F47-AE11DE5A79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hape, background pattern&#10;&#10;Description automatically generated">
            <a:extLst>
              <a:ext uri="{FF2B5EF4-FFF2-40B4-BE49-F238E27FC236}">
                <a16:creationId xmlns:a16="http://schemas.microsoft.com/office/drawing/2014/main" id="{955D133C-03F3-18A3-C806-A7CCF3C779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4B3E4F38-B450-9522-8A51-BF6C05A04772}"/>
              </a:ext>
            </a:extLst>
          </p:cNvPr>
          <p:cNvSpPr txBox="1">
            <a:spLocks/>
          </p:cNvSpPr>
          <p:nvPr/>
        </p:nvSpPr>
        <p:spPr>
          <a:xfrm>
            <a:off x="755375" y="355846"/>
            <a:ext cx="10721008" cy="925140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What am I?</a:t>
            </a:r>
            <a:endParaRPr lang="en-GB" sz="3600" u="sng" dirty="0">
              <a:solidFill>
                <a:schemeClr val="bg1"/>
              </a:solidFill>
              <a:latin typeface="Andika"/>
              <a:ea typeface="Andika"/>
              <a:cs typeface="Andika"/>
            </a:endParaRP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3995CEAD-EE83-0B59-4B6B-5F65C8481CF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71637865"/>
              </p:ext>
            </p:extLst>
          </p:nvPr>
        </p:nvGraphicFramePr>
        <p:xfrm>
          <a:off x="1665084" y="1636832"/>
          <a:ext cx="8962851" cy="487985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987617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2987617">
                  <a:extLst>
                    <a:ext uri="{9D8B030D-6E8A-4147-A177-3AD203B41FA5}">
                      <a16:colId xmlns:a16="http://schemas.microsoft.com/office/drawing/2014/main" val="3026217240"/>
                    </a:ext>
                  </a:extLst>
                </a:gridCol>
                <a:gridCol w="2987617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</a:tblGrid>
              <a:tr h="53478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AU" sz="2000" b="1" kern="100" dirty="0">
                          <a:solidFill>
                            <a:schemeClr val="tx1"/>
                          </a:solidFill>
                          <a:effectLst/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Child</a:t>
                      </a:r>
                      <a:endParaRPr lang="en-GB" sz="2000" kern="100" dirty="0">
                        <a:solidFill>
                          <a:schemeClr val="tx1"/>
                        </a:solidFill>
                        <a:effectLst/>
                        <a:latin typeface="Andika" panose="02000000000000000000" pitchFamily="2" charset="0"/>
                        <a:ea typeface="Andika" panose="02000000000000000000" pitchFamily="2" charset="0"/>
                        <a:cs typeface="Andika" panose="02000000000000000000" pitchFamily="2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AU" sz="2000" b="1" kern="100" dirty="0">
                          <a:solidFill>
                            <a:schemeClr val="tx1"/>
                          </a:solidFill>
                          <a:effectLst/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Statement</a:t>
                      </a:r>
                      <a:endParaRPr lang="en-GB" sz="2000" kern="100" dirty="0">
                        <a:solidFill>
                          <a:schemeClr val="tx1"/>
                        </a:solidFill>
                        <a:effectLst/>
                        <a:latin typeface="Andika" panose="02000000000000000000" pitchFamily="2" charset="0"/>
                        <a:ea typeface="Andika" panose="02000000000000000000" pitchFamily="2" charset="0"/>
                        <a:cs typeface="Andika" panose="02000000000000000000" pitchFamily="2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AU" sz="2000" b="1" kern="100" dirty="0">
                          <a:solidFill>
                            <a:schemeClr val="tx1"/>
                          </a:solidFill>
                          <a:effectLst/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Adjective</a:t>
                      </a:r>
                      <a:endParaRPr lang="en-GB" sz="2000" kern="100" dirty="0">
                        <a:solidFill>
                          <a:schemeClr val="tx1"/>
                        </a:solidFill>
                        <a:effectLst/>
                        <a:latin typeface="Andika" panose="02000000000000000000" pitchFamily="2" charset="0"/>
                        <a:ea typeface="Andika" panose="02000000000000000000" pitchFamily="2" charset="0"/>
                        <a:cs typeface="Andika" panose="02000000000000000000" pitchFamily="2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52600494"/>
                  </a:ext>
                </a:extLst>
              </a:tr>
              <a:tr h="147249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AU" sz="2000" b="1" kern="100" dirty="0">
                          <a:effectLst/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Ben</a:t>
                      </a:r>
                      <a:endParaRPr lang="en-GB" sz="2000" kern="100" dirty="0">
                        <a:effectLst/>
                        <a:latin typeface="Andika" panose="02000000000000000000" pitchFamily="2" charset="0"/>
                        <a:ea typeface="Andika" panose="02000000000000000000" pitchFamily="2" charset="0"/>
                        <a:cs typeface="Andika" panose="02000000000000000000" pitchFamily="2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AU" sz="2000" kern="100" dirty="0">
                          <a:effectLst/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“Wherever I go people recognise me and call out my name!”</a:t>
                      </a:r>
                      <a:endParaRPr lang="en-GB" sz="2000" kern="100" dirty="0">
                        <a:effectLst/>
                        <a:latin typeface="Andika" panose="02000000000000000000" pitchFamily="2" charset="0"/>
                        <a:ea typeface="Andika" panose="02000000000000000000" pitchFamily="2" charset="0"/>
                        <a:cs typeface="Andika" panose="02000000000000000000" pitchFamily="2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AU" sz="2000" b="1" kern="100" dirty="0">
                          <a:effectLst/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 Famous</a:t>
                      </a:r>
                      <a:endParaRPr lang="en-GB" sz="2000" kern="100" dirty="0">
                        <a:effectLst/>
                        <a:latin typeface="Andika" panose="02000000000000000000" pitchFamily="2" charset="0"/>
                        <a:ea typeface="Andika" panose="02000000000000000000" pitchFamily="2" charset="0"/>
                        <a:cs typeface="Andika" panose="02000000000000000000" pitchFamily="2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147249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AU" sz="2000" b="1" kern="100" dirty="0">
                          <a:effectLst/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Sanjay</a:t>
                      </a:r>
                      <a:endParaRPr lang="en-GB" sz="2000" kern="100" dirty="0">
                        <a:effectLst/>
                        <a:latin typeface="Andika" panose="02000000000000000000" pitchFamily="2" charset="0"/>
                        <a:ea typeface="Andika" panose="02000000000000000000" pitchFamily="2" charset="0"/>
                        <a:cs typeface="Andika" panose="02000000000000000000" pitchFamily="2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AU" sz="2000" kern="100" dirty="0">
                          <a:effectLst/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“I’m just about to go on stage for the play and my hands are shaking.”</a:t>
                      </a:r>
                      <a:endParaRPr lang="en-GB" sz="2000" kern="100" dirty="0">
                        <a:effectLst/>
                        <a:latin typeface="Andika" panose="02000000000000000000" pitchFamily="2" charset="0"/>
                        <a:ea typeface="Andika" panose="02000000000000000000" pitchFamily="2" charset="0"/>
                        <a:cs typeface="Andika" panose="02000000000000000000" pitchFamily="2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AU" sz="2000" kern="100" dirty="0">
                          <a:effectLst/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 </a:t>
                      </a:r>
                      <a:r>
                        <a:rPr lang="en-AU" sz="2000" b="1" kern="100" dirty="0">
                          <a:effectLst/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Nervous</a:t>
                      </a:r>
                      <a:r>
                        <a:rPr lang="en-AU" sz="2000" kern="100" dirty="0">
                          <a:effectLst/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 </a:t>
                      </a:r>
                      <a:endParaRPr lang="en-GB" sz="2000" kern="100" dirty="0">
                        <a:effectLst/>
                        <a:latin typeface="Andika" panose="02000000000000000000" pitchFamily="2" charset="0"/>
                        <a:ea typeface="Andika" panose="02000000000000000000" pitchFamily="2" charset="0"/>
                        <a:cs typeface="Andika" panose="02000000000000000000" pitchFamily="2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140008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AU" sz="2000" b="1" kern="100" dirty="0">
                          <a:effectLst/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Rita</a:t>
                      </a:r>
                      <a:endParaRPr lang="en-GB" sz="2000" kern="100" dirty="0">
                        <a:effectLst/>
                        <a:latin typeface="Andika" panose="02000000000000000000" pitchFamily="2" charset="0"/>
                        <a:ea typeface="Andika" panose="02000000000000000000" pitchFamily="2" charset="0"/>
                        <a:cs typeface="Andika" panose="02000000000000000000" pitchFamily="2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AU" sz="2000" kern="100" dirty="0">
                          <a:effectLst/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“I love exploring and trying out things that I’ve never done before.”</a:t>
                      </a:r>
                      <a:endParaRPr lang="en-GB" sz="2000" kern="100" dirty="0">
                        <a:effectLst/>
                        <a:latin typeface="Andika" panose="02000000000000000000" pitchFamily="2" charset="0"/>
                        <a:ea typeface="Andika" panose="02000000000000000000" pitchFamily="2" charset="0"/>
                        <a:cs typeface="Andika" panose="02000000000000000000" pitchFamily="2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AU" sz="2000" kern="100" dirty="0">
                          <a:effectLst/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 </a:t>
                      </a:r>
                      <a:r>
                        <a:rPr lang="en-AU" sz="2000" b="1" kern="100" dirty="0">
                          <a:effectLst/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Adventurous</a:t>
                      </a:r>
                      <a:endParaRPr lang="en-GB" sz="2000" b="1" kern="100" dirty="0">
                        <a:effectLst/>
                        <a:latin typeface="Andika" panose="02000000000000000000" pitchFamily="2" charset="0"/>
                        <a:ea typeface="Andika" panose="02000000000000000000" pitchFamily="2" charset="0"/>
                        <a:cs typeface="Andika" panose="02000000000000000000" pitchFamily="2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endParaRPr lang="en-GB" sz="2000" kern="100" dirty="0">
                        <a:effectLst/>
                        <a:latin typeface="Andika" panose="02000000000000000000" pitchFamily="2" charset="0"/>
                        <a:ea typeface="Andika" panose="02000000000000000000" pitchFamily="2" charset="0"/>
                        <a:cs typeface="Andika" panose="02000000000000000000" pitchFamily="2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</a:tbl>
          </a:graphicData>
        </a:graphic>
      </p:graphicFrame>
      <p:pic>
        <p:nvPicPr>
          <p:cNvPr id="4" name="Picture 3">
            <a:extLst>
              <a:ext uri="{FF2B5EF4-FFF2-40B4-BE49-F238E27FC236}">
                <a16:creationId xmlns:a16="http://schemas.microsoft.com/office/drawing/2014/main" id="{FED7D889-9B79-EC6E-9C56-33FA0141EAD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43199" y="2268984"/>
            <a:ext cx="1297825" cy="1277948"/>
          </a:xfrm>
          <a:prstGeom prst="rect">
            <a:avLst/>
          </a:prstGeom>
        </p:spPr>
      </p:pic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C87EA203-0369-6453-42D6-C0B2C1919FC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85506" y="355846"/>
            <a:ext cx="1484859" cy="1913138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6BD13C6A-4CFD-2552-6A6E-810692B473F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743199" y="3708595"/>
            <a:ext cx="1257300" cy="1315085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BC46C65A-DD91-A349-F887-7CE41061E20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743199" y="5201603"/>
            <a:ext cx="1116828" cy="12955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546885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outdoor, light, outdoor object, day&#10;&#10;Description automatically generated">
            <a:extLst>
              <a:ext uri="{FF2B5EF4-FFF2-40B4-BE49-F238E27FC236}">
                <a16:creationId xmlns:a16="http://schemas.microsoft.com/office/drawing/2014/main" id="{4BEAF348-75AC-314F-C8F0-9A9C6AEAF0A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63" y="-6908"/>
            <a:ext cx="12191999" cy="6858000"/>
          </a:xfrm>
          <a:prstGeom prst="rect">
            <a:avLst/>
          </a:prstGeom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EB4FA7BF-C76C-A975-CF70-84A0A83EA8D6}"/>
              </a:ext>
            </a:extLst>
          </p:cNvPr>
          <p:cNvSpPr/>
          <p:nvPr/>
        </p:nvSpPr>
        <p:spPr>
          <a:xfrm>
            <a:off x="2087730" y="1659102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349411"/>
            <a:ext cx="8709891" cy="1613919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</a:rPr>
              <a:t>Below are this week’s spellings. </a:t>
            </a:r>
            <a:br>
              <a:rPr lang="en-GB" altLang="en-US" sz="2800" dirty="0">
                <a:solidFill>
                  <a:schemeClr val="bg1"/>
                </a:solidFill>
              </a:rPr>
            </a:br>
            <a:br>
              <a:rPr lang="en-GB" altLang="en-US" sz="2800" dirty="0">
                <a:solidFill>
                  <a:schemeClr val="bg1"/>
                </a:solidFill>
              </a:rPr>
            </a:br>
            <a:r>
              <a:rPr lang="en-GB" altLang="en-US" sz="2800" dirty="0">
                <a:solidFill>
                  <a:schemeClr val="bg1"/>
                </a:solidFill>
              </a:rPr>
              <a:t>You have 2 minutes to memorise all the words!</a:t>
            </a:r>
          </a:p>
        </p:txBody>
      </p:sp>
      <p:sp>
        <p:nvSpPr>
          <p:cNvPr id="11" name="Red Oval">
            <a:extLst>
              <a:ext uri="{FF2B5EF4-FFF2-40B4-BE49-F238E27FC236}">
                <a16:creationId xmlns:a16="http://schemas.microsoft.com/office/drawing/2014/main" id="{D72F35E9-7F8C-5E5C-FB40-45D7D4541A94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2" name="Amber Oval">
            <a:extLst>
              <a:ext uri="{FF2B5EF4-FFF2-40B4-BE49-F238E27FC236}">
                <a16:creationId xmlns:a16="http://schemas.microsoft.com/office/drawing/2014/main" id="{35496460-D172-C647-0271-13B985D52204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3" name="Green Oval">
            <a:extLst>
              <a:ext uri="{FF2B5EF4-FFF2-40B4-BE49-F238E27FC236}">
                <a16:creationId xmlns:a16="http://schemas.microsoft.com/office/drawing/2014/main" id="{84B753FC-7FBA-D534-DD4A-E84D8EAA93CF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733FA25-F0D9-C3D5-9CE5-D0312237F061}"/>
              </a:ext>
            </a:extLst>
          </p:cNvPr>
          <p:cNvSpPr txBox="1"/>
          <p:nvPr/>
        </p:nvSpPr>
        <p:spPr>
          <a:xfrm>
            <a:off x="482794" y="5265873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15" name="Last 60 seconds">
            <a:extLst>
              <a:ext uri="{FF2B5EF4-FFF2-40B4-BE49-F238E27FC236}">
                <a16:creationId xmlns:a16="http://schemas.microsoft.com/office/drawing/2014/main" id="{FD99EF8A-A45B-9CCC-6597-1DB8D3F83C6D}"/>
              </a:ext>
            </a:extLst>
          </p:cNvPr>
          <p:cNvSpPr txBox="1"/>
          <p:nvPr/>
        </p:nvSpPr>
        <p:spPr>
          <a:xfrm>
            <a:off x="482794" y="5265873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6" name="Grey Oval">
            <a:extLst>
              <a:ext uri="{FF2B5EF4-FFF2-40B4-BE49-F238E27FC236}">
                <a16:creationId xmlns:a16="http://schemas.microsoft.com/office/drawing/2014/main" id="{853C2272-8768-97A9-18A8-888F909E270A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E83CB84C-E34D-0448-A9CC-07FC1408D5B1}"/>
              </a:ext>
            </a:extLst>
          </p:cNvPr>
          <p:cNvSpPr/>
          <p:nvPr/>
        </p:nvSpPr>
        <p:spPr>
          <a:xfrm>
            <a:off x="1718505" y="369766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BB6C0622-3F28-23FD-02B7-327E3B130303}"/>
              </a:ext>
            </a:extLst>
          </p:cNvPr>
          <p:cNvCxnSpPr>
            <a:cxnSpLocks/>
            <a:stCxn id="16" idx="0"/>
          </p:cNvCxnSpPr>
          <p:nvPr/>
        </p:nvCxnSpPr>
        <p:spPr>
          <a:xfrm flipH="1">
            <a:off x="1758892" y="246264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0EE8C518-79C1-5C3A-AB0E-1CE40FC29C7A}"/>
              </a:ext>
            </a:extLst>
          </p:cNvPr>
          <p:cNvCxnSpPr/>
          <p:nvPr/>
        </p:nvCxnSpPr>
        <p:spPr>
          <a:xfrm>
            <a:off x="1765745" y="477195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98E95382-8E4E-2026-733F-E8AD72CFC8B6}"/>
              </a:ext>
            </a:extLst>
          </p:cNvPr>
          <p:cNvCxnSpPr>
            <a:cxnSpLocks/>
          </p:cNvCxnSpPr>
          <p:nvPr/>
        </p:nvCxnSpPr>
        <p:spPr>
          <a:xfrm>
            <a:off x="2360107" y="456371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8DD6280A-1CFA-85DB-3727-F98847870236}"/>
              </a:ext>
            </a:extLst>
          </p:cNvPr>
          <p:cNvCxnSpPr>
            <a:cxnSpLocks/>
          </p:cNvCxnSpPr>
          <p:nvPr/>
        </p:nvCxnSpPr>
        <p:spPr>
          <a:xfrm>
            <a:off x="1037054" y="267989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F089189-6690-E4D6-6204-449D6B2C3844}"/>
              </a:ext>
            </a:extLst>
          </p:cNvPr>
          <p:cNvCxnSpPr>
            <a:cxnSpLocks/>
          </p:cNvCxnSpPr>
          <p:nvPr/>
        </p:nvCxnSpPr>
        <p:spPr>
          <a:xfrm>
            <a:off x="621849" y="317362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F54D2ABD-7806-9C4B-36F9-F5E9F1F83C6F}"/>
              </a:ext>
            </a:extLst>
          </p:cNvPr>
          <p:cNvCxnSpPr>
            <a:cxnSpLocks/>
          </p:cNvCxnSpPr>
          <p:nvPr/>
        </p:nvCxnSpPr>
        <p:spPr>
          <a:xfrm>
            <a:off x="2658523" y="420233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26255080-97FA-CB0E-4DF0-539043575C14}"/>
              </a:ext>
            </a:extLst>
          </p:cNvPr>
          <p:cNvCxnSpPr>
            <a:cxnSpLocks/>
          </p:cNvCxnSpPr>
          <p:nvPr/>
        </p:nvCxnSpPr>
        <p:spPr>
          <a:xfrm>
            <a:off x="2790867" y="373497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6592D1DE-8A56-F442-A1B0-C44D5C40CC43}"/>
              </a:ext>
            </a:extLst>
          </p:cNvPr>
          <p:cNvCxnSpPr>
            <a:cxnSpLocks/>
          </p:cNvCxnSpPr>
          <p:nvPr/>
        </p:nvCxnSpPr>
        <p:spPr>
          <a:xfrm>
            <a:off x="491776" y="375660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F6888856-56C0-8477-BD6C-1AD182C79E34}"/>
              </a:ext>
            </a:extLst>
          </p:cNvPr>
          <p:cNvCxnSpPr>
            <a:cxnSpLocks/>
          </p:cNvCxnSpPr>
          <p:nvPr/>
        </p:nvCxnSpPr>
        <p:spPr>
          <a:xfrm flipV="1">
            <a:off x="2711601" y="318767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E48D72DD-36E5-E640-076D-2D3ABD490757}"/>
              </a:ext>
            </a:extLst>
          </p:cNvPr>
          <p:cNvCxnSpPr>
            <a:cxnSpLocks/>
          </p:cNvCxnSpPr>
          <p:nvPr/>
        </p:nvCxnSpPr>
        <p:spPr>
          <a:xfrm flipV="1">
            <a:off x="651616" y="421873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Go 30 seconds">
            <a:extLst>
              <a:ext uri="{FF2B5EF4-FFF2-40B4-BE49-F238E27FC236}">
                <a16:creationId xmlns:a16="http://schemas.microsoft.com/office/drawing/2014/main" id="{266C9D33-8551-FD3E-5C5F-6D9C5EDE0CA8}"/>
              </a:ext>
            </a:extLst>
          </p:cNvPr>
          <p:cNvSpPr txBox="1"/>
          <p:nvPr/>
        </p:nvSpPr>
        <p:spPr>
          <a:xfrm>
            <a:off x="482794" y="5265873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EF314AF3-30E4-2904-6AC1-244F4912B2CC}"/>
              </a:ext>
            </a:extLst>
          </p:cNvPr>
          <p:cNvCxnSpPr>
            <a:cxnSpLocks/>
          </p:cNvCxnSpPr>
          <p:nvPr/>
        </p:nvCxnSpPr>
        <p:spPr>
          <a:xfrm flipV="1">
            <a:off x="1012246" y="456371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C947673E-4B59-E5BD-689E-6D7DC482B43E}"/>
              </a:ext>
            </a:extLst>
          </p:cNvPr>
          <p:cNvCxnSpPr>
            <a:cxnSpLocks/>
          </p:cNvCxnSpPr>
          <p:nvPr/>
        </p:nvCxnSpPr>
        <p:spPr>
          <a:xfrm flipV="1">
            <a:off x="2415756" y="272139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" name="Group 30">
            <a:extLst>
              <a:ext uri="{FF2B5EF4-FFF2-40B4-BE49-F238E27FC236}">
                <a16:creationId xmlns:a16="http://schemas.microsoft.com/office/drawing/2014/main" id="{EC00E6AB-3868-1159-C0D1-FAFC6E49BBFE}"/>
              </a:ext>
            </a:extLst>
          </p:cNvPr>
          <p:cNvGrpSpPr>
            <a:grpSpLocks/>
          </p:cNvGrpSpPr>
          <p:nvPr/>
        </p:nvGrpSpPr>
        <p:grpSpPr bwMode="auto">
          <a:xfrm>
            <a:off x="1764973" y="2652500"/>
            <a:ext cx="7938" cy="2208212"/>
            <a:chOff x="6948614" y="3503140"/>
            <a:chExt cx="7930" cy="2208694"/>
          </a:xfrm>
        </p:grpSpPr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CB5077A3-D261-E3D5-4235-9245AFB9106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4250247F-F6DF-FB22-0ACC-1015759D93E2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4" name="2 minutes start">
            <a:extLst>
              <a:ext uri="{FF2B5EF4-FFF2-40B4-BE49-F238E27FC236}">
                <a16:creationId xmlns:a16="http://schemas.microsoft.com/office/drawing/2014/main" id="{1D5ECD7B-9640-D2A9-4D33-2DC74BD3103E}"/>
              </a:ext>
            </a:extLst>
          </p:cNvPr>
          <p:cNvSpPr txBox="1"/>
          <p:nvPr/>
        </p:nvSpPr>
        <p:spPr>
          <a:xfrm>
            <a:off x="482794" y="5265873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13853243-8790-6765-0C33-E8097F076138}"/>
              </a:ext>
            </a:extLst>
          </p:cNvPr>
          <p:cNvSpPr txBox="1"/>
          <p:nvPr/>
        </p:nvSpPr>
        <p:spPr>
          <a:xfrm>
            <a:off x="556040" y="175522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  <p:pic>
        <p:nvPicPr>
          <p:cNvPr id="36" name="Picture 35" descr="Icon&#10;&#10;Description automatically generated">
            <a:extLst>
              <a:ext uri="{FF2B5EF4-FFF2-40B4-BE49-F238E27FC236}">
                <a16:creationId xmlns:a16="http://schemas.microsoft.com/office/drawing/2014/main" id="{EF093177-224D-CD3F-4504-48983DBD58C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14867" y="1473743"/>
            <a:ext cx="2852281" cy="4811941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B088E17A-B4AF-1900-5657-1503197989BD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57991" y="2122399"/>
            <a:ext cx="3448594" cy="33362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fr-FR" altLang="en-US" sz="2000" dirty="0">
                <a:solidFill>
                  <a:schemeClr val="tx1"/>
                </a:solidFill>
                <a:latin typeface="+mn-lt"/>
              </a:rPr>
              <a:t>1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.	courageous </a:t>
            </a:r>
          </a:p>
          <a:p>
            <a:pPr marL="896938" indent="-896938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2.	outrageous </a:t>
            </a:r>
          </a:p>
          <a:p>
            <a:pPr marL="896938" indent="-896938">
              <a:lnSpc>
                <a:spcPct val="150000"/>
              </a:lnSpc>
              <a:spcBef>
                <a:spcPct val="0"/>
              </a:spcBef>
              <a:buAutoNum type="arabicPeriod" startAt="3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advantageous</a:t>
            </a:r>
          </a:p>
          <a:p>
            <a:pPr marL="896938" indent="-896938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4.	famous </a:t>
            </a:r>
          </a:p>
          <a:p>
            <a:pPr marL="896938" indent="-896938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5.	continuous</a:t>
            </a:r>
          </a:p>
          <a:p>
            <a:pPr marL="896938" indent="-896938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6.	adventurous</a:t>
            </a:r>
          </a:p>
          <a:p>
            <a:pPr marL="896938" indent="-896938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7.	nervous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50804E1-9632-0DE2-F975-50E838C3CD07}"/>
              </a:ext>
            </a:extLst>
          </p:cNvPr>
          <p:cNvSpPr txBox="1"/>
          <p:nvPr/>
        </p:nvSpPr>
        <p:spPr>
          <a:xfrm>
            <a:off x="2858469" y="1847807"/>
            <a:ext cx="6414709" cy="4171355"/>
          </a:xfrm>
          <a:prstGeom prst="roundRect">
            <a:avLst/>
          </a:prstGeom>
          <a:solidFill>
            <a:srgbClr val="00B050"/>
          </a:solidFill>
          <a:ln w="57150">
            <a:solidFill>
              <a:schemeClr val="bg1">
                <a:lumMod val="65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spAutoFit/>
          </a:bodyPr>
          <a:lstStyle/>
          <a:p>
            <a:pPr algn="ctr"/>
            <a:r>
              <a:rPr lang="en-GB" sz="23900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10" dur="12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0" nodeType="withEffect">
                                  <p:stCondLst>
                                    <p:cond delay="119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grpId="0" nodeType="withEffect">
                                  <p:stCondLst>
                                    <p:cond delay="6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xit" presetSubtype="0" fill="hold" grpId="0" nodeType="withEffect">
                                  <p:stCondLst>
                                    <p:cond delay="606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xit" presetSubtype="0" fill="hold" grpId="0" nodeType="withEffect">
                                  <p:stCondLst>
                                    <p:cond delay="1203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5" grpId="0" animBg="1"/>
      <p:bldP spid="16" grpId="0" animBg="1"/>
      <p:bldP spid="28" grpId="0" animBg="1"/>
      <p:bldP spid="34" grpId="0" animBg="1"/>
      <p:bldP spid="2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outdoor, light, outdoor object, day&#10;&#10;Description automatically generated">
            <a:extLst>
              <a:ext uri="{FF2B5EF4-FFF2-40B4-BE49-F238E27FC236}">
                <a16:creationId xmlns:a16="http://schemas.microsoft.com/office/drawing/2014/main" id="{C6337BF8-AD11-4EA9-8E5B-D644E99B1BF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EB4FA7BF-C76C-A975-CF70-84A0A83EA8D6}"/>
              </a:ext>
            </a:extLst>
          </p:cNvPr>
          <p:cNvSpPr/>
          <p:nvPr/>
        </p:nvSpPr>
        <p:spPr>
          <a:xfrm>
            <a:off x="2087730" y="1659102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573434"/>
            <a:ext cx="8709891" cy="1389896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</a:rPr>
              <a:t>How many can you remember?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4A98FF5-4F3C-D9B6-7AF1-1894F09399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20219" y="2124613"/>
            <a:ext cx="2816827" cy="33362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??</a:t>
            </a:r>
          </a:p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?? </a:t>
            </a:r>
          </a:p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?? </a:t>
            </a:r>
          </a:p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?? </a:t>
            </a:r>
          </a:p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?? </a:t>
            </a:r>
          </a:p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??</a:t>
            </a:r>
          </a:p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??</a:t>
            </a:r>
          </a:p>
        </p:txBody>
      </p:sp>
      <p:sp>
        <p:nvSpPr>
          <p:cNvPr id="11" name="Red Oval">
            <a:extLst>
              <a:ext uri="{FF2B5EF4-FFF2-40B4-BE49-F238E27FC236}">
                <a16:creationId xmlns:a16="http://schemas.microsoft.com/office/drawing/2014/main" id="{D72F35E9-7F8C-5E5C-FB40-45D7D4541A94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733FA25-F0D9-C3D5-9CE5-D0312237F061}"/>
              </a:ext>
            </a:extLst>
          </p:cNvPr>
          <p:cNvSpPr txBox="1"/>
          <p:nvPr/>
        </p:nvSpPr>
        <p:spPr>
          <a:xfrm>
            <a:off x="490175" y="5256582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E83CB84C-E34D-0448-A9CC-07FC1408D5B1}"/>
              </a:ext>
            </a:extLst>
          </p:cNvPr>
          <p:cNvSpPr/>
          <p:nvPr/>
        </p:nvSpPr>
        <p:spPr>
          <a:xfrm>
            <a:off x="1718505" y="369766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BB6C0622-3F28-23FD-02B7-327E3B130303}"/>
              </a:ext>
            </a:extLst>
          </p:cNvPr>
          <p:cNvCxnSpPr>
            <a:cxnSpLocks/>
          </p:cNvCxnSpPr>
          <p:nvPr/>
        </p:nvCxnSpPr>
        <p:spPr>
          <a:xfrm flipH="1">
            <a:off x="1758892" y="246264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0EE8C518-79C1-5C3A-AB0E-1CE40FC29C7A}"/>
              </a:ext>
            </a:extLst>
          </p:cNvPr>
          <p:cNvCxnSpPr/>
          <p:nvPr/>
        </p:nvCxnSpPr>
        <p:spPr>
          <a:xfrm>
            <a:off x="1765745" y="477195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98E95382-8E4E-2026-733F-E8AD72CFC8B6}"/>
              </a:ext>
            </a:extLst>
          </p:cNvPr>
          <p:cNvCxnSpPr>
            <a:cxnSpLocks/>
          </p:cNvCxnSpPr>
          <p:nvPr/>
        </p:nvCxnSpPr>
        <p:spPr>
          <a:xfrm>
            <a:off x="2360107" y="456371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8DD6280A-1CFA-85DB-3727-F98847870236}"/>
              </a:ext>
            </a:extLst>
          </p:cNvPr>
          <p:cNvCxnSpPr>
            <a:cxnSpLocks/>
          </p:cNvCxnSpPr>
          <p:nvPr/>
        </p:nvCxnSpPr>
        <p:spPr>
          <a:xfrm>
            <a:off x="1037054" y="267989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F089189-6690-E4D6-6204-449D6B2C3844}"/>
              </a:ext>
            </a:extLst>
          </p:cNvPr>
          <p:cNvCxnSpPr>
            <a:cxnSpLocks/>
          </p:cNvCxnSpPr>
          <p:nvPr/>
        </p:nvCxnSpPr>
        <p:spPr>
          <a:xfrm>
            <a:off x="621849" y="317362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F54D2ABD-7806-9C4B-36F9-F5E9F1F83C6F}"/>
              </a:ext>
            </a:extLst>
          </p:cNvPr>
          <p:cNvCxnSpPr>
            <a:cxnSpLocks/>
          </p:cNvCxnSpPr>
          <p:nvPr/>
        </p:nvCxnSpPr>
        <p:spPr>
          <a:xfrm>
            <a:off x="2658523" y="420233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26255080-97FA-CB0E-4DF0-539043575C14}"/>
              </a:ext>
            </a:extLst>
          </p:cNvPr>
          <p:cNvCxnSpPr>
            <a:cxnSpLocks/>
          </p:cNvCxnSpPr>
          <p:nvPr/>
        </p:nvCxnSpPr>
        <p:spPr>
          <a:xfrm>
            <a:off x="2790867" y="373497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6592D1DE-8A56-F442-A1B0-C44D5C40CC43}"/>
              </a:ext>
            </a:extLst>
          </p:cNvPr>
          <p:cNvCxnSpPr>
            <a:cxnSpLocks/>
          </p:cNvCxnSpPr>
          <p:nvPr/>
        </p:nvCxnSpPr>
        <p:spPr>
          <a:xfrm>
            <a:off x="491776" y="375660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F6888856-56C0-8477-BD6C-1AD182C79E34}"/>
              </a:ext>
            </a:extLst>
          </p:cNvPr>
          <p:cNvCxnSpPr>
            <a:cxnSpLocks/>
          </p:cNvCxnSpPr>
          <p:nvPr/>
        </p:nvCxnSpPr>
        <p:spPr>
          <a:xfrm flipV="1">
            <a:off x="2711601" y="318767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E48D72DD-36E5-E640-076D-2D3ABD490757}"/>
              </a:ext>
            </a:extLst>
          </p:cNvPr>
          <p:cNvCxnSpPr>
            <a:cxnSpLocks/>
          </p:cNvCxnSpPr>
          <p:nvPr/>
        </p:nvCxnSpPr>
        <p:spPr>
          <a:xfrm flipV="1">
            <a:off x="651616" y="421873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EF314AF3-30E4-2904-6AC1-244F4912B2CC}"/>
              </a:ext>
            </a:extLst>
          </p:cNvPr>
          <p:cNvCxnSpPr>
            <a:cxnSpLocks/>
          </p:cNvCxnSpPr>
          <p:nvPr/>
        </p:nvCxnSpPr>
        <p:spPr>
          <a:xfrm flipV="1">
            <a:off x="1012246" y="456371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C947673E-4B59-E5BD-689E-6D7DC482B43E}"/>
              </a:ext>
            </a:extLst>
          </p:cNvPr>
          <p:cNvCxnSpPr>
            <a:cxnSpLocks/>
          </p:cNvCxnSpPr>
          <p:nvPr/>
        </p:nvCxnSpPr>
        <p:spPr>
          <a:xfrm flipV="1">
            <a:off x="2415756" y="272139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" name="Group 30">
            <a:extLst>
              <a:ext uri="{FF2B5EF4-FFF2-40B4-BE49-F238E27FC236}">
                <a16:creationId xmlns:a16="http://schemas.microsoft.com/office/drawing/2014/main" id="{EC00E6AB-3868-1159-C0D1-FAFC6E49BBFE}"/>
              </a:ext>
            </a:extLst>
          </p:cNvPr>
          <p:cNvGrpSpPr>
            <a:grpSpLocks/>
          </p:cNvGrpSpPr>
          <p:nvPr/>
        </p:nvGrpSpPr>
        <p:grpSpPr bwMode="auto">
          <a:xfrm>
            <a:off x="1764973" y="2652500"/>
            <a:ext cx="7938" cy="2208212"/>
            <a:chOff x="6948614" y="3503140"/>
            <a:chExt cx="7930" cy="2208694"/>
          </a:xfrm>
        </p:grpSpPr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CB5077A3-D261-E3D5-4235-9245AFB9106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4250247F-F6DF-FB22-0ACC-1015759D93E2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TextBox 34">
            <a:extLst>
              <a:ext uri="{FF2B5EF4-FFF2-40B4-BE49-F238E27FC236}">
                <a16:creationId xmlns:a16="http://schemas.microsoft.com/office/drawing/2014/main" id="{13853243-8790-6765-0C33-E8097F076138}"/>
              </a:ext>
            </a:extLst>
          </p:cNvPr>
          <p:cNvSpPr txBox="1"/>
          <p:nvPr/>
        </p:nvSpPr>
        <p:spPr>
          <a:xfrm>
            <a:off x="556040" y="175522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  <p:pic>
        <p:nvPicPr>
          <p:cNvPr id="36" name="Picture 35" descr="Icon&#10;&#10;Description automatically generated">
            <a:extLst>
              <a:ext uri="{FF2B5EF4-FFF2-40B4-BE49-F238E27FC236}">
                <a16:creationId xmlns:a16="http://schemas.microsoft.com/office/drawing/2014/main" id="{8EA738D5-145D-7DBF-FB2A-291406B6A9E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14867" y="1473743"/>
            <a:ext cx="2852281" cy="48119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067703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outdoor, light, outdoor object, day&#10;&#10;Description automatically generated">
            <a:extLst>
              <a:ext uri="{FF2B5EF4-FFF2-40B4-BE49-F238E27FC236}">
                <a16:creationId xmlns:a16="http://schemas.microsoft.com/office/drawing/2014/main" id="{C6337BF8-AD11-4EA9-8E5B-D644E99B1BF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EB4FA7BF-C76C-A975-CF70-84A0A83EA8D6}"/>
              </a:ext>
            </a:extLst>
          </p:cNvPr>
          <p:cNvSpPr/>
          <p:nvPr/>
        </p:nvSpPr>
        <p:spPr>
          <a:xfrm>
            <a:off x="2087730" y="1659102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573434"/>
            <a:ext cx="8709891" cy="1389896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</a:rPr>
              <a:t>How many did you remember?</a:t>
            </a:r>
          </a:p>
        </p:txBody>
      </p:sp>
      <p:sp>
        <p:nvSpPr>
          <p:cNvPr id="11" name="Red Oval">
            <a:extLst>
              <a:ext uri="{FF2B5EF4-FFF2-40B4-BE49-F238E27FC236}">
                <a16:creationId xmlns:a16="http://schemas.microsoft.com/office/drawing/2014/main" id="{D72F35E9-7F8C-5E5C-FB40-45D7D4541A94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733FA25-F0D9-C3D5-9CE5-D0312237F061}"/>
              </a:ext>
            </a:extLst>
          </p:cNvPr>
          <p:cNvSpPr txBox="1"/>
          <p:nvPr/>
        </p:nvSpPr>
        <p:spPr>
          <a:xfrm>
            <a:off x="490175" y="5256582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E83CB84C-E34D-0448-A9CC-07FC1408D5B1}"/>
              </a:ext>
            </a:extLst>
          </p:cNvPr>
          <p:cNvSpPr/>
          <p:nvPr/>
        </p:nvSpPr>
        <p:spPr>
          <a:xfrm>
            <a:off x="1718505" y="369766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BB6C0622-3F28-23FD-02B7-327E3B130303}"/>
              </a:ext>
            </a:extLst>
          </p:cNvPr>
          <p:cNvCxnSpPr>
            <a:cxnSpLocks/>
          </p:cNvCxnSpPr>
          <p:nvPr/>
        </p:nvCxnSpPr>
        <p:spPr>
          <a:xfrm flipH="1">
            <a:off x="1758892" y="246264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0EE8C518-79C1-5C3A-AB0E-1CE40FC29C7A}"/>
              </a:ext>
            </a:extLst>
          </p:cNvPr>
          <p:cNvCxnSpPr/>
          <p:nvPr/>
        </p:nvCxnSpPr>
        <p:spPr>
          <a:xfrm>
            <a:off x="1765745" y="477195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98E95382-8E4E-2026-733F-E8AD72CFC8B6}"/>
              </a:ext>
            </a:extLst>
          </p:cNvPr>
          <p:cNvCxnSpPr>
            <a:cxnSpLocks/>
          </p:cNvCxnSpPr>
          <p:nvPr/>
        </p:nvCxnSpPr>
        <p:spPr>
          <a:xfrm>
            <a:off x="2360107" y="456371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8DD6280A-1CFA-85DB-3727-F98847870236}"/>
              </a:ext>
            </a:extLst>
          </p:cNvPr>
          <p:cNvCxnSpPr>
            <a:cxnSpLocks/>
          </p:cNvCxnSpPr>
          <p:nvPr/>
        </p:nvCxnSpPr>
        <p:spPr>
          <a:xfrm>
            <a:off x="1037054" y="267989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F089189-6690-E4D6-6204-449D6B2C3844}"/>
              </a:ext>
            </a:extLst>
          </p:cNvPr>
          <p:cNvCxnSpPr>
            <a:cxnSpLocks/>
          </p:cNvCxnSpPr>
          <p:nvPr/>
        </p:nvCxnSpPr>
        <p:spPr>
          <a:xfrm>
            <a:off x="621849" y="317362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F54D2ABD-7806-9C4B-36F9-F5E9F1F83C6F}"/>
              </a:ext>
            </a:extLst>
          </p:cNvPr>
          <p:cNvCxnSpPr>
            <a:cxnSpLocks/>
          </p:cNvCxnSpPr>
          <p:nvPr/>
        </p:nvCxnSpPr>
        <p:spPr>
          <a:xfrm>
            <a:off x="2658523" y="420233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26255080-97FA-CB0E-4DF0-539043575C14}"/>
              </a:ext>
            </a:extLst>
          </p:cNvPr>
          <p:cNvCxnSpPr>
            <a:cxnSpLocks/>
          </p:cNvCxnSpPr>
          <p:nvPr/>
        </p:nvCxnSpPr>
        <p:spPr>
          <a:xfrm>
            <a:off x="2790867" y="373497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6592D1DE-8A56-F442-A1B0-C44D5C40CC43}"/>
              </a:ext>
            </a:extLst>
          </p:cNvPr>
          <p:cNvCxnSpPr>
            <a:cxnSpLocks/>
          </p:cNvCxnSpPr>
          <p:nvPr/>
        </p:nvCxnSpPr>
        <p:spPr>
          <a:xfrm>
            <a:off x="491776" y="375660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F6888856-56C0-8477-BD6C-1AD182C79E34}"/>
              </a:ext>
            </a:extLst>
          </p:cNvPr>
          <p:cNvCxnSpPr>
            <a:cxnSpLocks/>
          </p:cNvCxnSpPr>
          <p:nvPr/>
        </p:nvCxnSpPr>
        <p:spPr>
          <a:xfrm flipV="1">
            <a:off x="2711601" y="318767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E48D72DD-36E5-E640-076D-2D3ABD490757}"/>
              </a:ext>
            </a:extLst>
          </p:cNvPr>
          <p:cNvCxnSpPr>
            <a:cxnSpLocks/>
          </p:cNvCxnSpPr>
          <p:nvPr/>
        </p:nvCxnSpPr>
        <p:spPr>
          <a:xfrm flipV="1">
            <a:off x="651616" y="421873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EF314AF3-30E4-2904-6AC1-244F4912B2CC}"/>
              </a:ext>
            </a:extLst>
          </p:cNvPr>
          <p:cNvCxnSpPr>
            <a:cxnSpLocks/>
          </p:cNvCxnSpPr>
          <p:nvPr/>
        </p:nvCxnSpPr>
        <p:spPr>
          <a:xfrm flipV="1">
            <a:off x="1012246" y="456371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C947673E-4B59-E5BD-689E-6D7DC482B43E}"/>
              </a:ext>
            </a:extLst>
          </p:cNvPr>
          <p:cNvCxnSpPr>
            <a:cxnSpLocks/>
          </p:cNvCxnSpPr>
          <p:nvPr/>
        </p:nvCxnSpPr>
        <p:spPr>
          <a:xfrm flipV="1">
            <a:off x="2415756" y="272139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" name="Group 30">
            <a:extLst>
              <a:ext uri="{FF2B5EF4-FFF2-40B4-BE49-F238E27FC236}">
                <a16:creationId xmlns:a16="http://schemas.microsoft.com/office/drawing/2014/main" id="{EC00E6AB-3868-1159-C0D1-FAFC6E49BBFE}"/>
              </a:ext>
            </a:extLst>
          </p:cNvPr>
          <p:cNvGrpSpPr>
            <a:grpSpLocks/>
          </p:cNvGrpSpPr>
          <p:nvPr/>
        </p:nvGrpSpPr>
        <p:grpSpPr bwMode="auto">
          <a:xfrm>
            <a:off x="1764973" y="2652500"/>
            <a:ext cx="7938" cy="2208212"/>
            <a:chOff x="6948614" y="3503140"/>
            <a:chExt cx="7930" cy="2208694"/>
          </a:xfrm>
        </p:grpSpPr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CB5077A3-D261-E3D5-4235-9245AFB9106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4250247F-F6DF-FB22-0ACC-1015759D93E2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TextBox 34">
            <a:extLst>
              <a:ext uri="{FF2B5EF4-FFF2-40B4-BE49-F238E27FC236}">
                <a16:creationId xmlns:a16="http://schemas.microsoft.com/office/drawing/2014/main" id="{13853243-8790-6765-0C33-E8097F076138}"/>
              </a:ext>
            </a:extLst>
          </p:cNvPr>
          <p:cNvSpPr txBox="1"/>
          <p:nvPr/>
        </p:nvSpPr>
        <p:spPr>
          <a:xfrm>
            <a:off x="556040" y="175522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  <p:pic>
        <p:nvPicPr>
          <p:cNvPr id="6" name="Picture 5" descr="Icon&#10;&#10;Description automatically generated">
            <a:extLst>
              <a:ext uri="{FF2B5EF4-FFF2-40B4-BE49-F238E27FC236}">
                <a16:creationId xmlns:a16="http://schemas.microsoft.com/office/drawing/2014/main" id="{AFA123C3-D22D-7DEC-63DE-F246848452E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42910" y="1503648"/>
            <a:ext cx="2816827" cy="4752127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AA8952F0-5370-3879-A313-FF8648C90B8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57991" y="2122399"/>
            <a:ext cx="3448594" cy="33362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fr-FR" altLang="en-US" sz="2000" dirty="0">
                <a:solidFill>
                  <a:schemeClr val="tx1"/>
                </a:solidFill>
                <a:latin typeface="+mn-lt"/>
              </a:rPr>
              <a:t>1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.	courageous </a:t>
            </a:r>
          </a:p>
          <a:p>
            <a:pPr marL="896938" indent="-896938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2.	outrageous </a:t>
            </a:r>
          </a:p>
          <a:p>
            <a:pPr marL="896938" indent="-896938">
              <a:lnSpc>
                <a:spcPct val="150000"/>
              </a:lnSpc>
              <a:spcBef>
                <a:spcPct val="0"/>
              </a:spcBef>
              <a:buAutoNum type="arabicPeriod" startAt="3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advantageous</a:t>
            </a:r>
          </a:p>
          <a:p>
            <a:pPr marL="896938" indent="-896938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4.	famous </a:t>
            </a:r>
          </a:p>
          <a:p>
            <a:pPr marL="896938" indent="-896938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5.	continuous</a:t>
            </a:r>
          </a:p>
          <a:p>
            <a:pPr marL="896938" indent="-896938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6.	adventurous</a:t>
            </a:r>
          </a:p>
          <a:p>
            <a:pPr marL="896938" indent="-896938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7.	nervous</a:t>
            </a:r>
          </a:p>
        </p:txBody>
      </p:sp>
    </p:spTree>
    <p:extLst>
      <p:ext uri="{BB962C8B-B14F-4D97-AF65-F5344CB8AC3E}">
        <p14:creationId xmlns:p14="http://schemas.microsoft.com/office/powerpoint/2010/main" val="106764778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5751194D-481E-9C5D-7FA7-4F13A3F54E6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5" name="Picture 4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AEDAD691-208A-0D7D-25BA-7AEC5B59A79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625400" y="4217426"/>
            <a:ext cx="2049449" cy="2640574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027019563"/>
              </p:ext>
            </p:extLst>
          </p:nvPr>
        </p:nvGraphicFramePr>
        <p:xfrm>
          <a:off x="3009494" y="597746"/>
          <a:ext cx="6173010" cy="50224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86505">
                  <a:extLst>
                    <a:ext uri="{9D8B030D-6E8A-4147-A177-3AD203B41FA5}">
                      <a16:colId xmlns:a16="http://schemas.microsoft.com/office/drawing/2014/main" val="100053916"/>
                    </a:ext>
                  </a:extLst>
                </a:gridCol>
                <a:gridCol w="3086505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</a:tblGrid>
              <a:tr h="541867">
                <a:tc>
                  <a:txBody>
                    <a:bodyPr/>
                    <a:lstStyle/>
                    <a:p>
                      <a:r>
                        <a:rPr lang="en-GB" dirty="0"/>
                        <a:t>Activity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Game Code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Learn game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SY4T2BW5L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27501023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Practise game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SY4T2BW5P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75912010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Snake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SY4T2BW5S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35253869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Frogger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SY4T2BW5F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80849814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Anagram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SY4T2BW5A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53888042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Sailing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SY4T2BW5Sa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39806352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Feast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SY4T2BW5Fe 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294148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37964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2.59259E-6 L -0.26094 -0.0129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047" y="-64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D24BC5D1-D54B-7199-608A-BB9F201169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78469" cy="6858000"/>
          </a:xfrm>
          <a:prstGeom prst="rect">
            <a:avLst/>
          </a:prstGeom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6329A0DB-E6B8-708A-1372-A2320DCE29C1}"/>
              </a:ext>
            </a:extLst>
          </p:cNvPr>
          <p:cNvSpPr/>
          <p:nvPr/>
        </p:nvSpPr>
        <p:spPr>
          <a:xfrm>
            <a:off x="2132753" y="1660124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9" name="Picture 8" descr="A picture containing text&#10;&#10;Description automatically generated">
            <a:extLst>
              <a:ext uri="{FF2B5EF4-FFF2-40B4-BE49-F238E27FC236}">
                <a16:creationId xmlns:a16="http://schemas.microsoft.com/office/drawing/2014/main" id="{33E0166D-980D-93A0-AF0E-0BD7F1C6C00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396202" y="3806660"/>
            <a:ext cx="2556073" cy="1424548"/>
          </a:xfrm>
          <a:prstGeom prst="rect">
            <a:avLst/>
          </a:prstGeom>
        </p:spPr>
      </p:pic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573434"/>
            <a:ext cx="8709891" cy="870533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  <a:latin typeface="+mj-lt"/>
              </a:rPr>
              <a:t>Here are this week’s spellings to practise: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4A98FF5-4F3C-D9B6-7AF1-1894F09399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55264" y="2391821"/>
            <a:ext cx="3448594" cy="26735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fr-FR" altLang="en-US" sz="2800" dirty="0">
                <a:solidFill>
                  <a:schemeClr val="tx1"/>
                </a:solidFill>
                <a:latin typeface="+mn-lt"/>
              </a:rPr>
              <a:t>1</a:t>
            </a: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.	courageous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2.	outrageous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3.	advantageous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endParaRPr lang="en-GB" altLang="en-US" sz="28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904D6C1-734D-0AB9-F629-AB913652AE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20873" y="2391820"/>
            <a:ext cx="3511401" cy="26735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4.	famous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5.	continuous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6.	adventurous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7.	nervous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851E440A-77FA-3425-D26A-9E0A19F917B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89280" y="287383"/>
            <a:ext cx="753554" cy="1243670"/>
          </a:xfrm>
          <a:prstGeom prst="rect">
            <a:avLst/>
          </a:prstGeom>
        </p:spPr>
      </p:pic>
      <p:sp>
        <p:nvSpPr>
          <p:cNvPr id="2" name="Rectangle: Rounded Corners 1">
            <a:hlinkClick r:id="rId5"/>
            <a:extLst>
              <a:ext uri="{FF2B5EF4-FFF2-40B4-BE49-F238E27FC236}">
                <a16:creationId xmlns:a16="http://schemas.microsoft.com/office/drawing/2014/main" id="{16BFDF60-538F-5FCF-21BD-740E19BEBE29}"/>
              </a:ext>
            </a:extLst>
          </p:cNvPr>
          <p:cNvSpPr/>
          <p:nvPr/>
        </p:nvSpPr>
        <p:spPr>
          <a:xfrm>
            <a:off x="8941591" y="5524105"/>
            <a:ext cx="3064887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</a:t>
            </a:r>
            <a:br>
              <a:rPr lang="en-GB" sz="2400" b="1" dirty="0">
                <a:solidFill>
                  <a:schemeClr val="bg1"/>
                </a:solidFill>
              </a:rPr>
            </a:br>
            <a:r>
              <a:rPr lang="en-GB" sz="2400" b="1" dirty="0">
                <a:solidFill>
                  <a:schemeClr val="bg1"/>
                </a:solidFill>
              </a:rPr>
              <a:t>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44 0.1287 L 1.29258 0.4699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557" y="1706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F69DEAFF-D7B1-B706-A7DC-A19E30A8B25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118" t="1749" r="15443"/>
          <a:stretch/>
        </p:blipFill>
        <p:spPr>
          <a:xfrm>
            <a:off x="13648" y="0"/>
            <a:ext cx="12178352" cy="689787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35812" y="2009158"/>
            <a:ext cx="9144000" cy="1909699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 fontScale="90000"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Suffix </a:t>
            </a:r>
            <a:r>
              <a:rPr lang="en-GB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-ous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br>
              <a:rPr lang="en-GB" dirty="0"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</a:br>
            <a:r>
              <a:rPr lang="en-GB" sz="4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where the root word ends in </a:t>
            </a:r>
            <a:r>
              <a:rPr lang="en-GB" sz="49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</a:t>
            </a:r>
            <a:r>
              <a:rPr lang="en-GB" sz="4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A7B813F3-9E5D-7162-15FE-10E0B4C1C81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27260" y="217780"/>
            <a:ext cx="2092311" cy="739911"/>
          </a:xfrm>
          <a:prstGeom prst="rect">
            <a:avLst/>
          </a:prstGeom>
        </p:spPr>
      </p:pic>
      <p:pic>
        <p:nvPicPr>
          <p:cNvPr id="9" name="Picture 8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5FC75D7F-46B6-D249-A5B5-53C2EC94F2B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14422" y="-2922353"/>
            <a:ext cx="3598449" cy="276708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0" name="Picture 9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58AEB2AE-09BC-FD79-C451-43448596916F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879312" y="3848777"/>
            <a:ext cx="2148583" cy="340202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-4.44444E-6 L 0.16055 0.56505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021" y="28241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2.22222E-6 L -0.23294 -0.04236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654" y="-213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Background pattern&#10;&#10;Description automatically generated">
            <a:extLst>
              <a:ext uri="{FF2B5EF4-FFF2-40B4-BE49-F238E27FC236}">
                <a16:creationId xmlns:a16="http://schemas.microsoft.com/office/drawing/2014/main" id="{AEA99CFB-BE88-B71A-5D3D-C38FFB5FAE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BCC8543-7B8D-F0F1-64E8-334E936C584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07141" y="4877010"/>
            <a:ext cx="1484859" cy="1913138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5CCBF33E-F4D1-AF1C-1778-F8CA865DAD3B}"/>
              </a:ext>
            </a:extLst>
          </p:cNvPr>
          <p:cNvSpPr txBox="1">
            <a:spLocks/>
          </p:cNvSpPr>
          <p:nvPr/>
        </p:nvSpPr>
        <p:spPr>
          <a:xfrm>
            <a:off x="748901" y="722866"/>
            <a:ext cx="10694196" cy="3936220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Does anyone know what a </a:t>
            </a:r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suffix 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is? </a:t>
            </a:r>
          </a:p>
        </p:txBody>
      </p:sp>
    </p:spTree>
    <p:extLst>
      <p:ext uri="{BB962C8B-B14F-4D97-AF65-F5344CB8AC3E}">
        <p14:creationId xmlns:p14="http://schemas.microsoft.com/office/powerpoint/2010/main" val="344906752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Diagram, background pattern&#10;&#10;Description automatically generated">
            <a:extLst>
              <a:ext uri="{FF2B5EF4-FFF2-40B4-BE49-F238E27FC236}">
                <a16:creationId xmlns:a16="http://schemas.microsoft.com/office/drawing/2014/main" id="{5F264056-0980-FE3F-8AB5-6B2F262C41F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1223" y="391887"/>
            <a:ext cx="11338560" cy="6281868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000" dirty="0">
                <a:solidFill>
                  <a:schemeClr val="bg1"/>
                </a:solidFill>
              </a:rPr>
              <a:t>A suffix is a group of letters that go at the </a:t>
            </a:r>
            <a:r>
              <a:rPr lang="en-GB" sz="4000" u="sng" dirty="0">
                <a:solidFill>
                  <a:schemeClr val="bg1"/>
                </a:solidFill>
              </a:rPr>
              <a:t>end</a:t>
            </a:r>
            <a:r>
              <a:rPr lang="en-GB" sz="4000" dirty="0">
                <a:solidFill>
                  <a:schemeClr val="bg1"/>
                </a:solidFill>
              </a:rPr>
              <a:t> of a </a:t>
            </a:r>
            <a:r>
              <a:rPr lang="en-GB" sz="4000" u="sng" dirty="0">
                <a:solidFill>
                  <a:schemeClr val="bg1"/>
                </a:solidFill>
              </a:rPr>
              <a:t>root word</a:t>
            </a:r>
            <a:r>
              <a:rPr lang="en-GB" sz="4000" dirty="0">
                <a:solidFill>
                  <a:schemeClr val="bg1"/>
                </a:solidFill>
              </a:rPr>
              <a:t> and change the meaning of the word. </a:t>
            </a:r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0051CB96-B8D4-1534-1BEC-C5EF4D8BD66F}"/>
              </a:ext>
            </a:extLst>
          </p:cNvPr>
          <p:cNvGrpSpPr/>
          <p:nvPr/>
        </p:nvGrpSpPr>
        <p:grpSpPr>
          <a:xfrm>
            <a:off x="653658" y="3195115"/>
            <a:ext cx="3524597" cy="1200329"/>
            <a:chOff x="1299117" y="4052871"/>
            <a:chExt cx="3524597" cy="1200329"/>
          </a:xfrm>
        </p:grpSpPr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A1DDAB4A-25A5-0172-53B3-D1968404AD86}"/>
                </a:ext>
              </a:extLst>
            </p:cNvPr>
            <p:cNvSpPr txBox="1"/>
            <p:nvPr/>
          </p:nvSpPr>
          <p:spPr>
            <a:xfrm>
              <a:off x="1299117" y="4052871"/>
              <a:ext cx="1828800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chemeClr val="bg1"/>
                  </a:solidFill>
                </a:rPr>
                <a:t>Root word</a:t>
              </a:r>
            </a:p>
          </p:txBody>
        </p:sp>
        <p:cxnSp>
          <p:nvCxnSpPr>
            <p:cNvPr id="4" name="Straight Arrow Connector 3">
              <a:extLst>
                <a:ext uri="{FF2B5EF4-FFF2-40B4-BE49-F238E27FC236}">
                  <a16:creationId xmlns:a16="http://schemas.microsoft.com/office/drawing/2014/main" id="{68ECCB54-CB71-DCB2-EC95-B5006F04DA31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986177" y="4277058"/>
              <a:ext cx="1837537" cy="98978"/>
            </a:xfrm>
            <a:prstGeom prst="straightConnector1">
              <a:avLst/>
            </a:prstGeom>
            <a:ln w="38100">
              <a:solidFill>
                <a:schemeClr val="bg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AFAD2B8E-1A71-C7C8-5A78-CDB886A671FB}"/>
              </a:ext>
            </a:extLst>
          </p:cNvPr>
          <p:cNvGrpSpPr/>
          <p:nvPr/>
        </p:nvGrpSpPr>
        <p:grpSpPr>
          <a:xfrm>
            <a:off x="7849678" y="3192403"/>
            <a:ext cx="4180198" cy="646331"/>
            <a:chOff x="8495137" y="4050159"/>
            <a:chExt cx="4180198" cy="646331"/>
          </a:xfrm>
        </p:grpSpPr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82B41AAA-65BD-51D9-4553-B94F794C196B}"/>
                </a:ext>
              </a:extLst>
            </p:cNvPr>
            <p:cNvSpPr txBox="1"/>
            <p:nvPr/>
          </p:nvSpPr>
          <p:spPr>
            <a:xfrm>
              <a:off x="10294686" y="4050159"/>
              <a:ext cx="238064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chemeClr val="bg1"/>
                  </a:solidFill>
                </a:rPr>
                <a:t>Suffix </a:t>
              </a:r>
            </a:p>
          </p:txBody>
        </p:sp>
        <p:cxnSp>
          <p:nvCxnSpPr>
            <p:cNvPr id="15" name="Straight Arrow Connector 14">
              <a:extLst>
                <a:ext uri="{FF2B5EF4-FFF2-40B4-BE49-F238E27FC236}">
                  <a16:creationId xmlns:a16="http://schemas.microsoft.com/office/drawing/2014/main" id="{1E2DB22A-07AA-2B2F-37D5-CB97EA0CF5B9}"/>
                </a:ext>
              </a:extLst>
            </p:cNvPr>
            <p:cNvCxnSpPr>
              <a:cxnSpLocks/>
              <a:stCxn id="13" idx="1"/>
            </p:cNvCxnSpPr>
            <p:nvPr/>
          </p:nvCxnSpPr>
          <p:spPr>
            <a:xfrm flipH="1" flipV="1">
              <a:off x="8495137" y="4331192"/>
              <a:ext cx="1799549" cy="42133"/>
            </a:xfrm>
            <a:prstGeom prst="straightConnector1">
              <a:avLst/>
            </a:prstGeom>
            <a:ln w="38100">
              <a:solidFill>
                <a:schemeClr val="bg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3" name="TextBox 22">
            <a:extLst>
              <a:ext uri="{FF2B5EF4-FFF2-40B4-BE49-F238E27FC236}">
                <a16:creationId xmlns:a16="http://schemas.microsoft.com/office/drawing/2014/main" id="{577C188B-EEF9-A415-F387-17971485C4FD}"/>
              </a:ext>
            </a:extLst>
          </p:cNvPr>
          <p:cNvSpPr txBox="1"/>
          <p:nvPr/>
        </p:nvSpPr>
        <p:spPr>
          <a:xfrm>
            <a:off x="3708596" y="5546217"/>
            <a:ext cx="604500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</a:rPr>
              <a:t>do + ing = doing</a:t>
            </a: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F807F425-F033-C5B5-CA78-FE854C7DDFD9}"/>
              </a:ext>
            </a:extLst>
          </p:cNvPr>
          <p:cNvGrpSpPr/>
          <p:nvPr/>
        </p:nvGrpSpPr>
        <p:grpSpPr>
          <a:xfrm>
            <a:off x="2340718" y="2655446"/>
            <a:ext cx="2352052" cy="2573025"/>
            <a:chOff x="2340718" y="2655446"/>
            <a:chExt cx="2352052" cy="2573025"/>
          </a:xfrm>
        </p:grpSpPr>
        <p:pic>
          <p:nvPicPr>
            <p:cNvPr id="10" name="Picture 9" descr="Icon&#10;&#10;Description automatically generated">
              <a:extLst>
                <a:ext uri="{FF2B5EF4-FFF2-40B4-BE49-F238E27FC236}">
                  <a16:creationId xmlns:a16="http://schemas.microsoft.com/office/drawing/2014/main" id="{5D3E6D3C-6626-2E0F-65D5-15EBE279B08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340718" y="2655446"/>
              <a:ext cx="2352052" cy="2573025"/>
            </a:xfrm>
            <a:prstGeom prst="rect">
              <a:avLst/>
            </a:prstGeom>
          </p:spPr>
        </p:pic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09FD7A94-C0BF-748F-6F71-D3863E7843B9}"/>
                </a:ext>
              </a:extLst>
            </p:cNvPr>
            <p:cNvSpPr txBox="1"/>
            <p:nvPr/>
          </p:nvSpPr>
          <p:spPr>
            <a:xfrm>
              <a:off x="2364992" y="3363332"/>
              <a:ext cx="1695919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>
                  <a:solidFill>
                    <a:schemeClr val="bg1"/>
                  </a:solidFill>
                </a:rPr>
                <a:t>do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018E4268-C4D7-35F9-F14D-77ADAE0701D9}"/>
              </a:ext>
            </a:extLst>
          </p:cNvPr>
          <p:cNvGrpSpPr/>
          <p:nvPr/>
        </p:nvGrpSpPr>
        <p:grpSpPr>
          <a:xfrm>
            <a:off x="8429250" y="2499124"/>
            <a:ext cx="1799548" cy="2714574"/>
            <a:chOff x="8429250" y="2499124"/>
            <a:chExt cx="1799548" cy="2714574"/>
          </a:xfrm>
        </p:grpSpPr>
        <p:pic>
          <p:nvPicPr>
            <p:cNvPr id="5" name="Picture 4" descr="Logo, icon&#10;&#10;Description automatically generated">
              <a:extLst>
                <a:ext uri="{FF2B5EF4-FFF2-40B4-BE49-F238E27FC236}">
                  <a16:creationId xmlns:a16="http://schemas.microsoft.com/office/drawing/2014/main" id="{F039F7F7-8C71-15FB-F1FA-D17FC8B9D97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429250" y="2499124"/>
              <a:ext cx="1799548" cy="2714574"/>
            </a:xfrm>
            <a:prstGeom prst="rect">
              <a:avLst/>
            </a:prstGeom>
          </p:spPr>
        </p:pic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D4B8FD4F-9933-4BEE-90E3-4A3D0867A691}"/>
                </a:ext>
              </a:extLst>
            </p:cNvPr>
            <p:cNvSpPr txBox="1"/>
            <p:nvPr/>
          </p:nvSpPr>
          <p:spPr>
            <a:xfrm>
              <a:off x="8482501" y="3195115"/>
              <a:ext cx="1695919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>
                  <a:solidFill>
                    <a:schemeClr val="bg1"/>
                  </a:solidFill>
                </a:rPr>
                <a:t>ing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264956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1.48148E-6 L 0.15873 1.48148E-6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930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1.48148E-6 L -0.18697 0.01157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349" y="579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AF5FAB04-C90B-7191-A0A3-2A7F54F5859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31938AE-C7D9-634F-66A1-F3735A64F606}"/>
              </a:ext>
            </a:extLst>
          </p:cNvPr>
          <p:cNvSpPr txBox="1">
            <a:spLocks/>
          </p:cNvSpPr>
          <p:nvPr/>
        </p:nvSpPr>
        <p:spPr>
          <a:xfrm>
            <a:off x="461554" y="389069"/>
            <a:ext cx="11268891" cy="2545720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Can you remember </a:t>
            </a:r>
          </a:p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any </a:t>
            </a:r>
            <a:r>
              <a:rPr lang="en-GB" b="1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suffixes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</a:p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we have already looked at? </a:t>
            </a:r>
          </a:p>
        </p:txBody>
      </p:sp>
      <p:pic>
        <p:nvPicPr>
          <p:cNvPr id="7" name="Picture 6" descr="A picture containing wheel&#10;&#10;Description automatically generated">
            <a:extLst>
              <a:ext uri="{FF2B5EF4-FFF2-40B4-BE49-F238E27FC236}">
                <a16:creationId xmlns:a16="http://schemas.microsoft.com/office/drawing/2014/main" id="{A82C2FEB-EE39-CD09-539A-CAC1699C4B2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400930" y="-347722"/>
            <a:ext cx="3344348" cy="3120228"/>
          </a:xfrm>
          <a:prstGeom prst="rect">
            <a:avLst/>
          </a:prstGeom>
        </p:spPr>
      </p:pic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C1EE54CE-F26A-D1CB-8DB7-4FFAF6B4C33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1554" y="3160889"/>
            <a:ext cx="5247167" cy="3224669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How about: </a:t>
            </a:r>
          </a:p>
          <a:p>
            <a:pPr marL="0" indent="0">
              <a:buNone/>
            </a:pPr>
            <a:r>
              <a:rPr lang="en-GB" sz="35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-ment,  -ful,  -ness,   </a:t>
            </a:r>
            <a:endParaRPr lang="en-GB" sz="4400" dirty="0">
              <a:solidFill>
                <a:schemeClr val="bg1"/>
              </a:solidFill>
              <a:latin typeface="Andika"/>
              <a:ea typeface="Andika"/>
              <a:cs typeface="Andika"/>
            </a:endParaRPr>
          </a:p>
          <a:p>
            <a:pPr marL="0" indent="0">
              <a:buNone/>
            </a:pPr>
            <a:r>
              <a:rPr lang="en-GB" sz="35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-er,   -ing,   -ed,   -est and   -ies?</a:t>
            </a:r>
            <a:endParaRPr lang="en-GB" sz="4400" dirty="0">
              <a:solidFill>
                <a:schemeClr val="bg1"/>
              </a:solidFill>
              <a:latin typeface="Andika"/>
              <a:ea typeface="Andika"/>
              <a:cs typeface="Andika"/>
            </a:endParaRP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76207357-AB38-B2DC-F0D5-695053ECAB31}"/>
              </a:ext>
            </a:extLst>
          </p:cNvPr>
          <p:cNvSpPr txBox="1">
            <a:spLocks/>
          </p:cNvSpPr>
          <p:nvPr/>
        </p:nvSpPr>
        <p:spPr>
          <a:xfrm>
            <a:off x="6489700" y="3160889"/>
            <a:ext cx="5240744" cy="3224670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4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What about: 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GB" sz="35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-ous,  -ly,  -tion,</a:t>
            </a:r>
          </a:p>
          <a:p>
            <a:pPr marL="0" indent="0">
              <a:buNone/>
            </a:pPr>
            <a:r>
              <a:rPr lang="en-GB" sz="35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-sion,   -ssion   and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GB" sz="35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-cian?</a:t>
            </a:r>
            <a:endParaRPr lang="en-GB" sz="4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90746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uiExpand="1" build="p" animBg="1"/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Background pattern&#10;&#10;Description automatically generated">
            <a:extLst>
              <a:ext uri="{FF2B5EF4-FFF2-40B4-BE49-F238E27FC236}">
                <a16:creationId xmlns:a16="http://schemas.microsoft.com/office/drawing/2014/main" id="{9B98F148-18A9-1748-FEA2-BA19F4FFA5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31938AE-C7D9-634F-66A1-F3735A64F606}"/>
              </a:ext>
            </a:extLst>
          </p:cNvPr>
          <p:cNvSpPr txBox="1">
            <a:spLocks/>
          </p:cNvSpPr>
          <p:nvPr/>
        </p:nvSpPr>
        <p:spPr>
          <a:xfrm>
            <a:off x="711832" y="965446"/>
            <a:ext cx="10721008" cy="1845286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We’re going to look at the -</a:t>
            </a:r>
            <a:r>
              <a:rPr lang="en-GB" b="1" u="sng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ous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 </a:t>
            </a:r>
            <a:r>
              <a:rPr lang="en-GB" b="1" u="sng" dirty="0">
                <a:solidFill>
                  <a:srgbClr val="7030A0"/>
                </a:solidFill>
                <a:latin typeface="Andika"/>
                <a:ea typeface="Andika"/>
                <a:cs typeface="Andika"/>
              </a:rPr>
              <a:t>suffix 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some more.</a:t>
            </a:r>
            <a:endParaRPr lang="en-GB" b="1" u="sng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4D89600-640D-7F15-B162-3FFBC8D092E8}"/>
              </a:ext>
            </a:extLst>
          </p:cNvPr>
          <p:cNvSpPr txBox="1">
            <a:spLocks/>
          </p:cNvSpPr>
          <p:nvPr/>
        </p:nvSpPr>
        <p:spPr>
          <a:xfrm>
            <a:off x="711833" y="3163088"/>
            <a:ext cx="10694196" cy="2218809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Can you think of any words that end in </a:t>
            </a:r>
            <a:r>
              <a:rPr lang="en-GB" dirty="0">
                <a:solidFill>
                  <a:srgbClr val="7030A0"/>
                </a:solidFill>
                <a:latin typeface="Andika"/>
                <a:ea typeface="Andika"/>
                <a:cs typeface="Andika"/>
              </a:rPr>
              <a:t>-</a:t>
            </a:r>
            <a:r>
              <a:rPr lang="en-GB" b="1" u="sng" dirty="0">
                <a:solidFill>
                  <a:srgbClr val="7030A0"/>
                </a:solidFill>
                <a:latin typeface="Andika"/>
                <a:ea typeface="Andika"/>
                <a:cs typeface="Andika"/>
              </a:rPr>
              <a:t>ous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?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BCC8543-7B8D-F0F1-64E8-334E936C584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07141" y="4877010"/>
            <a:ext cx="1484859" cy="19131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346946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Background pattern&#10;&#10;Description automatically generated">
            <a:extLst>
              <a:ext uri="{FF2B5EF4-FFF2-40B4-BE49-F238E27FC236}">
                <a16:creationId xmlns:a16="http://schemas.microsoft.com/office/drawing/2014/main" id="{47686446-A862-7224-C628-500C873A544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31938AE-C7D9-634F-66A1-F3735A64F606}"/>
              </a:ext>
            </a:extLst>
          </p:cNvPr>
          <p:cNvSpPr txBox="1">
            <a:spLocks/>
          </p:cNvSpPr>
          <p:nvPr/>
        </p:nvSpPr>
        <p:spPr>
          <a:xfrm>
            <a:off x="755375" y="355846"/>
            <a:ext cx="10721008" cy="1845286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How about?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FF02DB8-C526-7614-0522-4D56A38D2D66}"/>
              </a:ext>
            </a:extLst>
          </p:cNvPr>
          <p:cNvSpPr txBox="1">
            <a:spLocks/>
          </p:cNvSpPr>
          <p:nvPr/>
        </p:nvSpPr>
        <p:spPr>
          <a:xfrm>
            <a:off x="3613132" y="2475756"/>
            <a:ext cx="2381397" cy="658567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poison</a:t>
            </a:r>
            <a:r>
              <a:rPr lang="en-GB" sz="3800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ous</a:t>
            </a:r>
            <a:endParaRPr lang="en-GB" dirty="0">
              <a:solidFill>
                <a:srgbClr val="7030A0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BCC8543-7B8D-F0F1-64E8-334E936C584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85506" y="355846"/>
            <a:ext cx="1484859" cy="1913138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CF0F9C14-BF15-E6F7-24FD-D4D89EE760B1}"/>
              </a:ext>
            </a:extLst>
          </p:cNvPr>
          <p:cNvSpPr txBox="1">
            <a:spLocks/>
          </p:cNvSpPr>
          <p:nvPr/>
        </p:nvSpPr>
        <p:spPr>
          <a:xfrm>
            <a:off x="6263649" y="2475756"/>
            <a:ext cx="2381397" cy="658567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danger</a:t>
            </a:r>
            <a:r>
              <a:rPr lang="en-GB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ous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37D54F7B-B7F7-CBD9-899F-085680BD11C5}"/>
              </a:ext>
            </a:extLst>
          </p:cNvPr>
          <p:cNvSpPr txBox="1">
            <a:spLocks/>
          </p:cNvSpPr>
          <p:nvPr/>
        </p:nvSpPr>
        <p:spPr>
          <a:xfrm>
            <a:off x="8914166" y="2490170"/>
            <a:ext cx="2152378" cy="658567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mountain</a:t>
            </a:r>
            <a:r>
              <a:rPr lang="en-GB" sz="2400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ous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1E44266C-A5A4-558B-0D11-77C86DCFB57E}"/>
              </a:ext>
            </a:extLst>
          </p:cNvPr>
          <p:cNvSpPr txBox="1">
            <a:spLocks/>
          </p:cNvSpPr>
          <p:nvPr/>
        </p:nvSpPr>
        <p:spPr>
          <a:xfrm>
            <a:off x="6254792" y="3312753"/>
            <a:ext cx="2381397" cy="658566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hide</a:t>
            </a:r>
            <a:r>
              <a:rPr lang="en-GB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ous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DA1BF909-D43F-E158-6A98-F3D705675707}"/>
              </a:ext>
            </a:extLst>
          </p:cNvPr>
          <p:cNvSpPr txBox="1">
            <a:spLocks/>
          </p:cNvSpPr>
          <p:nvPr/>
        </p:nvSpPr>
        <p:spPr>
          <a:xfrm>
            <a:off x="3595417" y="3312752"/>
            <a:ext cx="2381397" cy="658567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enorm</a:t>
            </a:r>
            <a:r>
              <a:rPr lang="en-GB" sz="2800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ous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3EB6E03D-706A-EAF2-EE73-83E4C0099166}"/>
              </a:ext>
            </a:extLst>
          </p:cNvPr>
          <p:cNvSpPr txBox="1">
            <a:spLocks/>
          </p:cNvSpPr>
          <p:nvPr/>
        </p:nvSpPr>
        <p:spPr>
          <a:xfrm>
            <a:off x="1191635" y="2477991"/>
            <a:ext cx="2152377" cy="658566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joy</a:t>
            </a:r>
            <a:r>
              <a:rPr lang="en-GB" sz="3200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ous</a:t>
            </a:r>
            <a:endParaRPr lang="en-GB" sz="2400" dirty="0">
              <a:solidFill>
                <a:srgbClr val="7030A0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00445F92-604A-9D7A-0F3D-9E5EC2E2FFA4}"/>
              </a:ext>
            </a:extLst>
          </p:cNvPr>
          <p:cNvSpPr txBox="1">
            <a:spLocks/>
          </p:cNvSpPr>
          <p:nvPr/>
        </p:nvSpPr>
        <p:spPr>
          <a:xfrm>
            <a:off x="8914167" y="3307513"/>
            <a:ext cx="2152377" cy="658566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seri</a:t>
            </a:r>
            <a:r>
              <a:rPr lang="en-GB" sz="4000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ous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D8B1F370-426B-EA78-31AF-DECC3CDECA83}"/>
              </a:ext>
            </a:extLst>
          </p:cNvPr>
          <p:cNvSpPr txBox="1">
            <a:spLocks/>
          </p:cNvSpPr>
          <p:nvPr/>
        </p:nvSpPr>
        <p:spPr>
          <a:xfrm>
            <a:off x="1165061" y="3312753"/>
            <a:ext cx="2152377" cy="658566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obvi</a:t>
            </a:r>
            <a:r>
              <a:rPr lang="en-GB" sz="3200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ous</a:t>
            </a:r>
            <a:endParaRPr lang="en-GB" sz="2400" dirty="0">
              <a:solidFill>
                <a:srgbClr val="7030A0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D08BE515-5016-BE54-80B1-68CF06DFD796}"/>
              </a:ext>
            </a:extLst>
          </p:cNvPr>
          <p:cNvSpPr txBox="1">
            <a:spLocks/>
          </p:cNvSpPr>
          <p:nvPr/>
        </p:nvSpPr>
        <p:spPr>
          <a:xfrm>
            <a:off x="1165061" y="4112626"/>
            <a:ext cx="2152377" cy="658566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humor</a:t>
            </a:r>
            <a:r>
              <a:rPr lang="en-GB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ous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F8B13462-C9F2-E13D-CD7A-7C18EBB49058}"/>
              </a:ext>
            </a:extLst>
          </p:cNvPr>
          <p:cNvSpPr txBox="1">
            <a:spLocks/>
          </p:cNvSpPr>
          <p:nvPr/>
        </p:nvSpPr>
        <p:spPr>
          <a:xfrm>
            <a:off x="3591106" y="4135334"/>
            <a:ext cx="2381397" cy="641807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glamor</a:t>
            </a:r>
            <a:r>
              <a:rPr lang="en-GB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ous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A16A439F-6B73-2C28-4C1C-8075C842CEF1}"/>
              </a:ext>
            </a:extLst>
          </p:cNvPr>
          <p:cNvSpPr txBox="1">
            <a:spLocks/>
          </p:cNvSpPr>
          <p:nvPr/>
        </p:nvSpPr>
        <p:spPr>
          <a:xfrm>
            <a:off x="8914167" y="4135334"/>
            <a:ext cx="2152377" cy="658566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odor</a:t>
            </a:r>
            <a:r>
              <a:rPr lang="en-GB" sz="3600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ous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3D4CB906-40AC-92C5-29E7-BC5F40BDDCAB}"/>
              </a:ext>
            </a:extLst>
          </p:cNvPr>
          <p:cNvSpPr txBox="1">
            <a:spLocks/>
          </p:cNvSpPr>
          <p:nvPr/>
        </p:nvSpPr>
        <p:spPr>
          <a:xfrm>
            <a:off x="6254792" y="4135334"/>
            <a:ext cx="2381397" cy="641807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vigor</a:t>
            </a:r>
            <a:r>
              <a:rPr lang="en-GB" sz="3600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ous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5F437C31-B133-26BE-7D01-26DC1AEEAF95}"/>
              </a:ext>
            </a:extLst>
          </p:cNvPr>
          <p:cNvSpPr txBox="1">
            <a:spLocks/>
          </p:cNvSpPr>
          <p:nvPr/>
        </p:nvSpPr>
        <p:spPr>
          <a:xfrm>
            <a:off x="1165061" y="4912499"/>
            <a:ext cx="2152377" cy="658566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vari</a:t>
            </a:r>
            <a:r>
              <a:rPr lang="en-GB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ous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96DE3DC2-5C17-41A3-EE34-EDCB23D9507A}"/>
              </a:ext>
            </a:extLst>
          </p:cNvPr>
          <p:cNvSpPr txBox="1">
            <a:spLocks/>
          </p:cNvSpPr>
          <p:nvPr/>
        </p:nvSpPr>
        <p:spPr>
          <a:xfrm>
            <a:off x="3591106" y="4935207"/>
            <a:ext cx="2381397" cy="641807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envi</a:t>
            </a:r>
            <a:r>
              <a:rPr lang="en-GB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ous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204947FA-F246-FBE0-496C-B3826B45E943}"/>
              </a:ext>
            </a:extLst>
          </p:cNvPr>
          <p:cNvSpPr txBox="1">
            <a:spLocks/>
          </p:cNvSpPr>
          <p:nvPr/>
        </p:nvSpPr>
        <p:spPr>
          <a:xfrm>
            <a:off x="8914167" y="4935207"/>
            <a:ext cx="2152377" cy="658566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glori</a:t>
            </a:r>
            <a:r>
              <a:rPr lang="en-GB" sz="3600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ous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F6977927-4CE6-EB06-094D-4A50E988CEBC}"/>
              </a:ext>
            </a:extLst>
          </p:cNvPr>
          <p:cNvSpPr txBox="1">
            <a:spLocks/>
          </p:cNvSpPr>
          <p:nvPr/>
        </p:nvSpPr>
        <p:spPr>
          <a:xfrm>
            <a:off x="6254792" y="4935207"/>
            <a:ext cx="2381397" cy="641807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furi</a:t>
            </a:r>
            <a:r>
              <a:rPr lang="en-GB" sz="3600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ous</a:t>
            </a:r>
          </a:p>
        </p:txBody>
      </p:sp>
    </p:spTree>
    <p:extLst>
      <p:ext uri="{BB962C8B-B14F-4D97-AF65-F5344CB8AC3E}">
        <p14:creationId xmlns:p14="http://schemas.microsoft.com/office/powerpoint/2010/main" val="9344888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11" grpId="0" animBg="1"/>
      <p:bldP spid="14" grpId="0" animBg="1"/>
      <p:bldP spid="15" grpId="0" animBg="1"/>
      <p:bldP spid="12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iagram&#10;&#10;Description automatically generated">
            <a:extLst>
              <a:ext uri="{FF2B5EF4-FFF2-40B4-BE49-F238E27FC236}">
                <a16:creationId xmlns:a16="http://schemas.microsoft.com/office/drawing/2014/main" id="{976B3034-1200-CE65-1EE7-85C5AE19824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31938AE-C7D9-634F-66A1-F3735A64F606}"/>
              </a:ext>
            </a:extLst>
          </p:cNvPr>
          <p:cNvSpPr txBox="1">
            <a:spLocks/>
          </p:cNvSpPr>
          <p:nvPr/>
        </p:nvSpPr>
        <p:spPr>
          <a:xfrm>
            <a:off x="755375" y="355846"/>
            <a:ext cx="10721008" cy="1845286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Sometimes there’s no change </a:t>
            </a:r>
          </a:p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to the root word.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BCC8543-7B8D-F0F1-64E8-334E936C584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85506" y="355846"/>
            <a:ext cx="1484859" cy="1913138"/>
          </a:xfrm>
          <a:prstGeom prst="rect">
            <a:avLst/>
          </a:prstGeom>
        </p:spPr>
      </p:pic>
      <p:sp>
        <p:nvSpPr>
          <p:cNvPr id="20" name="Title 1">
            <a:extLst>
              <a:ext uri="{FF2B5EF4-FFF2-40B4-BE49-F238E27FC236}">
                <a16:creationId xmlns:a16="http://schemas.microsoft.com/office/drawing/2014/main" id="{0D237FEF-84F2-7067-1E23-2374E83CE2EF}"/>
              </a:ext>
            </a:extLst>
          </p:cNvPr>
          <p:cNvSpPr txBox="1">
            <a:spLocks/>
          </p:cNvSpPr>
          <p:nvPr/>
        </p:nvSpPr>
        <p:spPr>
          <a:xfrm>
            <a:off x="3613132" y="2475756"/>
            <a:ext cx="2381397" cy="658567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poison</a:t>
            </a:r>
            <a:r>
              <a:rPr lang="en-GB" sz="3800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ous</a:t>
            </a:r>
            <a:endParaRPr lang="en-GB" dirty="0">
              <a:solidFill>
                <a:srgbClr val="7030A0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59982473-72BD-144A-68FB-B8C30347496F}"/>
              </a:ext>
            </a:extLst>
          </p:cNvPr>
          <p:cNvSpPr txBox="1">
            <a:spLocks/>
          </p:cNvSpPr>
          <p:nvPr/>
        </p:nvSpPr>
        <p:spPr>
          <a:xfrm>
            <a:off x="6263649" y="2475756"/>
            <a:ext cx="2381397" cy="658567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danger</a:t>
            </a:r>
            <a:r>
              <a:rPr lang="en-GB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ous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3998E769-B1B9-4F1B-708B-3D48EA267A98}"/>
              </a:ext>
            </a:extLst>
          </p:cNvPr>
          <p:cNvSpPr txBox="1">
            <a:spLocks/>
          </p:cNvSpPr>
          <p:nvPr/>
        </p:nvSpPr>
        <p:spPr>
          <a:xfrm>
            <a:off x="8914166" y="2490170"/>
            <a:ext cx="2152378" cy="658567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mountain</a:t>
            </a:r>
            <a:r>
              <a:rPr lang="en-GB" sz="2400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ous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5ECFDC26-4E6F-DC5C-A856-071523D0039C}"/>
              </a:ext>
            </a:extLst>
          </p:cNvPr>
          <p:cNvSpPr txBox="1">
            <a:spLocks/>
          </p:cNvSpPr>
          <p:nvPr/>
        </p:nvSpPr>
        <p:spPr>
          <a:xfrm>
            <a:off x="6254792" y="3312753"/>
            <a:ext cx="2381397" cy="658566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hide</a:t>
            </a:r>
            <a:r>
              <a:rPr lang="en-GB" sz="4400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ous</a:t>
            </a:r>
            <a:endParaRPr lang="en-GB" dirty="0">
              <a:solidFill>
                <a:srgbClr val="7030A0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8DE73DDF-5844-72E4-1B5A-8E40B03558DF}"/>
              </a:ext>
            </a:extLst>
          </p:cNvPr>
          <p:cNvSpPr txBox="1">
            <a:spLocks/>
          </p:cNvSpPr>
          <p:nvPr/>
        </p:nvSpPr>
        <p:spPr>
          <a:xfrm>
            <a:off x="3595417" y="3312752"/>
            <a:ext cx="2381397" cy="658567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enorm</a:t>
            </a:r>
            <a:r>
              <a:rPr lang="en-GB" sz="2800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ous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234715BF-CD9C-F979-8618-1382C31180D2}"/>
              </a:ext>
            </a:extLst>
          </p:cNvPr>
          <p:cNvSpPr txBox="1">
            <a:spLocks/>
          </p:cNvSpPr>
          <p:nvPr/>
        </p:nvSpPr>
        <p:spPr>
          <a:xfrm>
            <a:off x="1191635" y="2477991"/>
            <a:ext cx="2152377" cy="658566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joy</a:t>
            </a:r>
            <a:r>
              <a:rPr lang="en-GB" sz="3200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ous</a:t>
            </a:r>
            <a:endParaRPr lang="en-GB" sz="2400" dirty="0">
              <a:solidFill>
                <a:srgbClr val="7030A0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F70A31B3-5EFB-F063-619E-A9A62ACB5EB8}"/>
              </a:ext>
            </a:extLst>
          </p:cNvPr>
          <p:cNvSpPr txBox="1">
            <a:spLocks/>
          </p:cNvSpPr>
          <p:nvPr/>
        </p:nvSpPr>
        <p:spPr>
          <a:xfrm>
            <a:off x="8914167" y="3307513"/>
            <a:ext cx="2152377" cy="658566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seri</a:t>
            </a:r>
            <a:r>
              <a:rPr lang="en-GB" sz="4000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ous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98286E3E-210C-1DB6-0A58-E481937D2537}"/>
              </a:ext>
            </a:extLst>
          </p:cNvPr>
          <p:cNvSpPr txBox="1">
            <a:spLocks/>
          </p:cNvSpPr>
          <p:nvPr/>
        </p:nvSpPr>
        <p:spPr>
          <a:xfrm>
            <a:off x="1165061" y="3312753"/>
            <a:ext cx="2152377" cy="658566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obvi</a:t>
            </a:r>
            <a:r>
              <a:rPr lang="en-GB" sz="3200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ous</a:t>
            </a:r>
            <a:endParaRPr lang="en-GB" sz="2400" dirty="0">
              <a:solidFill>
                <a:srgbClr val="7030A0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A240CC89-3DE3-DBEF-CB17-BDF952685994}"/>
              </a:ext>
            </a:extLst>
          </p:cNvPr>
          <p:cNvSpPr txBox="1">
            <a:spLocks/>
          </p:cNvSpPr>
          <p:nvPr/>
        </p:nvSpPr>
        <p:spPr>
          <a:xfrm>
            <a:off x="1165061" y="4112626"/>
            <a:ext cx="2152377" cy="658566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humor</a:t>
            </a:r>
            <a:r>
              <a:rPr lang="en-GB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ous</a:t>
            </a:r>
          </a:p>
        </p:txBody>
      </p:sp>
      <p:sp>
        <p:nvSpPr>
          <p:cNvPr id="29" name="Title 1">
            <a:extLst>
              <a:ext uri="{FF2B5EF4-FFF2-40B4-BE49-F238E27FC236}">
                <a16:creationId xmlns:a16="http://schemas.microsoft.com/office/drawing/2014/main" id="{2953ABBD-FECA-8ADE-4719-AC1653D4420A}"/>
              </a:ext>
            </a:extLst>
          </p:cNvPr>
          <p:cNvSpPr txBox="1">
            <a:spLocks/>
          </p:cNvSpPr>
          <p:nvPr/>
        </p:nvSpPr>
        <p:spPr>
          <a:xfrm>
            <a:off x="3591106" y="4135334"/>
            <a:ext cx="2381397" cy="641807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glamor</a:t>
            </a:r>
            <a:r>
              <a:rPr lang="en-GB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ous</a:t>
            </a: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720A1911-1525-C18E-BFA5-62A058708733}"/>
              </a:ext>
            </a:extLst>
          </p:cNvPr>
          <p:cNvSpPr txBox="1">
            <a:spLocks/>
          </p:cNvSpPr>
          <p:nvPr/>
        </p:nvSpPr>
        <p:spPr>
          <a:xfrm>
            <a:off x="8914167" y="4135334"/>
            <a:ext cx="2152377" cy="658566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odor</a:t>
            </a:r>
            <a:r>
              <a:rPr lang="en-GB" sz="3600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ous</a:t>
            </a:r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id="{5ABC4580-DB48-6BFA-EABB-0CF87C60849E}"/>
              </a:ext>
            </a:extLst>
          </p:cNvPr>
          <p:cNvSpPr txBox="1">
            <a:spLocks/>
          </p:cNvSpPr>
          <p:nvPr/>
        </p:nvSpPr>
        <p:spPr>
          <a:xfrm>
            <a:off x="6254792" y="4135334"/>
            <a:ext cx="2381397" cy="641807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vigor</a:t>
            </a:r>
            <a:r>
              <a:rPr lang="en-GB" sz="3600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ous</a:t>
            </a:r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F0610D43-CF6B-8653-AF1F-1A97FE8B5FDD}"/>
              </a:ext>
            </a:extLst>
          </p:cNvPr>
          <p:cNvSpPr txBox="1">
            <a:spLocks/>
          </p:cNvSpPr>
          <p:nvPr/>
        </p:nvSpPr>
        <p:spPr>
          <a:xfrm>
            <a:off x="1165061" y="4912499"/>
            <a:ext cx="2152377" cy="658566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vari</a:t>
            </a:r>
            <a:r>
              <a:rPr lang="en-GB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ous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52C0F8A7-32AD-CC48-C862-F5EC2B3E1ECD}"/>
              </a:ext>
            </a:extLst>
          </p:cNvPr>
          <p:cNvSpPr txBox="1">
            <a:spLocks/>
          </p:cNvSpPr>
          <p:nvPr/>
        </p:nvSpPr>
        <p:spPr>
          <a:xfrm>
            <a:off x="3591106" y="4935207"/>
            <a:ext cx="2381397" cy="641807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envi</a:t>
            </a:r>
            <a:r>
              <a:rPr lang="en-GB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ous</a:t>
            </a:r>
          </a:p>
        </p:txBody>
      </p:sp>
      <p:sp>
        <p:nvSpPr>
          <p:cNvPr id="36" name="Title 1">
            <a:extLst>
              <a:ext uri="{FF2B5EF4-FFF2-40B4-BE49-F238E27FC236}">
                <a16:creationId xmlns:a16="http://schemas.microsoft.com/office/drawing/2014/main" id="{9064D374-185E-CFB0-AE22-7531DC35172D}"/>
              </a:ext>
            </a:extLst>
          </p:cNvPr>
          <p:cNvSpPr txBox="1">
            <a:spLocks/>
          </p:cNvSpPr>
          <p:nvPr/>
        </p:nvSpPr>
        <p:spPr>
          <a:xfrm>
            <a:off x="8914167" y="4935207"/>
            <a:ext cx="2152377" cy="658566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glori</a:t>
            </a:r>
            <a:r>
              <a:rPr lang="en-GB" sz="3600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ous</a:t>
            </a:r>
          </a:p>
        </p:txBody>
      </p:sp>
      <p:sp>
        <p:nvSpPr>
          <p:cNvPr id="37" name="Title 1">
            <a:extLst>
              <a:ext uri="{FF2B5EF4-FFF2-40B4-BE49-F238E27FC236}">
                <a16:creationId xmlns:a16="http://schemas.microsoft.com/office/drawing/2014/main" id="{C721745F-63B7-FA52-5160-035D0BC346E5}"/>
              </a:ext>
            </a:extLst>
          </p:cNvPr>
          <p:cNvSpPr txBox="1">
            <a:spLocks/>
          </p:cNvSpPr>
          <p:nvPr/>
        </p:nvSpPr>
        <p:spPr>
          <a:xfrm>
            <a:off x="6254792" y="4935207"/>
            <a:ext cx="2381397" cy="641807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furi</a:t>
            </a:r>
            <a:r>
              <a:rPr lang="en-GB" sz="3600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ous</a:t>
            </a:r>
          </a:p>
        </p:txBody>
      </p:sp>
    </p:spTree>
    <p:extLst>
      <p:ext uri="{BB962C8B-B14F-4D97-AF65-F5344CB8AC3E}">
        <p14:creationId xmlns:p14="http://schemas.microsoft.com/office/powerpoint/2010/main" val="2524878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1000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20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" dur="100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2000" tmFilter="0, 0; .2, .5; .8, .5; 1, 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1000" autoRev="1" fill="hold"/>
                                        <p:tgtEl>
                                          <p:spTgt spid="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4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2000" tmFilter="0, 0; .2, .5; .8, .5; 1, 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1000" autoRev="1" fill="hold"/>
                                        <p:tgtEl>
                                          <p:spTgt spid="2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 animBg="1"/>
      <p:bldP spid="22" grpId="0" animBg="1"/>
      <p:bldP spid="25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946</Words>
  <Application>Microsoft Office PowerPoint</Application>
  <PresentationFormat>Widescreen</PresentationFormat>
  <Paragraphs>295</Paragraphs>
  <Slides>26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29" baseType="lpstr">
      <vt:lpstr>Arial</vt:lpstr>
      <vt:lpstr>Andika</vt:lpstr>
      <vt:lpstr>Office Theme</vt:lpstr>
      <vt:lpstr> How to Use this PowerPoint</vt:lpstr>
      <vt:lpstr>Scrambler has been scrambling!!!</vt:lpstr>
      <vt:lpstr>Suffix -ous  where the root word ends in e.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Can you spot the spelling mistakes?</vt:lpstr>
      <vt:lpstr>PowerPoint Presentation</vt:lpstr>
      <vt:lpstr>PowerPoint Presentation</vt:lpstr>
      <vt:lpstr>PowerPoint Presentation</vt:lpstr>
      <vt:lpstr>PowerPoint Presentation</vt:lpstr>
      <vt:lpstr>Below are this week’s spellings.   You have 2 minutes to memorise all the words!</vt:lpstr>
      <vt:lpstr>How many can you remember?</vt:lpstr>
      <vt:lpstr>How many did you remember?</vt:lpstr>
      <vt:lpstr>PowerPoint Presentation</vt:lpstr>
      <vt:lpstr>Here are this week’s spellings to practise: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56</cp:revision>
  <dcterms:created xsi:type="dcterms:W3CDTF">2022-05-31T09:42:07Z</dcterms:created>
  <dcterms:modified xsi:type="dcterms:W3CDTF">2025-12-08T17:12:03Z</dcterms:modified>
</cp:coreProperties>
</file>