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11" r:id="rId3"/>
    <p:sldId id="274" r:id="rId4"/>
    <p:sldId id="301" r:id="rId5"/>
    <p:sldId id="304" r:id="rId6"/>
    <p:sldId id="282" r:id="rId7"/>
    <p:sldId id="283" r:id="rId8"/>
    <p:sldId id="285" r:id="rId9"/>
    <p:sldId id="288" r:id="rId10"/>
    <p:sldId id="295" r:id="rId11"/>
    <p:sldId id="303" r:id="rId12"/>
    <p:sldId id="307" r:id="rId13"/>
    <p:sldId id="308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06" r:id="rId23"/>
    <p:sldId id="369" r:id="rId24"/>
    <p:sldId id="370" r:id="rId25"/>
    <p:sldId id="371" r:id="rId26"/>
    <p:sldId id="372" r:id="rId27"/>
    <p:sldId id="373" r:id="rId28"/>
    <p:sldId id="374" r:id="rId29"/>
    <p:sldId id="375" r:id="rId30"/>
    <p:sldId id="403" r:id="rId31"/>
    <p:sldId id="363" r:id="rId32"/>
    <p:sldId id="277" r:id="rId33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E1E828-A912-4146-BD71-8240EA8091EA}" v="2" dt="2025-12-08T17:16:58.7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6:59.833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16:11.248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16:11.248" v="0"/>
          <ac:spMkLst>
            <pc:docMk/>
            <pc:sldMk cId="0" sldId="277"/>
            <ac:spMk id="4" creationId="{A8A6430A-2BB9-2465-D7A2-6291641961E5}"/>
          </ac:spMkLst>
        </pc:spChg>
      </pc:sldChg>
      <pc:sldChg chg="del">
        <pc:chgData name="Glen Jones" userId="e846aaca-4b24-4b13-b0d0-f2308e16b284" providerId="ADAL" clId="{ED47ACC3-9597-4D89-A1DC-43CF280EF274}" dt="2025-12-08T17:16:59.833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6:58.752" v="1"/>
        <pc:sldMkLst>
          <pc:docMk/>
          <pc:sldMk cId="461087981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C18C627-B5A3-222A-6430-B3045D240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the boy's song.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978" y="1405029"/>
            <a:ext cx="5750686" cy="45340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51BBBD1-0C73-099E-BCBB-4C74367D31E0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boy</a:t>
            </a:r>
            <a:r>
              <a:rPr lang="en-GB" sz="8000" dirty="0">
                <a:solidFill>
                  <a:srgbClr val="7030A0"/>
                </a:solidFill>
              </a:rPr>
              <a:t>’s</a:t>
            </a:r>
          </a:p>
        </p:txBody>
      </p:sp>
    </p:spTree>
    <p:extLst>
      <p:ext uri="{BB962C8B-B14F-4D97-AF65-F5344CB8AC3E}">
        <p14:creationId xmlns:p14="http://schemas.microsoft.com/office/powerpoint/2010/main" val="2768472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5246FA9-ED19-5EBD-D37D-D442D57D6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6251" y="391889"/>
            <a:ext cx="9448800" cy="235093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Of course, more than one thing can possess something.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In fact, </a:t>
            </a:r>
            <a:r>
              <a:rPr lang="en-GB" sz="4400" u="sng" dirty="0">
                <a:solidFill>
                  <a:schemeClr val="bg1"/>
                </a:solidFill>
              </a:rPr>
              <a:t>plural nouns</a:t>
            </a:r>
            <a:r>
              <a:rPr lang="en-GB" sz="4400" dirty="0">
                <a:solidFill>
                  <a:schemeClr val="bg1"/>
                </a:solidFill>
              </a:rPr>
              <a:t> can own something.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2595492" cy="242155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A323007-99D9-1786-7E1D-13F9A5033FCB}"/>
              </a:ext>
            </a:extLst>
          </p:cNvPr>
          <p:cNvSpPr txBox="1">
            <a:spLocks/>
          </p:cNvSpPr>
          <p:nvPr/>
        </p:nvSpPr>
        <p:spPr>
          <a:xfrm>
            <a:off x="3836125" y="3061438"/>
            <a:ext cx="4519749" cy="292135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boy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s’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bikes.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s’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football.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teacher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s’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pens. </a:t>
            </a:r>
          </a:p>
        </p:txBody>
      </p:sp>
    </p:spTree>
    <p:extLst>
      <p:ext uri="{BB962C8B-B14F-4D97-AF65-F5344CB8AC3E}">
        <p14:creationId xmlns:p14="http://schemas.microsoft.com/office/powerpoint/2010/main" val="354073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8F57C2E-2BFF-E6F9-6FBC-00A79E278E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6251" y="391889"/>
            <a:ext cx="9448800" cy="94052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Rule: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323007-99D9-1786-7E1D-13F9A5033FCB}"/>
              </a:ext>
            </a:extLst>
          </p:cNvPr>
          <p:cNvSpPr txBox="1">
            <a:spLocks/>
          </p:cNvSpPr>
          <p:nvPr/>
        </p:nvSpPr>
        <p:spPr>
          <a:xfrm>
            <a:off x="400595" y="1611837"/>
            <a:ext cx="5381897" cy="292135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the noun ends in an ‘</a:t>
            </a:r>
            <a:r>
              <a:rPr lang="en-GB" sz="32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’,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then only add an apostrophe.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5B49755-D4DB-FE06-6D55-479C42ED5051}"/>
              </a:ext>
            </a:extLst>
          </p:cNvPr>
          <p:cNvSpPr txBox="1">
            <a:spLocks/>
          </p:cNvSpPr>
          <p:nvPr/>
        </p:nvSpPr>
        <p:spPr>
          <a:xfrm>
            <a:off x="6409509" y="1611837"/>
            <a:ext cx="5608320" cy="292135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the noun does NOT end in an ‘</a:t>
            </a:r>
            <a:r>
              <a:rPr lang="en-GB" sz="32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’,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then add an apostrophe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and an ‘s’.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2595492" cy="242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64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E702EB2-B9E5-5B9E-D012-41B57F317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5965" y="348347"/>
            <a:ext cx="7080069" cy="161108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Apostrophe or apostrophe and an s?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323007-99D9-1786-7E1D-13F9A5033FCB}"/>
              </a:ext>
            </a:extLst>
          </p:cNvPr>
          <p:cNvSpPr txBox="1">
            <a:spLocks/>
          </p:cNvSpPr>
          <p:nvPr/>
        </p:nvSpPr>
        <p:spPr>
          <a:xfrm>
            <a:off x="3513907" y="2204019"/>
            <a:ext cx="5164183" cy="1305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toys of the babies?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3643" y="-348628"/>
            <a:ext cx="2595492" cy="2421556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B7BE766-4DB7-DF94-C8E7-884870DB29A1}"/>
              </a:ext>
            </a:extLst>
          </p:cNvPr>
          <p:cNvSpPr txBox="1">
            <a:spLocks/>
          </p:cNvSpPr>
          <p:nvPr/>
        </p:nvSpPr>
        <p:spPr>
          <a:xfrm>
            <a:off x="3513906" y="3754144"/>
            <a:ext cx="5164183" cy="1305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babie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s’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toys.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FF2668-76FE-5EB4-4688-351D58238B1A}"/>
              </a:ext>
            </a:extLst>
          </p:cNvPr>
          <p:cNvSpPr txBox="1"/>
          <p:nvPr/>
        </p:nvSpPr>
        <p:spPr>
          <a:xfrm>
            <a:off x="2555965" y="5381898"/>
            <a:ext cx="7080069" cy="1055608"/>
          </a:xfrm>
          <a:prstGeom prst="roundRect">
            <a:avLst/>
          </a:prstGeom>
          <a:solidFill>
            <a:schemeClr val="accent2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Babies ends in an “s” so </a:t>
            </a:r>
            <a:r>
              <a:rPr lang="en-GB" sz="2800" u="sng" dirty="0">
                <a:solidFill>
                  <a:schemeClr val="bg1"/>
                </a:solidFill>
              </a:rPr>
              <a:t>only</a:t>
            </a:r>
            <a:r>
              <a:rPr lang="en-GB" sz="2800" dirty="0">
                <a:solidFill>
                  <a:schemeClr val="bg1"/>
                </a:solidFill>
              </a:rPr>
              <a:t> an apostrophe is added.</a:t>
            </a:r>
          </a:p>
        </p:txBody>
      </p:sp>
    </p:spTree>
    <p:extLst>
      <p:ext uri="{BB962C8B-B14F-4D97-AF65-F5344CB8AC3E}">
        <p14:creationId xmlns:p14="http://schemas.microsoft.com/office/powerpoint/2010/main" val="36059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AE924CB-18F9-C6AE-C94A-B316F6A8E6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5965" y="348347"/>
            <a:ext cx="7080069" cy="161108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Apostrophe or apostrophe and an s?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323007-99D9-1786-7E1D-13F9A5033FCB}"/>
              </a:ext>
            </a:extLst>
          </p:cNvPr>
          <p:cNvSpPr txBox="1">
            <a:spLocks/>
          </p:cNvSpPr>
          <p:nvPr/>
        </p:nvSpPr>
        <p:spPr>
          <a:xfrm>
            <a:off x="3513907" y="2204019"/>
            <a:ext cx="5164183" cy="1305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tools of the plumbers?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3643" y="-348628"/>
            <a:ext cx="2595492" cy="2421556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B7BE766-4DB7-DF94-C8E7-884870DB29A1}"/>
              </a:ext>
            </a:extLst>
          </p:cNvPr>
          <p:cNvSpPr txBox="1">
            <a:spLocks/>
          </p:cNvSpPr>
          <p:nvPr/>
        </p:nvSpPr>
        <p:spPr>
          <a:xfrm>
            <a:off x="3513906" y="3754144"/>
            <a:ext cx="5164183" cy="1305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plumber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s’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tools.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FF2668-76FE-5EB4-4688-351D58238B1A}"/>
              </a:ext>
            </a:extLst>
          </p:cNvPr>
          <p:cNvSpPr txBox="1"/>
          <p:nvPr/>
        </p:nvSpPr>
        <p:spPr>
          <a:xfrm>
            <a:off x="2555965" y="5381898"/>
            <a:ext cx="7080069" cy="1055608"/>
          </a:xfrm>
          <a:prstGeom prst="roundRect">
            <a:avLst/>
          </a:prstGeom>
          <a:solidFill>
            <a:schemeClr val="accent2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Plumbers ends in an “s” so </a:t>
            </a:r>
            <a:r>
              <a:rPr lang="en-GB" sz="2800" u="sng" dirty="0">
                <a:solidFill>
                  <a:schemeClr val="bg1"/>
                </a:solidFill>
              </a:rPr>
              <a:t>only</a:t>
            </a:r>
            <a:r>
              <a:rPr lang="en-GB" sz="2800" dirty="0">
                <a:solidFill>
                  <a:schemeClr val="bg1"/>
                </a:solidFill>
              </a:rPr>
              <a:t> an apostrophe is added.</a:t>
            </a:r>
          </a:p>
        </p:txBody>
      </p:sp>
    </p:spTree>
    <p:extLst>
      <p:ext uri="{BB962C8B-B14F-4D97-AF65-F5344CB8AC3E}">
        <p14:creationId xmlns:p14="http://schemas.microsoft.com/office/powerpoint/2010/main" val="245421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3A22D93-39D8-96BB-68A9-711DB95A8A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5965" y="348347"/>
            <a:ext cx="7080069" cy="161108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Apostrophe or apostrophe and an s?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323007-99D9-1786-7E1D-13F9A5033FCB}"/>
              </a:ext>
            </a:extLst>
          </p:cNvPr>
          <p:cNvSpPr txBox="1">
            <a:spLocks/>
          </p:cNvSpPr>
          <p:nvPr/>
        </p:nvSpPr>
        <p:spPr>
          <a:xfrm>
            <a:off x="3513907" y="2204019"/>
            <a:ext cx="5164183" cy="1305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bikes of the children?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3643" y="-348628"/>
            <a:ext cx="2595492" cy="2421556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B7BE766-4DB7-DF94-C8E7-884870DB29A1}"/>
              </a:ext>
            </a:extLst>
          </p:cNvPr>
          <p:cNvSpPr txBox="1">
            <a:spLocks/>
          </p:cNvSpPr>
          <p:nvPr/>
        </p:nvSpPr>
        <p:spPr>
          <a:xfrm>
            <a:off x="3513906" y="3754144"/>
            <a:ext cx="5164183" cy="1305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children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’s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bikes.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FF2668-76FE-5EB4-4688-351D58238B1A}"/>
              </a:ext>
            </a:extLst>
          </p:cNvPr>
          <p:cNvSpPr txBox="1"/>
          <p:nvPr/>
        </p:nvSpPr>
        <p:spPr>
          <a:xfrm>
            <a:off x="2555965" y="5373190"/>
            <a:ext cx="7080069" cy="1055608"/>
          </a:xfrm>
          <a:prstGeom prst="roundRect">
            <a:avLst/>
          </a:prstGeom>
          <a:solidFill>
            <a:schemeClr val="accent2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Children does NOT end in an “s” so an apostrophe and an “s” are added.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6689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BDE17BA0-29F2-9B54-5FD1-6F2051C68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5965" y="348347"/>
            <a:ext cx="7080069" cy="161108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Apostrophe or apostrophe &amp; an ‘s’?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323007-99D9-1786-7E1D-13F9A5033FCB}"/>
              </a:ext>
            </a:extLst>
          </p:cNvPr>
          <p:cNvSpPr txBox="1">
            <a:spLocks/>
          </p:cNvSpPr>
          <p:nvPr/>
        </p:nvSpPr>
        <p:spPr>
          <a:xfrm>
            <a:off x="3513907" y="2204019"/>
            <a:ext cx="5164183" cy="1305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homes of the men?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3643" y="-348628"/>
            <a:ext cx="2595492" cy="2421556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B7BE766-4DB7-DF94-C8E7-884870DB29A1}"/>
              </a:ext>
            </a:extLst>
          </p:cNvPr>
          <p:cNvSpPr txBox="1">
            <a:spLocks/>
          </p:cNvSpPr>
          <p:nvPr/>
        </p:nvSpPr>
        <p:spPr>
          <a:xfrm>
            <a:off x="3513906" y="3754144"/>
            <a:ext cx="5164183" cy="1305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men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’s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homes.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FF2668-76FE-5EB4-4688-351D58238B1A}"/>
              </a:ext>
            </a:extLst>
          </p:cNvPr>
          <p:cNvSpPr txBox="1"/>
          <p:nvPr/>
        </p:nvSpPr>
        <p:spPr>
          <a:xfrm>
            <a:off x="2555965" y="5373190"/>
            <a:ext cx="7080069" cy="1055608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‘Men’ does NOT end in an ‘s’ so an apostrophe &amp; an ‘s’ are added.</a:t>
            </a:r>
          </a:p>
        </p:txBody>
      </p:sp>
    </p:spTree>
    <p:extLst>
      <p:ext uri="{BB962C8B-B14F-4D97-AF65-F5344CB8AC3E}">
        <p14:creationId xmlns:p14="http://schemas.microsoft.com/office/powerpoint/2010/main" val="424265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343943F-D1F1-6B0D-CA5F-7811A0FF1A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mice's tails were long.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D77F2C-4FAD-DB0E-0628-71AEEEDB0CFB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mice</a:t>
            </a:r>
            <a:r>
              <a:rPr lang="en-GB" sz="8000" dirty="0">
                <a:solidFill>
                  <a:srgbClr val="7030A0"/>
                </a:solidFill>
              </a:rPr>
              <a:t>’s</a:t>
            </a:r>
          </a:p>
        </p:txBody>
      </p:sp>
    </p:spTree>
    <p:extLst>
      <p:ext uri="{BB962C8B-B14F-4D97-AF65-F5344CB8AC3E}">
        <p14:creationId xmlns:p14="http://schemas.microsoft.com/office/powerpoint/2010/main" val="19470036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C6A13DB-6E68-F258-4875-23C5BA9D0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people's votes were counted.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179" y="2038336"/>
            <a:ext cx="3740723" cy="48196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125085A-E71C-E1B1-848E-5F474A479115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people</a:t>
            </a:r>
            <a:r>
              <a:rPr lang="en-GB" sz="8000" dirty="0">
                <a:solidFill>
                  <a:srgbClr val="7030A0"/>
                </a:solidFill>
              </a:rPr>
              <a:t>’s</a:t>
            </a:r>
          </a:p>
        </p:txBody>
      </p:sp>
    </p:spTree>
    <p:extLst>
      <p:ext uri="{BB962C8B-B14F-4D97-AF65-F5344CB8AC3E}">
        <p14:creationId xmlns:p14="http://schemas.microsoft.com/office/powerpoint/2010/main" val="328689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7AB7980-08A8-B699-3A31-6D55C6E8C6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women's singing was pleasant.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5457" y="1530457"/>
            <a:ext cx="5423647" cy="5060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74F109-EC45-0A51-C203-DE937E96B858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women</a:t>
            </a:r>
            <a:r>
              <a:rPr lang="en-GB" sz="8000" dirty="0">
                <a:solidFill>
                  <a:srgbClr val="7030A0"/>
                </a:solidFill>
              </a:rPr>
              <a:t>’s</a:t>
            </a:r>
          </a:p>
        </p:txBody>
      </p:sp>
    </p:spTree>
    <p:extLst>
      <p:ext uri="{BB962C8B-B14F-4D97-AF65-F5344CB8AC3E}">
        <p14:creationId xmlns:p14="http://schemas.microsoft.com/office/powerpoint/2010/main" val="410900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in the grass&#10;&#10;AI-generated content may be incorrect.">
            <a:extLst>
              <a:ext uri="{FF2B5EF4-FFF2-40B4-BE49-F238E27FC236}">
                <a16:creationId xmlns:a16="http://schemas.microsoft.com/office/drawing/2014/main" id="{0A976E91-3113-FC63-F779-DB81F27F36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1033" y="1520855"/>
            <a:ext cx="6929934" cy="5200314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5180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45B4DE4-14D0-FAFA-10E4-2FED070739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dogs' ears were furry.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7300" y="1179475"/>
            <a:ext cx="5997729" cy="55957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527EA60-47B4-2F6C-A681-34074D46B708}"/>
              </a:ext>
            </a:extLst>
          </p:cNvPr>
          <p:cNvSpPr txBox="1"/>
          <p:nvPr/>
        </p:nvSpPr>
        <p:spPr>
          <a:xfrm>
            <a:off x="5077097" y="2737110"/>
            <a:ext cx="6898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dog</a:t>
            </a:r>
            <a:r>
              <a:rPr lang="en-GB" sz="8000" dirty="0">
                <a:solidFill>
                  <a:srgbClr val="7030A0"/>
                </a:solidFill>
              </a:rPr>
              <a:t>s’</a:t>
            </a:r>
          </a:p>
        </p:txBody>
      </p:sp>
    </p:spTree>
    <p:extLst>
      <p:ext uri="{BB962C8B-B14F-4D97-AF65-F5344CB8AC3E}">
        <p14:creationId xmlns:p14="http://schemas.microsoft.com/office/powerpoint/2010/main" val="156424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62332240-32BB-6D22-D8AF-EDE6674AC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students' essays were collected.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313" y="1793503"/>
            <a:ext cx="5750686" cy="45340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51BBBD1-0C73-099E-BCBB-4C74367D31E0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student</a:t>
            </a:r>
            <a:r>
              <a:rPr lang="en-GB" sz="8000" dirty="0">
                <a:solidFill>
                  <a:srgbClr val="7030A0"/>
                </a:solidFill>
              </a:rPr>
              <a:t>s’</a:t>
            </a:r>
          </a:p>
        </p:txBody>
      </p:sp>
    </p:spTree>
    <p:extLst>
      <p:ext uri="{BB962C8B-B14F-4D97-AF65-F5344CB8AC3E}">
        <p14:creationId xmlns:p14="http://schemas.microsoft.com/office/powerpoint/2010/main" val="257639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36D0C14-0740-D50D-2792-2FACC83DC1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6251" y="391889"/>
            <a:ext cx="9448800" cy="235093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Sometimes there is no difference when you hear the words!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means it’s really important to get it right when writing!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3846" y="-86464"/>
            <a:ext cx="2595492" cy="242155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A323007-99D9-1786-7E1D-13F9A5033FCB}"/>
              </a:ext>
            </a:extLst>
          </p:cNvPr>
          <p:cNvSpPr txBox="1">
            <a:spLocks/>
          </p:cNvSpPr>
          <p:nvPr/>
        </p:nvSpPr>
        <p:spPr>
          <a:xfrm>
            <a:off x="1576251" y="3087564"/>
            <a:ext cx="4519749" cy="292135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Nouns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boy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s’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bikes.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s’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football.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teacher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s’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pens.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FCADB37-68B4-E84D-2E97-948382772CBD}"/>
              </a:ext>
            </a:extLst>
          </p:cNvPr>
          <p:cNvSpPr txBox="1">
            <a:spLocks/>
          </p:cNvSpPr>
          <p:nvPr/>
        </p:nvSpPr>
        <p:spPr>
          <a:xfrm>
            <a:off x="6505302" y="3087564"/>
            <a:ext cx="4519749" cy="292135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 </a:t>
            </a:r>
          </a:p>
          <a:p>
            <a:pPr algn="ctr"/>
            <a:endParaRPr lang="en-GB" sz="32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boy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’s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bikes.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’s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football.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teacher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’s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pens.</a:t>
            </a:r>
          </a:p>
        </p:txBody>
      </p:sp>
    </p:spTree>
    <p:extLst>
      <p:ext uri="{BB962C8B-B14F-4D97-AF65-F5344CB8AC3E}">
        <p14:creationId xmlns:p14="http://schemas.microsoft.com/office/powerpoint/2010/main" val="228395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the classrooms, the childrens artwork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adorned the walls.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the classrooms,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children’s</a:t>
            </a:r>
            <a:r>
              <a:rPr lang="en-GB" sz="3400" dirty="0">
                <a:solidFill>
                  <a:schemeClr val="bg1"/>
                </a:solidFill>
              </a:rPr>
              <a:t> artwork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adorned the walls.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the classrooms, the children’s artwork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adorned the walls.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C1762-3BED-C764-B903-CFBC6A8F8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66C8CCC-A604-D88F-4CF6-DC5EB4866D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9D707A6-5F1B-E4F9-5357-FEA482C5B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6A0B8EAE-BFA4-40DB-C639-F6D82CD81774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D6C36C9-4E5F-E96C-8307-F8897DF73A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076639-D5C7-1016-2362-AB19E2A34A58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 day unfolded, students laughter rang out like cosmic chimes.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BB89DA-9500-CB4B-93A2-3F714AAB8B93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 day unfolded,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students’</a:t>
            </a:r>
            <a:r>
              <a:rPr lang="en-GB" sz="3400" dirty="0">
                <a:solidFill>
                  <a:schemeClr val="bg1"/>
                </a:solidFill>
              </a:rPr>
              <a:t> laughter rang out like cosmic chimes.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F8BEDB-2AED-92CB-A31D-B0349844226C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 day unfolded, students’ laughter rang out like cosmic chimes.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A0F34C2-FE30-1AF3-B766-4F3F528CEC09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3CA9757-22D8-D4D5-C97D-E5CA628B1C9E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070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0653D3-D413-0CF1-1BC8-59F498C24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EB02CA6-7DEB-F661-2A25-FF99E08BD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80F23-EDEE-0F0F-2FBC-FC7D1006E3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6039" y="1639169"/>
            <a:ext cx="9216000" cy="12960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 _______ were so excited to win the dance competition.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B8CCD64-0F93-47FD-7302-22052308EB70}"/>
              </a:ext>
            </a:extLst>
          </p:cNvPr>
          <p:cNvSpPr txBox="1">
            <a:spLocks/>
          </p:cNvSpPr>
          <p:nvPr/>
        </p:nvSpPr>
        <p:spPr>
          <a:xfrm>
            <a:off x="1336039" y="378038"/>
            <a:ext cx="9216000" cy="8823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girls’ or girls?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03897D-09A4-D671-5DBD-3BD5A08E23DD}"/>
              </a:ext>
            </a:extLst>
          </p:cNvPr>
          <p:cNvSpPr txBox="1">
            <a:spLocks/>
          </p:cNvSpPr>
          <p:nvPr/>
        </p:nvSpPr>
        <p:spPr>
          <a:xfrm>
            <a:off x="1336039" y="3313907"/>
            <a:ext cx="9216000" cy="1296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 </a:t>
            </a:r>
            <a:r>
              <a:rPr lang="en-GB" sz="2800" b="1" u="sng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were so excited to win the dance competition.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44EED7-1EB4-C3A7-F43E-5570718D485C}"/>
              </a:ext>
            </a:extLst>
          </p:cNvPr>
          <p:cNvSpPr txBox="1"/>
          <p:nvPr/>
        </p:nvSpPr>
        <p:spPr>
          <a:xfrm>
            <a:off x="1336039" y="4947628"/>
            <a:ext cx="9216000" cy="1532334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There is no possession. </a:t>
            </a:r>
            <a:br>
              <a:rPr lang="en-GB" sz="2800" dirty="0">
                <a:solidFill>
                  <a:schemeClr val="bg1"/>
                </a:solidFill>
              </a:rPr>
            </a:b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It is just “girls” – plural.</a:t>
            </a:r>
          </a:p>
        </p:txBody>
      </p:sp>
    </p:spTree>
    <p:extLst>
      <p:ext uri="{BB962C8B-B14F-4D97-AF65-F5344CB8AC3E}">
        <p14:creationId xmlns:p14="http://schemas.microsoft.com/office/powerpoint/2010/main" val="227558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AFD9D-A1FD-0848-9B35-E2448D7C6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0D0C4DA3-EDB2-244E-53FE-1740C742B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8B2660-2A65-D110-9817-2424F66A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6039" y="1639169"/>
            <a:ext cx="9216000" cy="12960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 _______ costumes were kept at the back of the hall.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2302984-97C1-350F-1921-B51583B2AF85}"/>
              </a:ext>
            </a:extLst>
          </p:cNvPr>
          <p:cNvSpPr txBox="1">
            <a:spLocks/>
          </p:cNvSpPr>
          <p:nvPr/>
        </p:nvSpPr>
        <p:spPr>
          <a:xfrm>
            <a:off x="1336039" y="378038"/>
            <a:ext cx="9216000" cy="8823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girls’ or girls?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2D0C65-B180-B50B-B9EF-AB08A0EFAC96}"/>
              </a:ext>
            </a:extLst>
          </p:cNvPr>
          <p:cNvSpPr txBox="1">
            <a:spLocks/>
          </p:cNvSpPr>
          <p:nvPr/>
        </p:nvSpPr>
        <p:spPr>
          <a:xfrm>
            <a:off x="1336039" y="3313907"/>
            <a:ext cx="9216000" cy="1296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The </a:t>
            </a:r>
            <a:r>
              <a:rPr lang="en-GB" sz="2800" b="1" dirty="0">
                <a:solidFill>
                  <a:schemeClr val="bg1"/>
                </a:solidFill>
              </a:rPr>
              <a:t>girls’</a:t>
            </a:r>
            <a:r>
              <a:rPr lang="en-GB" sz="2800" dirty="0">
                <a:solidFill>
                  <a:schemeClr val="bg1"/>
                </a:solidFill>
              </a:rPr>
              <a:t> costumes were kept at the back of the hall.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BC2BE4-BF57-818C-D58D-E05D21C29F5F}"/>
              </a:ext>
            </a:extLst>
          </p:cNvPr>
          <p:cNvSpPr txBox="1"/>
          <p:nvPr/>
        </p:nvSpPr>
        <p:spPr>
          <a:xfrm>
            <a:off x="1336039" y="4988645"/>
            <a:ext cx="9216000" cy="578882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“costumes” of the girls. </a:t>
            </a:r>
          </a:p>
        </p:txBody>
      </p:sp>
    </p:spTree>
    <p:extLst>
      <p:ext uri="{BB962C8B-B14F-4D97-AF65-F5344CB8AC3E}">
        <p14:creationId xmlns:p14="http://schemas.microsoft.com/office/powerpoint/2010/main" val="296260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47D71-AE98-A375-A370-664846503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5D5DD6A-FC9E-9276-006C-787FD0CAA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7EFE36-32E2-0898-5B52-346B55092F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6039" y="1639169"/>
            <a:ext cx="9216000" cy="12960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cheese was the _______ favourite.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2C4DB1B-4D8F-F0F1-5886-402B71548D8D}"/>
              </a:ext>
            </a:extLst>
          </p:cNvPr>
          <p:cNvSpPr txBox="1">
            <a:spLocks/>
          </p:cNvSpPr>
          <p:nvPr/>
        </p:nvSpPr>
        <p:spPr>
          <a:xfrm>
            <a:off x="1336039" y="378038"/>
            <a:ext cx="9216000" cy="8823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Mices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’ or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mices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74E911D-DB48-61FE-76BC-8A65B17E9A3C}"/>
              </a:ext>
            </a:extLst>
          </p:cNvPr>
          <p:cNvSpPr txBox="1">
            <a:spLocks/>
          </p:cNvSpPr>
          <p:nvPr/>
        </p:nvSpPr>
        <p:spPr>
          <a:xfrm>
            <a:off x="1336039" y="3313907"/>
            <a:ext cx="9216000" cy="1296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This cheese was the </a:t>
            </a:r>
            <a:r>
              <a:rPr lang="en-GB" sz="2800" b="1" u="sng" dirty="0">
                <a:solidFill>
                  <a:schemeClr val="bg1"/>
                </a:solidFill>
              </a:rPr>
              <a:t>mice’s</a:t>
            </a:r>
            <a:r>
              <a:rPr lang="en-GB" sz="2800" dirty="0">
                <a:solidFill>
                  <a:schemeClr val="bg1"/>
                </a:solidFill>
              </a:rPr>
              <a:t> favourite.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E72233-1AC6-0173-CCBB-D44B78C0E65D}"/>
              </a:ext>
            </a:extLst>
          </p:cNvPr>
          <p:cNvSpPr txBox="1"/>
          <p:nvPr/>
        </p:nvSpPr>
        <p:spPr>
          <a:xfrm>
            <a:off x="1336039" y="4988645"/>
            <a:ext cx="9216000" cy="578882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“favourite” of the </a:t>
            </a:r>
            <a:r>
              <a:rPr lang="en-GB" sz="2800" dirty="0" err="1">
                <a:solidFill>
                  <a:schemeClr val="bg1"/>
                </a:solidFill>
              </a:rPr>
              <a:t>mices</a:t>
            </a:r>
            <a:r>
              <a:rPr lang="en-GB" sz="28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1704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880F58-D488-1BC0-7560-1A95A7C2B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0B68CBFE-742C-2070-AD5E-1D7A08DD47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BE5BE9-1251-970A-EF14-F2079C87E2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6039" y="1271616"/>
            <a:ext cx="9216000" cy="12960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football club is for __________ only.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D7FB7A1-E78F-22D0-FF65-1A08446E12D7}"/>
              </a:ext>
            </a:extLst>
          </p:cNvPr>
          <p:cNvSpPr txBox="1">
            <a:spLocks/>
          </p:cNvSpPr>
          <p:nvPr/>
        </p:nvSpPr>
        <p:spPr>
          <a:xfrm>
            <a:off x="1336039" y="378038"/>
            <a:ext cx="9216000" cy="66186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Women’s or women?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50150D-BA09-4D5E-5AFC-1101EE0232FF}"/>
              </a:ext>
            </a:extLst>
          </p:cNvPr>
          <p:cNvSpPr txBox="1">
            <a:spLocks/>
          </p:cNvSpPr>
          <p:nvPr/>
        </p:nvSpPr>
        <p:spPr>
          <a:xfrm>
            <a:off x="1336039" y="2812935"/>
            <a:ext cx="9216000" cy="1296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This football club is for </a:t>
            </a:r>
            <a:r>
              <a:rPr lang="en-GB" sz="2800" b="1" u="sng" dirty="0">
                <a:solidFill>
                  <a:schemeClr val="bg1"/>
                </a:solidFill>
              </a:rPr>
              <a:t>women</a:t>
            </a:r>
            <a:r>
              <a:rPr lang="en-GB" sz="2800" dirty="0">
                <a:solidFill>
                  <a:schemeClr val="bg1"/>
                </a:solidFill>
              </a:rPr>
              <a:t> only.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C4645F-D9CD-E3C1-5E01-154417B7234F}"/>
              </a:ext>
            </a:extLst>
          </p:cNvPr>
          <p:cNvSpPr txBox="1"/>
          <p:nvPr/>
        </p:nvSpPr>
        <p:spPr>
          <a:xfrm>
            <a:off x="1336039" y="4470901"/>
            <a:ext cx="9216000" cy="2009061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“football” is not owned by women.</a:t>
            </a:r>
          </a:p>
          <a:p>
            <a:pPr algn="ctr"/>
            <a:endParaRPr lang="en-GB" sz="2800" dirty="0">
              <a:solidFill>
                <a:schemeClr val="bg1"/>
              </a:solidFill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It is NOT the football club </a:t>
            </a:r>
            <a:r>
              <a:rPr lang="en-GB" sz="2800" b="1" u="sng" dirty="0">
                <a:solidFill>
                  <a:schemeClr val="bg1"/>
                </a:solidFill>
              </a:rPr>
              <a:t>of the</a:t>
            </a:r>
            <a:r>
              <a:rPr lang="en-GB" sz="2800" dirty="0">
                <a:solidFill>
                  <a:schemeClr val="bg1"/>
                </a:solidFill>
              </a:rPr>
              <a:t> women,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it is </a:t>
            </a:r>
            <a:r>
              <a:rPr lang="en-GB" sz="2800" b="1" u="sng" dirty="0">
                <a:solidFill>
                  <a:schemeClr val="bg1"/>
                </a:solidFill>
              </a:rPr>
              <a:t>for the </a:t>
            </a:r>
            <a:r>
              <a:rPr lang="en-GB" sz="2800" dirty="0">
                <a:solidFill>
                  <a:schemeClr val="bg1"/>
                </a:solidFill>
              </a:rPr>
              <a:t>women. </a:t>
            </a:r>
          </a:p>
        </p:txBody>
      </p:sp>
    </p:spTree>
    <p:extLst>
      <p:ext uri="{BB962C8B-B14F-4D97-AF65-F5344CB8AC3E}">
        <p14:creationId xmlns:p14="http://schemas.microsoft.com/office/powerpoint/2010/main" val="285603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AF159F-E525-B893-24DF-10E6CE7A8F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CE92199-1F18-35EE-9AF2-333C377AD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52F914-8B2B-E063-CF7C-6A5A01D40D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9980" y="1636757"/>
            <a:ext cx="10552039" cy="12960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When the whole pack gathered outside Mrs. Robinson’s house, you knew it was time for the ________ dinner.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7D945F-8618-BF87-021A-3B894A8715AC}"/>
              </a:ext>
            </a:extLst>
          </p:cNvPr>
          <p:cNvSpPr txBox="1">
            <a:spLocks/>
          </p:cNvSpPr>
          <p:nvPr/>
        </p:nvSpPr>
        <p:spPr>
          <a:xfrm>
            <a:off x="1336039" y="378038"/>
            <a:ext cx="9216000" cy="88239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Dogs or dog’s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FBB43B-D3CF-64E0-4C64-40B71DFEEEF0}"/>
              </a:ext>
            </a:extLst>
          </p:cNvPr>
          <p:cNvSpPr txBox="1">
            <a:spLocks/>
          </p:cNvSpPr>
          <p:nvPr/>
        </p:nvSpPr>
        <p:spPr>
          <a:xfrm>
            <a:off x="819980" y="3311495"/>
            <a:ext cx="10552039" cy="1296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When the whole pack gathered outside Mrs. Robinson’s house, you knew it was time for the </a:t>
            </a:r>
            <a:r>
              <a:rPr lang="en-GB" sz="2800" b="1" u="sng" dirty="0">
                <a:solidFill>
                  <a:schemeClr val="bg1"/>
                </a:solidFill>
              </a:rPr>
              <a:t>dogs’</a:t>
            </a:r>
            <a:r>
              <a:rPr lang="en-GB" sz="2800" dirty="0">
                <a:solidFill>
                  <a:schemeClr val="bg1"/>
                </a:solidFill>
              </a:rPr>
              <a:t> dinner.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8391BF-7560-8DA3-6340-E5FA7F28FD0C}"/>
              </a:ext>
            </a:extLst>
          </p:cNvPr>
          <p:cNvSpPr txBox="1"/>
          <p:nvPr/>
        </p:nvSpPr>
        <p:spPr>
          <a:xfrm>
            <a:off x="819980" y="4986233"/>
            <a:ext cx="10552039" cy="578882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“dinner” of the dogs. </a:t>
            </a:r>
          </a:p>
        </p:txBody>
      </p:sp>
    </p:spTree>
    <p:extLst>
      <p:ext uri="{BB962C8B-B14F-4D97-AF65-F5344CB8AC3E}">
        <p14:creationId xmlns:p14="http://schemas.microsoft.com/office/powerpoint/2010/main" val="177235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BA283EF-BE7C-B754-F932-05A3F3896D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3" y="2124891"/>
            <a:ext cx="9441787" cy="20987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Possessive Apostrophes</a:t>
            </a:r>
            <a:b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(plural nouns).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6541B61C-B228-914D-0BC5-E0C526DFB6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A8A00BA-90BA-85AF-B0CB-A2DF3025459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048E0FA-D67B-F597-398A-D9E6119A374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0573 0.5115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255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489 -0.0703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45" y="-351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133F59-85E4-ADC0-C966-EFC6920C9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EDD3B585-D18F-DEDE-6E59-8110E3118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106456E-66FA-A89F-7DA4-6403CA71DC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050855"/>
              </p:ext>
            </p:extLst>
          </p:nvPr>
        </p:nvGraphicFramePr>
        <p:xfrm>
          <a:off x="605116" y="1388230"/>
          <a:ext cx="10981764" cy="4806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5441">
                  <a:extLst>
                    <a:ext uri="{9D8B030D-6E8A-4147-A177-3AD203B41FA5}">
                      <a16:colId xmlns:a16="http://schemas.microsoft.com/office/drawing/2014/main" val="1007448124"/>
                    </a:ext>
                  </a:extLst>
                </a:gridCol>
                <a:gridCol w="2745441">
                  <a:extLst>
                    <a:ext uri="{9D8B030D-6E8A-4147-A177-3AD203B41FA5}">
                      <a16:colId xmlns:a16="http://schemas.microsoft.com/office/drawing/2014/main" val="3222335060"/>
                    </a:ext>
                  </a:extLst>
                </a:gridCol>
                <a:gridCol w="2745441">
                  <a:extLst>
                    <a:ext uri="{9D8B030D-6E8A-4147-A177-3AD203B41FA5}">
                      <a16:colId xmlns:a16="http://schemas.microsoft.com/office/drawing/2014/main" val="1852156363"/>
                    </a:ext>
                  </a:extLst>
                </a:gridCol>
                <a:gridCol w="2745441">
                  <a:extLst>
                    <a:ext uri="{9D8B030D-6E8A-4147-A177-3AD203B41FA5}">
                      <a16:colId xmlns:a16="http://schemas.microsoft.com/office/drawing/2014/main" val="969639276"/>
                    </a:ext>
                  </a:extLst>
                </a:gridCol>
              </a:tblGrid>
              <a:tr h="480638">
                <a:tc>
                  <a:txBody>
                    <a:bodyPr/>
                    <a:lstStyle/>
                    <a:p>
                      <a:r>
                        <a:rPr lang="en-GB" dirty="0"/>
                        <a:t>Singular noun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Singular possessive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Plural noun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Plural possessive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9935776"/>
                  </a:ext>
                </a:extLst>
              </a:tr>
              <a:tr h="480638">
                <a:tc>
                  <a:txBody>
                    <a:bodyPr/>
                    <a:lstStyle/>
                    <a:p>
                      <a:r>
                        <a:rPr lang="en-GB" dirty="0"/>
                        <a:t>Dog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Dog’s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Dogs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Dogs’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7740624"/>
                  </a:ext>
                </a:extLst>
              </a:tr>
              <a:tr h="480638">
                <a:tc>
                  <a:txBody>
                    <a:bodyPr/>
                    <a:lstStyle/>
                    <a:p>
                      <a:r>
                        <a:rPr lang="en-GB" dirty="0"/>
                        <a:t>Boy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Boys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7299052"/>
                  </a:ext>
                </a:extLst>
              </a:tr>
              <a:tr h="48063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Girl’s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Girls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1376574"/>
                  </a:ext>
                </a:extLst>
              </a:tr>
              <a:tr h="480638">
                <a:tc>
                  <a:txBody>
                    <a:bodyPr/>
                    <a:lstStyle/>
                    <a:p>
                      <a:r>
                        <a:rPr lang="en-GB" dirty="0"/>
                        <a:t>Woman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Women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7927438"/>
                  </a:ext>
                </a:extLst>
              </a:tr>
              <a:tr h="480638">
                <a:tc>
                  <a:txBody>
                    <a:bodyPr/>
                    <a:lstStyle/>
                    <a:p>
                      <a:r>
                        <a:rPr lang="en-GB" dirty="0"/>
                        <a:t>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Men’s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27646"/>
                  </a:ext>
                </a:extLst>
              </a:tr>
              <a:tr h="480638">
                <a:tc>
                  <a:txBody>
                    <a:bodyPr/>
                    <a:lstStyle/>
                    <a:p>
                      <a:r>
                        <a:rPr lang="en-GB" dirty="0"/>
                        <a:t>Person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People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2068860"/>
                  </a:ext>
                </a:extLst>
              </a:tr>
              <a:tr h="480638">
                <a:tc>
                  <a:txBody>
                    <a:bodyPr/>
                    <a:lstStyle/>
                    <a:p>
                      <a:r>
                        <a:rPr lang="en-GB" dirty="0"/>
                        <a:t>Mouse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9747478"/>
                  </a:ext>
                </a:extLst>
              </a:tr>
              <a:tr h="480638">
                <a:tc>
                  <a:txBody>
                    <a:bodyPr/>
                    <a:lstStyle/>
                    <a:p>
                      <a:r>
                        <a:rPr lang="en-GB" dirty="0"/>
                        <a:t>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596728"/>
                  </a:ext>
                </a:extLst>
              </a:tr>
              <a:tr h="480638">
                <a:tc>
                  <a:txBody>
                    <a:bodyPr/>
                    <a:lstStyle/>
                    <a:p>
                      <a:r>
                        <a:rPr lang="en-GB" dirty="0"/>
                        <a:t>Grandma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04775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03F9D3D-EE03-BC10-CB71-0A7B3764413C}"/>
              </a:ext>
            </a:extLst>
          </p:cNvPr>
          <p:cNvSpPr txBox="1">
            <a:spLocks/>
          </p:cNvSpPr>
          <p:nvPr/>
        </p:nvSpPr>
        <p:spPr>
          <a:xfrm>
            <a:off x="3119588" y="271473"/>
            <a:ext cx="5952819" cy="9067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fill in the blanks?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8C28D5-E001-099A-9AE1-EF13172BCFFB}"/>
              </a:ext>
            </a:extLst>
          </p:cNvPr>
          <p:cNvSpPr txBox="1"/>
          <p:nvPr/>
        </p:nvSpPr>
        <p:spPr>
          <a:xfrm>
            <a:off x="3397624" y="2357718"/>
            <a:ext cx="127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Boy’s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6BD5DB-C200-528C-89B5-1E9473BA9F10}"/>
              </a:ext>
            </a:extLst>
          </p:cNvPr>
          <p:cNvSpPr txBox="1"/>
          <p:nvPr/>
        </p:nvSpPr>
        <p:spPr>
          <a:xfrm>
            <a:off x="8875060" y="2381770"/>
            <a:ext cx="127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Boys’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188A20-7ABC-215A-6AED-EB93D1429F17}"/>
              </a:ext>
            </a:extLst>
          </p:cNvPr>
          <p:cNvSpPr txBox="1"/>
          <p:nvPr/>
        </p:nvSpPr>
        <p:spPr>
          <a:xfrm>
            <a:off x="605116" y="2865864"/>
            <a:ext cx="127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Girl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BB7053-B088-369F-287B-EB65C1349F1D}"/>
              </a:ext>
            </a:extLst>
          </p:cNvPr>
          <p:cNvSpPr txBox="1"/>
          <p:nvPr/>
        </p:nvSpPr>
        <p:spPr>
          <a:xfrm>
            <a:off x="8875060" y="2898131"/>
            <a:ext cx="127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Girls’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99E4E9-E210-8B51-073D-FAC5318D145E}"/>
              </a:ext>
            </a:extLst>
          </p:cNvPr>
          <p:cNvSpPr txBox="1"/>
          <p:nvPr/>
        </p:nvSpPr>
        <p:spPr>
          <a:xfrm>
            <a:off x="3397624" y="3397725"/>
            <a:ext cx="127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Woman’s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FBB8B5B-6185-951F-1295-E0FF18AD5214}"/>
              </a:ext>
            </a:extLst>
          </p:cNvPr>
          <p:cNvSpPr txBox="1"/>
          <p:nvPr/>
        </p:nvSpPr>
        <p:spPr>
          <a:xfrm>
            <a:off x="8875060" y="3375310"/>
            <a:ext cx="127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Women’s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9FC7A71-D88E-6A70-3D32-C28000377B9A}"/>
              </a:ext>
            </a:extLst>
          </p:cNvPr>
          <p:cNvSpPr txBox="1"/>
          <p:nvPr/>
        </p:nvSpPr>
        <p:spPr>
          <a:xfrm>
            <a:off x="3397624" y="3792415"/>
            <a:ext cx="127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Man’s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9C04E52-A017-6B40-7C27-842400805E5B}"/>
              </a:ext>
            </a:extLst>
          </p:cNvPr>
          <p:cNvSpPr txBox="1"/>
          <p:nvPr/>
        </p:nvSpPr>
        <p:spPr>
          <a:xfrm>
            <a:off x="6095997" y="3803911"/>
            <a:ext cx="127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Men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9B1E8A-D1E6-45CF-1B05-52EE59DBB599}"/>
              </a:ext>
            </a:extLst>
          </p:cNvPr>
          <p:cNvSpPr txBox="1"/>
          <p:nvPr/>
        </p:nvSpPr>
        <p:spPr>
          <a:xfrm>
            <a:off x="3397624" y="4320272"/>
            <a:ext cx="127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Person’s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3F8E5C1-A921-AA26-1D4D-8279362606E5}"/>
              </a:ext>
            </a:extLst>
          </p:cNvPr>
          <p:cNvSpPr txBox="1"/>
          <p:nvPr/>
        </p:nvSpPr>
        <p:spPr>
          <a:xfrm>
            <a:off x="8875060" y="4322803"/>
            <a:ext cx="127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People’s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FA9416C-6B89-40DA-DCB8-ACC21280B89F}"/>
              </a:ext>
            </a:extLst>
          </p:cNvPr>
          <p:cNvSpPr txBox="1"/>
          <p:nvPr/>
        </p:nvSpPr>
        <p:spPr>
          <a:xfrm>
            <a:off x="3397624" y="4836633"/>
            <a:ext cx="127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Mouse’s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2A36154-4E0C-CF2F-43D9-6ADB895BB2F9}"/>
              </a:ext>
            </a:extLst>
          </p:cNvPr>
          <p:cNvSpPr txBox="1"/>
          <p:nvPr/>
        </p:nvSpPr>
        <p:spPr>
          <a:xfrm>
            <a:off x="6095997" y="4830199"/>
            <a:ext cx="127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Mice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CB1BB6E-CCA1-67CA-851C-0AE6C604070A}"/>
              </a:ext>
            </a:extLst>
          </p:cNvPr>
          <p:cNvSpPr txBox="1"/>
          <p:nvPr/>
        </p:nvSpPr>
        <p:spPr>
          <a:xfrm>
            <a:off x="8871806" y="4823765"/>
            <a:ext cx="127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Mice’s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6C40079-C639-5CBA-F336-14C53C1EB714}"/>
              </a:ext>
            </a:extLst>
          </p:cNvPr>
          <p:cNvSpPr txBox="1"/>
          <p:nvPr/>
        </p:nvSpPr>
        <p:spPr>
          <a:xfrm>
            <a:off x="3397624" y="5285104"/>
            <a:ext cx="127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Son’s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9DE9A8-D072-1BB0-D4DD-BB72F5C638DB}"/>
              </a:ext>
            </a:extLst>
          </p:cNvPr>
          <p:cNvSpPr txBox="1"/>
          <p:nvPr/>
        </p:nvSpPr>
        <p:spPr>
          <a:xfrm>
            <a:off x="6095997" y="5285104"/>
            <a:ext cx="127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Sons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84AA36-087E-76E1-0E7A-03064EC12A7D}"/>
              </a:ext>
            </a:extLst>
          </p:cNvPr>
          <p:cNvSpPr txBox="1"/>
          <p:nvPr/>
        </p:nvSpPr>
        <p:spPr>
          <a:xfrm>
            <a:off x="8841438" y="5294510"/>
            <a:ext cx="127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Sons’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EC55C7D-B922-A095-A38B-7F8420F327C8}"/>
              </a:ext>
            </a:extLst>
          </p:cNvPr>
          <p:cNvSpPr txBox="1"/>
          <p:nvPr/>
        </p:nvSpPr>
        <p:spPr>
          <a:xfrm>
            <a:off x="3397623" y="5801465"/>
            <a:ext cx="169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Grandma’s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16F25B0-A763-FD0B-5E5D-1480E707245D}"/>
              </a:ext>
            </a:extLst>
          </p:cNvPr>
          <p:cNvSpPr txBox="1"/>
          <p:nvPr/>
        </p:nvSpPr>
        <p:spPr>
          <a:xfrm>
            <a:off x="6095997" y="5801465"/>
            <a:ext cx="169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Grandmas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A7BBF03-63D7-7C45-2044-E2D4DDE77C18}"/>
              </a:ext>
            </a:extLst>
          </p:cNvPr>
          <p:cNvSpPr txBox="1"/>
          <p:nvPr/>
        </p:nvSpPr>
        <p:spPr>
          <a:xfrm>
            <a:off x="8871806" y="5787091"/>
            <a:ext cx="169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Grandmas’</a:t>
            </a:r>
          </a:p>
        </p:txBody>
      </p:sp>
    </p:spTree>
    <p:extLst>
      <p:ext uri="{BB962C8B-B14F-4D97-AF65-F5344CB8AC3E}">
        <p14:creationId xmlns:p14="http://schemas.microsoft.com/office/powerpoint/2010/main" val="139309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  <p:bldP spid="11" grpId="0"/>
      <p:bldP spid="17" grpId="0"/>
      <p:bldP spid="18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45" grpId="0"/>
      <p:bldP spid="46" grpId="0"/>
      <p:bldP spid="47" grpId="0"/>
      <p:bldP spid="4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639512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SY4T3AW1Fe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B85D3912-B535-1E9E-AE9C-87BAE61F7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FE8E947-F04D-3C50-5F22-FA367837450E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0E09BEFB-DFD5-9290-667B-F5563A2344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4600" y="1831866"/>
            <a:ext cx="3267562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girls'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boys’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babies’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children’s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men’s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mice’s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7312" y="1831866"/>
            <a:ext cx="4260338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women’s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parents’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teachers’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dogs’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people’s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students’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C4C7B6-08BC-DB0F-F29D-52F76477BC90}"/>
              </a:ext>
            </a:extLst>
          </p:cNvPr>
          <p:cNvSpPr txBox="1"/>
          <p:nvPr/>
        </p:nvSpPr>
        <p:spPr>
          <a:xfrm>
            <a:off x="3110808" y="5387626"/>
            <a:ext cx="512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Please note that these are all PLURALS.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F07DEC-B783-7745-18E0-DF8DD2A9AF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A8A6430A-2BB9-2465-D7A2-6291641961E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22B7105-D4BC-DDDD-06C2-B59842590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Apostrophes are used in </a:t>
            </a:r>
            <a:r>
              <a:rPr lang="en-GB" sz="4400" b="1" u="sng" dirty="0">
                <a:solidFill>
                  <a:schemeClr val="bg1"/>
                </a:solidFill>
              </a:rPr>
              <a:t>two</a:t>
            </a:r>
            <a:r>
              <a:rPr lang="en-GB" sz="4400" b="1" dirty="0">
                <a:solidFill>
                  <a:schemeClr val="bg1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ways.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A323007-99D9-1786-7E1D-13F9A5033FCB}"/>
              </a:ext>
            </a:extLst>
          </p:cNvPr>
          <p:cNvSpPr txBox="1">
            <a:spLocks/>
          </p:cNvSpPr>
          <p:nvPr/>
        </p:nvSpPr>
        <p:spPr>
          <a:xfrm>
            <a:off x="605246" y="3792958"/>
            <a:ext cx="4833257" cy="235093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+ am = I’m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+ will = he’ll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+ not = can’t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4833257" cy="7326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contractions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EC0340F-3F03-8BE3-04DD-373B7322B86D}"/>
              </a:ext>
            </a:extLst>
          </p:cNvPr>
          <p:cNvSpPr txBox="1">
            <a:spLocks/>
          </p:cNvSpPr>
          <p:nvPr/>
        </p:nvSpPr>
        <p:spPr>
          <a:xfrm>
            <a:off x="6753499" y="2696305"/>
            <a:ext cx="4833257" cy="251179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show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possession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DC7DD86-72C8-F353-9E29-E8197E2BDA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6251" y="391889"/>
            <a:ext cx="9448800" cy="235093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Possession</a:t>
            </a:r>
            <a:r>
              <a:rPr lang="en-GB" sz="4400" b="1" dirty="0">
                <a:solidFill>
                  <a:schemeClr val="bg1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means someone </a:t>
            </a:r>
          </a:p>
          <a:p>
            <a:pPr marL="0" indent="0" algn="ctr">
              <a:buNone/>
            </a:pPr>
            <a:r>
              <a:rPr lang="en-GB" sz="4400" u="sng" dirty="0">
                <a:solidFill>
                  <a:schemeClr val="bg1"/>
                </a:solidFill>
              </a:rPr>
              <a:t>owns or controls</a:t>
            </a:r>
            <a:r>
              <a:rPr lang="en-GB" sz="4400" dirty="0">
                <a:solidFill>
                  <a:schemeClr val="bg1"/>
                </a:solidFill>
              </a:rPr>
              <a:t> something.</a:t>
            </a:r>
          </a:p>
          <a:p>
            <a:pPr marL="0" indent="0" algn="ctr">
              <a:buNone/>
            </a:pP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2595492" cy="242155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A323007-99D9-1786-7E1D-13F9A5033FCB}"/>
              </a:ext>
            </a:extLst>
          </p:cNvPr>
          <p:cNvSpPr txBox="1">
            <a:spLocks/>
          </p:cNvSpPr>
          <p:nvPr/>
        </p:nvSpPr>
        <p:spPr>
          <a:xfrm>
            <a:off x="1576251" y="3087564"/>
            <a:ext cx="4519749" cy="292135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boy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’s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bike.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’s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football.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Glen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’s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door.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teacher</a:t>
            </a:r>
            <a:r>
              <a:rPr lang="en-GB" sz="36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’s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AA49DB-2974-35E2-97CC-8A6F0741FA26}"/>
              </a:ext>
            </a:extLst>
          </p:cNvPr>
          <p:cNvSpPr txBox="1">
            <a:spLocks/>
          </p:cNvSpPr>
          <p:nvPr/>
        </p:nvSpPr>
        <p:spPr>
          <a:xfrm>
            <a:off x="6753498" y="3087564"/>
            <a:ext cx="4833257" cy="292135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see how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apostrophe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is used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before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the “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s”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45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B0F06246-508B-A02F-45FA-BC17D141DD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Ravi’s pencil case was missing.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222" y="1706311"/>
            <a:ext cx="4342450" cy="405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D77F2C-4FAD-DB0E-0628-71AEEEDB0CFB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Ravi</a:t>
            </a:r>
            <a:r>
              <a:rPr lang="en-GB" sz="8000" dirty="0">
                <a:solidFill>
                  <a:srgbClr val="7030A0"/>
                </a:solidFill>
              </a:rPr>
              <a:t>’s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E42C8F8D-51DE-B8CF-6E54-124C51FBFA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the girl's skirt pink?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214" y="1942736"/>
            <a:ext cx="3740723" cy="48196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125085A-E71C-E1B1-848E-5F474A479115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girl</a:t>
            </a:r>
            <a:r>
              <a:rPr lang="en-GB" sz="8000" dirty="0">
                <a:solidFill>
                  <a:srgbClr val="7030A0"/>
                </a:solidFill>
              </a:rPr>
              <a:t>’s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4101AFB-B454-28DA-D872-349F50FFF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the man's hat.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5457" y="1338377"/>
            <a:ext cx="5423647" cy="5060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74F109-EC45-0A51-C203-DE937E96B858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man</a:t>
            </a:r>
            <a:r>
              <a:rPr lang="en-GB" sz="8000" dirty="0">
                <a:solidFill>
                  <a:srgbClr val="7030A0"/>
                </a:solidFill>
              </a:rPr>
              <a:t>’s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D37B3C2-EA86-F4CF-5B34-361909BE2C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this the plumber's spanner?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6374" y="1262652"/>
            <a:ext cx="5997729" cy="55957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527EA60-47B4-2F6C-A681-34074D46B708}"/>
              </a:ext>
            </a:extLst>
          </p:cNvPr>
          <p:cNvSpPr txBox="1"/>
          <p:nvPr/>
        </p:nvSpPr>
        <p:spPr>
          <a:xfrm>
            <a:off x="5077097" y="2737110"/>
            <a:ext cx="6898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plumber</a:t>
            </a:r>
            <a:r>
              <a:rPr lang="en-GB" sz="8000" dirty="0">
                <a:solidFill>
                  <a:srgbClr val="7030A0"/>
                </a:solidFill>
              </a:rPr>
              <a:t>’s</a:t>
            </a:r>
          </a:p>
        </p:txBody>
      </p:sp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979</Words>
  <Application>Microsoft Office PowerPoint</Application>
  <PresentationFormat>Widescreen</PresentationFormat>
  <Paragraphs>190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Andika</vt:lpstr>
      <vt:lpstr>Office Theme</vt:lpstr>
      <vt:lpstr> How to Use this PowerPoint</vt:lpstr>
      <vt:lpstr>Scrambler has been scrambling!!!</vt:lpstr>
      <vt:lpstr>Possessive Apostrophes (plural nouns).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mistake?</vt:lpstr>
      <vt:lpstr>Can you spot the mistake?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52</cp:revision>
  <dcterms:created xsi:type="dcterms:W3CDTF">2022-05-31T09:42:07Z</dcterms:created>
  <dcterms:modified xsi:type="dcterms:W3CDTF">2025-12-08T17:17:00Z</dcterms:modified>
</cp:coreProperties>
</file>