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7" r:id="rId3"/>
    <p:sldId id="274" r:id="rId4"/>
    <p:sldId id="322" r:id="rId5"/>
    <p:sldId id="319" r:id="rId6"/>
    <p:sldId id="320" r:id="rId7"/>
    <p:sldId id="375" r:id="rId8"/>
    <p:sldId id="379" r:id="rId9"/>
    <p:sldId id="374" r:id="rId10"/>
    <p:sldId id="281" r:id="rId11"/>
    <p:sldId id="296" r:id="rId12"/>
    <p:sldId id="28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95" r:id="rId21"/>
    <p:sldId id="371" r:id="rId22"/>
    <p:sldId id="377" r:id="rId23"/>
    <p:sldId id="362" r:id="rId24"/>
    <p:sldId id="366" r:id="rId25"/>
    <p:sldId id="367" r:id="rId26"/>
    <p:sldId id="363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7408BC-0002-4053-99AE-08D93246FEF5}" v="2" dt="2025-12-08T17:17:49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7:51.409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5:51.766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5:51.766" v="0"/>
          <ac:spMkLst>
            <pc:docMk/>
            <pc:sldMk cId="0" sldId="277"/>
            <ac:spMk id="2" creationId="{61017A3F-78B7-8A74-6BB2-129502F4A4CC}"/>
          </ac:spMkLst>
        </pc:spChg>
      </pc:sldChg>
      <pc:sldChg chg="del">
        <pc:chgData name="Glen Jones" userId="e846aaca-4b24-4b13-b0d0-f2308e16b284" providerId="ADAL" clId="{ED47ACC3-9597-4D89-A1DC-43CF280EF274}" dt="2025-12-08T17:17:51.409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7:49.544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36C2689-673C-7D6F-F379-D2813766C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pent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64E20B9-F488-6311-088E-2742FC213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pent</a:t>
            </a:r>
            <a:r>
              <a:rPr lang="en-GB" sz="8000" dirty="0">
                <a:solidFill>
                  <a:schemeClr val="bg1"/>
                </a:solidFill>
              </a:rPr>
              <a:t>agram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9FA9624-E8CA-8707-FB43-A1CBD2F6E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hex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74E1312-5472-5761-70A3-4CCDA96B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hex</a:t>
            </a:r>
            <a:r>
              <a:rPr lang="en-GB" sz="8000" dirty="0">
                <a:solidFill>
                  <a:schemeClr val="bg1"/>
                </a:solidFill>
              </a:rPr>
              <a:t>agram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748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216EF82-BFE7-6BB9-FCD0-A3F9309C7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oct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31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137FD93-D83E-CB51-DC43-8760EE711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oct</a:t>
            </a:r>
            <a:r>
              <a:rPr lang="en-GB" sz="8000" dirty="0">
                <a:solidFill>
                  <a:schemeClr val="bg1"/>
                </a:solidFill>
              </a:rPr>
              <a:t>opus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654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F890E34-BD98-8E74-9AE4-67CC68197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oct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15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ED54B77-F2A6-2FC4-CFFB-411A466E1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agon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03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35228D2-6E74-00DA-AFA2-2D42D2A67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athlon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85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CB73016-4BA1-0809-3BDB-A3DB8C6CE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8108" y="1508888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dec</a:t>
            </a:r>
            <a:r>
              <a:rPr lang="en-GB" sz="8000" dirty="0">
                <a:solidFill>
                  <a:schemeClr val="bg1"/>
                </a:solidFill>
              </a:rPr>
              <a:t>ade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275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ign with red text&#10;&#10;AI-generated content may be incorrect.">
            <a:extLst>
              <a:ext uri="{FF2B5EF4-FFF2-40B4-BE49-F238E27FC236}">
                <a16:creationId xmlns:a16="http://schemas.microsoft.com/office/drawing/2014/main" id="{4643E4F7-2BE7-24BA-13E3-0EF06035A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082" y="1504508"/>
            <a:ext cx="5550436" cy="498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76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/>
        </p:nvGraphicFramePr>
        <p:xfrm>
          <a:off x="3480985" y="1194991"/>
          <a:ext cx="4901752" cy="234696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five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six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oct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eight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2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dec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ten</a:t>
                      </a: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agon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332792" y="37096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pentagon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096000" y="37087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octagon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332790" y="43027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hexagon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096000" y="42876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decagon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79380" y="56400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Nonagon (9)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7" y="494313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Do you know any more??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379380" y="626895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Undecagon (11)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E169DAD7-98A0-CBB5-382E-A71A090CD1AF}"/>
              </a:ext>
            </a:extLst>
          </p:cNvPr>
          <p:cNvSpPr txBox="1">
            <a:spLocks/>
          </p:cNvSpPr>
          <p:nvPr/>
        </p:nvSpPr>
        <p:spPr>
          <a:xfrm>
            <a:off x="3332790" y="567090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Dodecagon (12)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47F3F8D-2E67-06D7-A020-FF74FD0BC402}"/>
              </a:ext>
            </a:extLst>
          </p:cNvPr>
          <p:cNvSpPr txBox="1">
            <a:spLocks/>
          </p:cNvSpPr>
          <p:nvPr/>
        </p:nvSpPr>
        <p:spPr>
          <a:xfrm>
            <a:off x="3332790" y="626266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Tridecagon (13)  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F6B19976-BE02-4693-320B-13688B7A331C}"/>
              </a:ext>
            </a:extLst>
          </p:cNvPr>
          <p:cNvSpPr txBox="1">
            <a:spLocks/>
          </p:cNvSpPr>
          <p:nvPr/>
        </p:nvSpPr>
        <p:spPr>
          <a:xfrm>
            <a:off x="6195888" y="56762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Tetradecagon (14)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91E5468C-17A2-2A44-8BAC-D6CA6FC44CF2}"/>
              </a:ext>
            </a:extLst>
          </p:cNvPr>
          <p:cNvSpPr txBox="1">
            <a:spLocks/>
          </p:cNvSpPr>
          <p:nvPr/>
        </p:nvSpPr>
        <p:spPr>
          <a:xfrm>
            <a:off x="6195888" y="62482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Pentadecagon (15)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C8E7063E-DE06-A415-8CD4-F792F7791CBE}"/>
              </a:ext>
            </a:extLst>
          </p:cNvPr>
          <p:cNvSpPr txBox="1">
            <a:spLocks/>
          </p:cNvSpPr>
          <p:nvPr/>
        </p:nvSpPr>
        <p:spPr>
          <a:xfrm>
            <a:off x="9102453" y="56400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Hectogon (100)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AC7F4FF5-7F72-A1B6-75F0-8F37F07E4C01}"/>
              </a:ext>
            </a:extLst>
          </p:cNvPr>
          <p:cNvSpPr txBox="1">
            <a:spLocks/>
          </p:cNvSpPr>
          <p:nvPr/>
        </p:nvSpPr>
        <p:spPr>
          <a:xfrm>
            <a:off x="9102453" y="62121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Chiliagon (1,000)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 landed near a peculiar structure resembling a pantagram in a landscape covered in haxagons.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 landed near a peculiar structure resembling a pentagram in a landscape covered in hexagons.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 landed near a peculiar structure resembling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pentagram</a:t>
            </a:r>
            <a:r>
              <a:rPr lang="en-GB" sz="3200" dirty="0">
                <a:solidFill>
                  <a:schemeClr val="bg1"/>
                </a:solidFill>
              </a:rPr>
              <a:t> in a landscape covered in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hexagons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2A26A-17AC-BC9E-430F-FE0FCD907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0FE1587-C44C-DCFE-CA88-5363DD315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CF21958-D644-E067-9C80-CBEE74838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F09D0FD-2D68-AC38-B86A-6A5341F4E8C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CEFA1D9-D3C6-E6D8-38F0-49E8FBC8E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6F29D8-32BA-6961-9C3F-3A937B8FD63B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encountered an otagon-shaped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celestial body inhabited by friendly otopuses.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8C3168-4685-6341-2B19-ABD6C4FE2333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683C56-0E92-B26F-86A4-64F9FB7ED55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DCC143F-0D58-21F0-F885-87D3E67AFB01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encountered an octagon-shaped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celestial body inhabited by friendly octopuses.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2B348-AF22-E29F-1DC6-D14C1C914B32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and Aimee encountered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octagon-shaped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celestial body inhabited by friendly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octopuses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515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4" y="376544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95F3F73-9157-1779-B8B5-EA371EF00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58" y="2183634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pentagon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pentagram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hexagon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hexagram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octagon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2ECA07-1EEB-5092-14AB-BFB26A4EA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28" y="2183634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octopus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octet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decagon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decathlon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decade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7383" y="1810100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F220BE-6FD0-3EA3-D5FF-1A53AB675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58" y="2183634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pentagon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pentagram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hexagon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hexagram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octagon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700E09-6A42-0BAE-A23B-ECBC2FE16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28" y="2183634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octopus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octet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decagon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decathlon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decade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934555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02159AA-CB47-3B19-A230-FD90C2765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037EF42-1BA4-51AE-04C7-CAF36FEE4C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2CA3BF8-AF8C-7E52-0655-E372013DF0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58" y="2183634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pentagon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pentagram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hexagon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hexagram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octagon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28" y="2183634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octopus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octet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decagon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decathlon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decade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B414E9-6399-FF8C-01BE-A4808575B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1017A3F-78B7-8A74-6BB2-129502F4A4C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8747B8-9BFF-1DE6-4F59-51DC1616CA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pent, hex, oct and dec.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131CE91-5A35-890F-A945-721AAF9425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F1C2B07-5DB8-72EA-3F72-C67CF01BEF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DFFDCE1-F270-5749-542D-B66BF8ECB6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405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E4FABFC-2085-C538-E3FA-822D9427C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3099" y="2935509"/>
            <a:ext cx="2438901" cy="314235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673531" y="252843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7271655" y="252842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673531" y="362218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673531" y="4708588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7271655" y="468465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2673531" y="5784064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7271655" y="5807966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568D2-F17F-32F2-A8A6-F3857A64B9B9}"/>
              </a:ext>
            </a:extLst>
          </p:cNvPr>
          <p:cNvSpPr txBox="1"/>
          <p:nvPr/>
        </p:nvSpPr>
        <p:spPr>
          <a:xfrm>
            <a:off x="5225142" y="2552358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719CC2-6EE3-D6ED-50A6-52B9BDD2EA27}"/>
              </a:ext>
            </a:extLst>
          </p:cNvPr>
          <p:cNvSpPr txBox="1"/>
          <p:nvPr/>
        </p:nvSpPr>
        <p:spPr>
          <a:xfrm>
            <a:off x="5225142" y="3622180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022E9A-A5EB-D814-8196-33A1F5F10D74}"/>
              </a:ext>
            </a:extLst>
          </p:cNvPr>
          <p:cNvSpPr txBox="1">
            <a:spLocks/>
          </p:cNvSpPr>
          <p:nvPr/>
        </p:nvSpPr>
        <p:spPr>
          <a:xfrm>
            <a:off x="7271655" y="3635151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8D5E4-B2E2-01F7-C630-0DB5B8805EE9}"/>
              </a:ext>
            </a:extLst>
          </p:cNvPr>
          <p:cNvSpPr txBox="1"/>
          <p:nvPr/>
        </p:nvSpPr>
        <p:spPr>
          <a:xfrm>
            <a:off x="5231696" y="4708588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D2C322-DFC0-CFF0-719E-58134E438C6F}"/>
              </a:ext>
            </a:extLst>
          </p:cNvPr>
          <p:cNvSpPr txBox="1"/>
          <p:nvPr/>
        </p:nvSpPr>
        <p:spPr>
          <a:xfrm>
            <a:off x="5225142" y="5778410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B7096EC-C0A6-D35E-68BF-C3473049B38F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1295016" cy="199546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 you remember that words starting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 or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quad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indicate that they relate to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number?</a:t>
            </a:r>
          </a:p>
          <a:p>
            <a:pPr algn="ctr"/>
            <a:endParaRPr lang="en-GB" sz="3600" u="sng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remember which numbers?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 animBg="1"/>
      <p:bldP spid="19" grpId="0" animBg="1"/>
      <p:bldP spid="20" grpId="0" animBg="1"/>
      <p:bldP spid="2" grpId="0" build="allAtOnce"/>
      <p:bldP spid="21" grpId="0"/>
      <p:bldP spid="22" grpId="0" animBg="1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D7C62B9-7D2E-FA17-0C53-EBFBECC86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51493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Words starting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 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oct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indicate that they relate to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number as well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117114"/>
            <a:ext cx="11469189" cy="828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start like this?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3853543" y="3192294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pentagon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6392091" y="3192294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pentagram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8490F0-72E3-9882-F184-44E254A3E58E}"/>
              </a:ext>
            </a:extLst>
          </p:cNvPr>
          <p:cNvSpPr txBox="1">
            <a:spLocks/>
          </p:cNvSpPr>
          <p:nvPr/>
        </p:nvSpPr>
        <p:spPr>
          <a:xfrm>
            <a:off x="3853543" y="4051288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hexagon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2AB6A7-AB37-C9CC-DF57-11F9DABACCAF}"/>
              </a:ext>
            </a:extLst>
          </p:cNvPr>
          <p:cNvSpPr txBox="1">
            <a:spLocks/>
          </p:cNvSpPr>
          <p:nvPr/>
        </p:nvSpPr>
        <p:spPr>
          <a:xfrm>
            <a:off x="6392091" y="4051288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hexagram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621280" y="491028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octagon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5159828" y="491028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octopus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745DBC-0C63-5E8C-EF00-FE147AE32AEC}"/>
              </a:ext>
            </a:extLst>
          </p:cNvPr>
          <p:cNvSpPr txBox="1">
            <a:spLocks/>
          </p:cNvSpPr>
          <p:nvPr/>
        </p:nvSpPr>
        <p:spPr>
          <a:xfrm>
            <a:off x="7698376" y="491028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octet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5159828" y="577009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decagon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7698376" y="577009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decathlon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727A753-CF55-8CBE-EF06-BED88D8D9D40}"/>
              </a:ext>
            </a:extLst>
          </p:cNvPr>
          <p:cNvSpPr txBox="1">
            <a:spLocks/>
          </p:cNvSpPr>
          <p:nvPr/>
        </p:nvSpPr>
        <p:spPr>
          <a:xfrm>
            <a:off x="2621280" y="577009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decade</a:t>
            </a:r>
          </a:p>
        </p:txBody>
      </p:sp>
    </p:spTree>
    <p:extLst>
      <p:ext uri="{BB962C8B-B14F-4D97-AF65-F5344CB8AC3E}">
        <p14:creationId xmlns:p14="http://schemas.microsoft.com/office/powerpoint/2010/main" val="428819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, background pattern&#10;&#10;Description automatically generated">
            <a:extLst>
              <a:ext uri="{FF2B5EF4-FFF2-40B4-BE49-F238E27FC236}">
                <a16:creationId xmlns:a16="http://schemas.microsoft.com/office/drawing/2014/main" id="{9880F585-469B-F2C1-7DA6-7203A93E8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9AABA81-1AC8-7326-F59D-09A96A0D4102}"/>
              </a:ext>
            </a:extLst>
          </p:cNvPr>
          <p:cNvSpPr txBox="1">
            <a:spLocks/>
          </p:cNvSpPr>
          <p:nvPr/>
        </p:nvSpPr>
        <p:spPr>
          <a:xfrm>
            <a:off x="2760618" y="1140601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D760BD-D356-69A6-FEC8-A514657CEB0F}"/>
              </a:ext>
            </a:extLst>
          </p:cNvPr>
          <p:cNvSpPr txBox="1">
            <a:spLocks/>
          </p:cNvSpPr>
          <p:nvPr/>
        </p:nvSpPr>
        <p:spPr>
          <a:xfrm>
            <a:off x="7358742" y="114060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BCEB91-2992-5FCF-D879-0D2BB756E4B6}"/>
              </a:ext>
            </a:extLst>
          </p:cNvPr>
          <p:cNvSpPr txBox="1">
            <a:spLocks/>
          </p:cNvSpPr>
          <p:nvPr/>
        </p:nvSpPr>
        <p:spPr>
          <a:xfrm>
            <a:off x="2760618" y="2234351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hex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4EC6DBA-5E46-A8EC-0A23-7BCC1F454650}"/>
              </a:ext>
            </a:extLst>
          </p:cNvPr>
          <p:cNvSpPr txBox="1">
            <a:spLocks/>
          </p:cNvSpPr>
          <p:nvPr/>
        </p:nvSpPr>
        <p:spPr>
          <a:xfrm>
            <a:off x="2760618" y="3320759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182279D-46FF-4C83-F5C9-45B92B82705D}"/>
              </a:ext>
            </a:extLst>
          </p:cNvPr>
          <p:cNvSpPr txBox="1">
            <a:spLocks/>
          </p:cNvSpPr>
          <p:nvPr/>
        </p:nvSpPr>
        <p:spPr>
          <a:xfrm>
            <a:off x="7358742" y="3296830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eight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5DD185C-E481-9B32-4B47-FB8789E66586}"/>
              </a:ext>
            </a:extLst>
          </p:cNvPr>
          <p:cNvSpPr txBox="1">
            <a:spLocks/>
          </p:cNvSpPr>
          <p:nvPr/>
        </p:nvSpPr>
        <p:spPr>
          <a:xfrm>
            <a:off x="2760618" y="4396235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09DF2F-31B1-F72C-19AE-2F88A0C94048}"/>
              </a:ext>
            </a:extLst>
          </p:cNvPr>
          <p:cNvSpPr txBox="1">
            <a:spLocks/>
          </p:cNvSpPr>
          <p:nvPr/>
        </p:nvSpPr>
        <p:spPr>
          <a:xfrm>
            <a:off x="7358742" y="4420137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568D2-F17F-32F2-A8A6-F3857A64B9B9}"/>
              </a:ext>
            </a:extLst>
          </p:cNvPr>
          <p:cNvSpPr txBox="1"/>
          <p:nvPr/>
        </p:nvSpPr>
        <p:spPr>
          <a:xfrm>
            <a:off x="5312229" y="1164529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719CC2-6EE3-D6ED-50A6-52B9BDD2EA27}"/>
              </a:ext>
            </a:extLst>
          </p:cNvPr>
          <p:cNvSpPr txBox="1"/>
          <p:nvPr/>
        </p:nvSpPr>
        <p:spPr>
          <a:xfrm>
            <a:off x="5312229" y="2234351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022E9A-A5EB-D814-8196-33A1F5F10D74}"/>
              </a:ext>
            </a:extLst>
          </p:cNvPr>
          <p:cNvSpPr txBox="1">
            <a:spLocks/>
          </p:cNvSpPr>
          <p:nvPr/>
        </p:nvSpPr>
        <p:spPr>
          <a:xfrm>
            <a:off x="7358742" y="2247322"/>
            <a:ext cx="2281646" cy="694188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8D5E4-B2E2-01F7-C630-0DB5B8805EE9}"/>
              </a:ext>
            </a:extLst>
          </p:cNvPr>
          <p:cNvSpPr txBox="1"/>
          <p:nvPr/>
        </p:nvSpPr>
        <p:spPr>
          <a:xfrm>
            <a:off x="5318783" y="3320759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D2C322-DFC0-CFF0-719E-58134E438C6F}"/>
              </a:ext>
            </a:extLst>
          </p:cNvPr>
          <p:cNvSpPr txBox="1"/>
          <p:nvPr/>
        </p:nvSpPr>
        <p:spPr>
          <a:xfrm>
            <a:off x="5312229" y="4390581"/>
            <a:ext cx="177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means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666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 animBg="1"/>
      <p:bldP spid="19" grpId="0" animBg="1"/>
      <p:bldP spid="20" grpId="0" animBg="1"/>
      <p:bldP spid="2" grpId="0"/>
      <p:bldP spid="21" grpId="0"/>
      <p:bldP spid="22" grpId="0" animBg="1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414768"/>
            <a:ext cx="7639291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pent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five,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hex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six, okta means eight and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32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deka</a:t>
            </a: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ten 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5F3F4-58AA-4DD1-6743-D3EF33F18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lag of Greece | Britannica">
            <a:extLst>
              <a:ext uri="{FF2B5EF4-FFF2-40B4-BE49-F238E27FC236}">
                <a16:creationId xmlns:a16="http://schemas.microsoft.com/office/drawing/2014/main" id="{11C93523-E3BE-2735-FB42-FC4543349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FECCCA-BA12-AC23-9FFC-E330B8D23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368160"/>
              </p:ext>
            </p:extLst>
          </p:nvPr>
        </p:nvGraphicFramePr>
        <p:xfrm>
          <a:off x="1066800" y="1251785"/>
          <a:ext cx="10058400" cy="5459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588246991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203282638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744784436"/>
                    </a:ext>
                  </a:extLst>
                </a:gridCol>
              </a:tblGrid>
              <a:tr h="381953"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Origin meaning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Spelling words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010103"/>
                  </a:ext>
                </a:extLst>
              </a:tr>
              <a:tr h="1402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pent-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 </a:t>
                      </a:r>
                      <a:r>
                        <a:rPr lang="en-AU" sz="2000" i="1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penta</a:t>
                      </a: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 meaning five, containing five.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pentagon, pentagram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951878"/>
                  </a:ext>
                </a:extLst>
              </a:tr>
              <a:tr h="979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hex- 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 </a:t>
                      </a:r>
                      <a:r>
                        <a:rPr lang="en-AU" sz="2000" i="1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hexa</a:t>
                      </a: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 meaning six.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hexagon, hexagram 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1625328"/>
                  </a:ext>
                </a:extLst>
              </a:tr>
              <a:tr h="1245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oct-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 </a:t>
                      </a:r>
                      <a:r>
                        <a:rPr lang="en-AU" sz="2000" i="1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okta-</a:t>
                      </a: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meaning eight.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octagon, octopus, octet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968906"/>
                  </a:ext>
                </a:extLst>
              </a:tr>
              <a:tr h="1435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dec-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i="1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From Greek deka</a:t>
                      </a:r>
                      <a:r>
                        <a:rPr lang="en-AU" sz="200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meaning ten.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20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decagon, decathlon, decade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755190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98A4BB9-5DD6-91BA-595C-572618BA9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75749"/>
            <a:ext cx="11338560" cy="65519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Can you think of any more words with these prefixes?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4E70AE-2B1B-E9A7-525A-2A54B8922BBD}"/>
              </a:ext>
            </a:extLst>
          </p:cNvPr>
          <p:cNvSpPr txBox="1"/>
          <p:nvPr/>
        </p:nvSpPr>
        <p:spPr>
          <a:xfrm>
            <a:off x="7776882" y="2514469"/>
            <a:ext cx="3299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>
                <a:solidFill>
                  <a:srgbClr val="FF0000"/>
                </a:solidFill>
              </a:rPr>
              <a:t>pentathlon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E43314-9CC0-4BEC-58D5-9437B035D5C7}"/>
              </a:ext>
            </a:extLst>
          </p:cNvPr>
          <p:cNvSpPr txBox="1"/>
          <p:nvPr/>
        </p:nvSpPr>
        <p:spPr>
          <a:xfrm>
            <a:off x="7776882" y="3567442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hexachord</a:t>
            </a:r>
            <a:endParaRPr lang="en-GB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D71BE3-CB17-1509-6A2B-F23B3A21575B}"/>
              </a:ext>
            </a:extLst>
          </p:cNvPr>
          <p:cNvSpPr txBox="1"/>
          <p:nvPr/>
        </p:nvSpPr>
        <p:spPr>
          <a:xfrm>
            <a:off x="7776882" y="4589638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octave</a:t>
            </a:r>
            <a:endParaRPr lang="en-GB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454FE4-7E53-FB0A-169D-BC8CC030E7EF}"/>
              </a:ext>
            </a:extLst>
          </p:cNvPr>
          <p:cNvSpPr txBox="1"/>
          <p:nvPr/>
        </p:nvSpPr>
        <p:spPr>
          <a:xfrm>
            <a:off x="7776882" y="6112919"/>
            <a:ext cx="329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solidFill>
                  <a:srgbClr val="C00000"/>
                </a:solidFill>
                <a:latin typeface="Andika" panose="02000000000000000000" pitchFamily="2" charset="0"/>
                <a:ea typeface="Aptos" panose="020B0004020202020204" pitchFamily="34" charset="0"/>
              </a:rPr>
              <a:t>decimal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39699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octet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An athletic contest with ten events.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six-pointed geometric star figure.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pentagram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hexagram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shape with eight straight sides and eight angles.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decathlon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shape with five straight sides and five angles.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group of eight people or things.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octopus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octagon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A cephalopod with eight arms.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</Words>
  <Application>Microsoft Office PowerPoint</Application>
  <PresentationFormat>Widescreen</PresentationFormat>
  <Paragraphs>200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pent, hex, oct and dec.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2025-12-08T17:17:52Z</dcterms:modified>
</cp:coreProperties>
</file>