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406" r:id="rId3"/>
    <p:sldId id="274" r:id="rId4"/>
    <p:sldId id="304" r:id="rId5"/>
    <p:sldId id="375" r:id="rId6"/>
    <p:sldId id="281" r:id="rId7"/>
    <p:sldId id="282" r:id="rId8"/>
    <p:sldId id="296" r:id="rId9"/>
    <p:sldId id="307" r:id="rId10"/>
    <p:sldId id="376" r:id="rId11"/>
    <p:sldId id="308" r:id="rId12"/>
    <p:sldId id="309" r:id="rId13"/>
    <p:sldId id="310" r:id="rId14"/>
    <p:sldId id="298" r:id="rId15"/>
    <p:sldId id="305" r:id="rId16"/>
    <p:sldId id="377" r:id="rId17"/>
    <p:sldId id="283" r:id="rId18"/>
    <p:sldId id="297" r:id="rId19"/>
    <p:sldId id="286" r:id="rId20"/>
    <p:sldId id="306" r:id="rId21"/>
    <p:sldId id="311" r:id="rId22"/>
    <p:sldId id="374" r:id="rId23"/>
    <p:sldId id="395" r:id="rId24"/>
    <p:sldId id="369" r:id="rId25"/>
    <p:sldId id="378" r:id="rId26"/>
    <p:sldId id="363" r:id="rId27"/>
    <p:sldId id="277" r:id="rId28"/>
  </p:sldIdLst>
  <p:sldSz cx="12192000" cy="6858000"/>
  <p:notesSz cx="6858000" cy="9144000"/>
  <p:embeddedFontLst>
    <p:embeddedFont>
      <p:font typeface="Andika" panose="02000000000000000000" pitchFamily="2" charset="0"/>
      <p:regular r:id="rId29"/>
      <p:bold r:id="rId30"/>
      <p:italic r:id="rId31"/>
      <p:boldItalic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C3933ED-C71B-4669-A659-272AFEFE45B1}" v="2" dt="2025-12-08T17:17:59.8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4713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8/10/relationships/authors" Target="authors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18:01.081" v="2" actId="47"/>
      <pc:docMkLst>
        <pc:docMk/>
      </pc:docMkLst>
      <pc:sldChg chg="addSp modSp modAnim">
        <pc:chgData name="Glen Jones" userId="e846aaca-4b24-4b13-b0d0-f2308e16b284" providerId="ADAL" clId="{ED47ACC3-9597-4D89-A1DC-43CF280EF274}" dt="2025-12-08T17:15:42.762" v="0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8T17:15:42.762" v="0"/>
          <ac:spMkLst>
            <pc:docMk/>
            <pc:sldMk cId="0" sldId="277"/>
            <ac:spMk id="2" creationId="{6BA96BE8-3D22-3054-3EE9-E33936F4C4A5}"/>
          </ac:spMkLst>
        </pc:spChg>
      </pc:sldChg>
      <pc:sldChg chg="del">
        <pc:chgData name="Glen Jones" userId="e846aaca-4b24-4b13-b0d0-f2308e16b284" providerId="ADAL" clId="{ED47ACC3-9597-4D89-A1DC-43CF280EF274}" dt="2025-12-08T17:18:01.081" v="2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7:17:59.800" v="1"/>
        <pc:sldMkLst>
          <pc:docMk/>
          <pc:sldMk cId="461087981" sldId="39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168545"/>
            <a:ext cx="7639291" cy="255454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“acuere” means to sharpen and “acus” means needle 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C867DD0-1021-F160-CA07-7B85FF5D46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Emile's aim is accurate.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033260" y="2168630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FFFF00"/>
                </a:solidFill>
              </a:rPr>
              <a:t>accu</a:t>
            </a:r>
            <a:r>
              <a:rPr lang="en-GB" sz="8000" dirty="0">
                <a:solidFill>
                  <a:schemeClr val="bg1"/>
                </a:solidFill>
              </a:rPr>
              <a:t>rate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852" y="1981713"/>
            <a:ext cx="3970447" cy="5115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5973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8EC7C73-54E4-0BC9-C2A0-51CC0E3AA3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366558" y="1301996"/>
            <a:ext cx="61998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acu</a:t>
            </a:r>
            <a:r>
              <a:rPr lang="en-GB" sz="8000" dirty="0">
                <a:solidFill>
                  <a:schemeClr val="bg1"/>
                </a:solidFill>
              </a:rPr>
              <a:t>puncture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182164"/>
            <a:ext cx="4573450" cy="3605907"/>
          </a:xfrm>
          <a:prstGeom prst="rect">
            <a:avLst/>
          </a:prstGeom>
        </p:spPr>
      </p:pic>
      <p:pic>
        <p:nvPicPr>
          <p:cNvPr id="6" name="Picture 5" descr="A person cutting a person's hair&#10;&#10;Description automatically generated with medium confidence">
            <a:extLst>
              <a:ext uri="{FF2B5EF4-FFF2-40B4-BE49-F238E27FC236}">
                <a16:creationId xmlns:a16="http://schemas.microsoft.com/office/drawing/2014/main" id="{4C9A1011-28BD-91F7-C5E6-CE6943BDB7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2477" y="2573351"/>
            <a:ext cx="2601910" cy="390286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6456A82-06D1-14D4-07EC-CB797F98BDD9}"/>
              </a:ext>
            </a:extLst>
          </p:cNvPr>
          <p:cNvSpPr txBox="1"/>
          <p:nvPr/>
        </p:nvSpPr>
        <p:spPr>
          <a:xfrm>
            <a:off x="8331864" y="2366457"/>
            <a:ext cx="2105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Do NOT try this!</a:t>
            </a:r>
          </a:p>
        </p:txBody>
      </p:sp>
    </p:spTree>
    <p:extLst>
      <p:ext uri="{BB962C8B-B14F-4D97-AF65-F5344CB8AC3E}">
        <p14:creationId xmlns:p14="http://schemas.microsoft.com/office/powerpoint/2010/main" val="4156993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33AEA15-A950-BF06-73B7-D899ED9416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83266" y="2147826"/>
            <a:ext cx="54951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acu</a:t>
            </a:r>
            <a:r>
              <a:rPr lang="en-GB" sz="8000" dirty="0">
                <a:solidFill>
                  <a:schemeClr val="bg1"/>
                </a:solidFill>
              </a:rPr>
              <a:t>te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004EFF-08D0-3574-E859-96967EEDD1AC}"/>
              </a:ext>
            </a:extLst>
          </p:cNvPr>
          <p:cNvSpPr txBox="1"/>
          <p:nvPr/>
        </p:nvSpPr>
        <p:spPr>
          <a:xfrm>
            <a:off x="7630820" y="2644170"/>
            <a:ext cx="32219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An acute angle is less than 90</a:t>
            </a:r>
            <a:r>
              <a:rPr lang="en-GB" dirty="0">
                <a:solidFill>
                  <a:schemeClr val="bg1"/>
                </a:solidFill>
                <a:sym typeface="Wingdings" panose="05000000000000000000" pitchFamily="2" charset="2"/>
              </a:rPr>
              <a:t>˚ and is sharp.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5B09B89-DFA9-6E0E-0DE1-40F8BE914F29}"/>
              </a:ext>
            </a:extLst>
          </p:cNvPr>
          <p:cNvSpPr/>
          <p:nvPr/>
        </p:nvSpPr>
        <p:spPr>
          <a:xfrm>
            <a:off x="4886036" y="3429000"/>
            <a:ext cx="4202546" cy="2269835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9C5FD30-514A-5DF0-2F31-66F75DEE23DE}"/>
              </a:ext>
            </a:extLst>
          </p:cNvPr>
          <p:cNvGrpSpPr/>
          <p:nvPr/>
        </p:nvGrpSpPr>
        <p:grpSpPr>
          <a:xfrm>
            <a:off x="5430982" y="3814618"/>
            <a:ext cx="2906685" cy="1558172"/>
            <a:chOff x="5430982" y="3814618"/>
            <a:chExt cx="2906685" cy="1558172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720697D7-A7E1-3E24-4EFD-D6BC716E2D29}"/>
                </a:ext>
              </a:extLst>
            </p:cNvPr>
            <p:cNvCxnSpPr/>
            <p:nvPr/>
          </p:nvCxnSpPr>
          <p:spPr>
            <a:xfrm>
              <a:off x="5430982" y="5283200"/>
              <a:ext cx="2906685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6D6441FD-3D9E-9180-ABD6-D920F73D1D1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430982" y="3814618"/>
              <a:ext cx="2789382" cy="1468582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" name="Arc 11">
              <a:extLst>
                <a:ext uri="{FF2B5EF4-FFF2-40B4-BE49-F238E27FC236}">
                  <a16:creationId xmlns:a16="http://schemas.microsoft.com/office/drawing/2014/main" id="{D5FAB5AF-5A91-DEB2-B03C-AB5327DAB83F}"/>
                </a:ext>
              </a:extLst>
            </p:cNvPr>
            <p:cNvSpPr/>
            <p:nvPr/>
          </p:nvSpPr>
          <p:spPr>
            <a:xfrm>
              <a:off x="5545931" y="4867275"/>
              <a:ext cx="748285" cy="505515"/>
            </a:xfrm>
            <a:prstGeom prst="arc">
              <a:avLst>
                <a:gd name="adj1" fmla="val 19111680"/>
                <a:gd name="adj2" fmla="val 1600721"/>
              </a:avLst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757FCE69-D129-CC42-76A1-DF2CB3CF1A46}"/>
              </a:ext>
            </a:extLst>
          </p:cNvPr>
          <p:cNvSpPr txBox="1"/>
          <p:nvPr/>
        </p:nvSpPr>
        <p:spPr>
          <a:xfrm>
            <a:off x="6896849" y="4359871"/>
            <a:ext cx="10067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An acute angle</a:t>
            </a:r>
          </a:p>
        </p:txBody>
      </p:sp>
      <p:pic>
        <p:nvPicPr>
          <p:cNvPr id="15" name="Picture 14" descr="A picture containing wheel&#10;&#10;Description automatically generated">
            <a:extLst>
              <a:ext uri="{FF2B5EF4-FFF2-40B4-BE49-F238E27FC236}">
                <a16:creationId xmlns:a16="http://schemas.microsoft.com/office/drawing/2014/main" id="{434E444F-DD0F-A4E2-1B41-6182DE58C51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81" y="321648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2270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64228FF0-A6C3-A03D-1E42-5031416090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26182" y="2179716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acu</a:t>
            </a:r>
            <a:r>
              <a:rPr lang="en-GB" sz="8000" dirty="0">
                <a:solidFill>
                  <a:schemeClr val="bg1"/>
                </a:solidFill>
              </a:rPr>
              <a:t>ity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0909E5F-13AC-9C56-0AF3-5C799873B5B4}"/>
              </a:ext>
            </a:extLst>
          </p:cNvPr>
          <p:cNvSpPr txBox="1"/>
          <p:nvPr/>
        </p:nvSpPr>
        <p:spPr>
          <a:xfrm>
            <a:off x="5126182" y="3381296"/>
            <a:ext cx="3959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Sharpness or clarity of thought or hearing.</a:t>
            </a:r>
          </a:p>
        </p:txBody>
      </p:sp>
      <p:pic>
        <p:nvPicPr>
          <p:cNvPr id="8" name="Picture 7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6F91365-411F-0ED8-1943-833B57BCBEB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182164"/>
            <a:ext cx="4573450" cy="3605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7221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7B8227A1-4647-040E-6E6D-50325DE70E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61555" y="355846"/>
            <a:ext cx="1052912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 start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aero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aero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naut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aero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bics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aero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foil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461555" y="3710866"/>
            <a:ext cx="11469188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do you think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aero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469188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Aero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 air!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287994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405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6837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FE60814-0FD9-5D76-454D-6D28F2B841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4301" y="3934579"/>
            <a:ext cx="1558415" cy="200791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2923140" y="4938534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678F9-FB90-F46C-10B0-0AE76CF5586F}"/>
              </a:ext>
            </a:extLst>
          </p:cNvPr>
          <p:cNvSpPr txBox="1"/>
          <p:nvPr/>
        </p:nvSpPr>
        <p:spPr>
          <a:xfrm>
            <a:off x="4050500" y="2890391"/>
            <a:ext cx="7639291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“aeros” means air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in ancient Greek . </a:t>
            </a:r>
          </a:p>
        </p:txBody>
      </p:sp>
    </p:spTree>
    <p:extLst>
      <p:ext uri="{BB962C8B-B14F-4D97-AF65-F5344CB8AC3E}">
        <p14:creationId xmlns:p14="http://schemas.microsoft.com/office/powerpoint/2010/main" val="38514874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F47BAAD-69AD-E1A9-93FE-A6432E1831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75200" y="1532904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FFFF00"/>
                </a:solidFill>
              </a:rPr>
              <a:t>aero</a:t>
            </a:r>
            <a:r>
              <a:rPr lang="en-GB" sz="8000" dirty="0">
                <a:solidFill>
                  <a:schemeClr val="bg1"/>
                </a:solidFill>
              </a:rPr>
              <a:t>naut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471" y="823473"/>
            <a:ext cx="3970447" cy="511564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6BBDD84-44AC-F6EE-0F20-E372743EBA47}"/>
              </a:ext>
            </a:extLst>
          </p:cNvPr>
          <p:cNvSpPr txBox="1"/>
          <p:nvPr/>
        </p:nvSpPr>
        <p:spPr>
          <a:xfrm>
            <a:off x="4825439" y="2671677"/>
            <a:ext cx="45494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Naut means traveller so aeronaut means air traveller. </a:t>
            </a: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4FA21024-09D9-6786-FE0E-B191370F1C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237249" y="2955305"/>
            <a:ext cx="61998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aero</a:t>
            </a:r>
            <a:r>
              <a:rPr lang="en-GB" sz="8000" dirty="0">
                <a:solidFill>
                  <a:schemeClr val="bg1"/>
                </a:solidFill>
              </a:rPr>
              <a:t>space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182164"/>
            <a:ext cx="4573450" cy="360590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6456A82-06D1-14D4-07EC-CB797F98BDD9}"/>
              </a:ext>
            </a:extLst>
          </p:cNvPr>
          <p:cNvSpPr txBox="1"/>
          <p:nvPr/>
        </p:nvSpPr>
        <p:spPr>
          <a:xfrm>
            <a:off x="4166592" y="4171190"/>
            <a:ext cx="4829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Everything above the ground – air space.</a:t>
            </a:r>
          </a:p>
        </p:txBody>
      </p:sp>
    </p:spTree>
    <p:extLst>
      <p:ext uri="{BB962C8B-B14F-4D97-AF65-F5344CB8AC3E}">
        <p14:creationId xmlns:p14="http://schemas.microsoft.com/office/powerpoint/2010/main" val="42934349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792AF0DC-1FE4-1CFB-3C81-02D2C418E1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375790" y="2105559"/>
            <a:ext cx="54951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aero</a:t>
            </a:r>
            <a:r>
              <a:rPr lang="en-GB" sz="8000" dirty="0">
                <a:solidFill>
                  <a:schemeClr val="bg1"/>
                </a:solidFill>
              </a:rPr>
              <a:t>bics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004EFF-08D0-3574-E859-96967EEDD1AC}"/>
              </a:ext>
            </a:extLst>
          </p:cNvPr>
          <p:cNvSpPr txBox="1"/>
          <p:nvPr/>
        </p:nvSpPr>
        <p:spPr>
          <a:xfrm>
            <a:off x="8589817" y="3218653"/>
            <a:ext cx="22358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Exercise that makes you breath air harder. </a:t>
            </a:r>
          </a:p>
        </p:txBody>
      </p:sp>
      <p:pic>
        <p:nvPicPr>
          <p:cNvPr id="18" name="Picture 17" descr="A group of women posing for a photo&#10;&#10;Description automatically generated with medium confidence">
            <a:extLst>
              <a:ext uri="{FF2B5EF4-FFF2-40B4-BE49-F238E27FC236}">
                <a16:creationId xmlns:a16="http://schemas.microsoft.com/office/drawing/2014/main" id="{E22CD71D-A98A-B1A5-1BC0-E8F9D88A46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49680" y="3218653"/>
            <a:ext cx="4066247" cy="2710601"/>
          </a:xfrm>
          <a:prstGeom prst="rect">
            <a:avLst/>
          </a:prstGeom>
        </p:spPr>
      </p:pic>
      <p:pic>
        <p:nvPicPr>
          <p:cNvPr id="9" name="Picture 8" descr="A picture containing wheel&#10;&#10;Description automatically generated">
            <a:extLst>
              <a:ext uri="{FF2B5EF4-FFF2-40B4-BE49-F238E27FC236}">
                <a16:creationId xmlns:a16="http://schemas.microsoft.com/office/drawing/2014/main" id="{3B832FB0-4E4A-5F76-819E-CA4355589DC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81" y="321648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white paper with black text&#10;&#10;AI-generated content may be incorrect.">
            <a:extLst>
              <a:ext uri="{FF2B5EF4-FFF2-40B4-BE49-F238E27FC236}">
                <a16:creationId xmlns:a16="http://schemas.microsoft.com/office/drawing/2014/main" id="{040CDBFE-55C6-8FB0-E629-D7632C94D8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4686" y="1867354"/>
            <a:ext cx="576262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6324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45229BFB-91A0-7B45-B6B8-25CAA55E86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095855" y="1464532"/>
            <a:ext cx="54951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aero</a:t>
            </a:r>
            <a:r>
              <a:rPr lang="en-GB" sz="8000" dirty="0">
                <a:solidFill>
                  <a:schemeClr val="bg1"/>
                </a:solidFill>
              </a:rPr>
              <a:t>foil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004EFF-08D0-3574-E859-96967EEDD1AC}"/>
              </a:ext>
            </a:extLst>
          </p:cNvPr>
          <p:cNvSpPr txBox="1"/>
          <p:nvPr/>
        </p:nvSpPr>
        <p:spPr>
          <a:xfrm>
            <a:off x="8869930" y="2676462"/>
            <a:ext cx="22358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 surface shaped such as an airplane wing that produces lift as it goes through the air. 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E03C3F1-5D58-F27A-DC52-C090F161A5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802" y="806056"/>
            <a:ext cx="3896400" cy="5020243"/>
          </a:xfrm>
          <a:prstGeom prst="rect">
            <a:avLst/>
          </a:prstGeom>
        </p:spPr>
      </p:pic>
      <p:pic>
        <p:nvPicPr>
          <p:cNvPr id="1026" name="Picture 2" descr="Concepts] How do Aerofoils generate Lift? - YouTube">
            <a:extLst>
              <a:ext uri="{FF2B5EF4-FFF2-40B4-BE49-F238E27FC236}">
                <a16:creationId xmlns:a16="http://schemas.microsoft.com/office/drawing/2014/main" id="{D730D86B-EB38-EBF8-51A2-50B6CFB4A9E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95855" y="2676462"/>
            <a:ext cx="4701309" cy="1980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29531C2-7D1E-A3F3-B64E-D7CA1B3C6BC4}"/>
              </a:ext>
            </a:extLst>
          </p:cNvPr>
          <p:cNvSpPr txBox="1"/>
          <p:nvPr/>
        </p:nvSpPr>
        <p:spPr>
          <a:xfrm>
            <a:off x="4095855" y="4656819"/>
            <a:ext cx="69128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solidFill>
                  <a:schemeClr val="bg1"/>
                </a:solidFill>
              </a:rPr>
              <a:t>(Air goes faster underneath the wing and so causes the wing to rise.) </a:t>
            </a:r>
          </a:p>
        </p:txBody>
      </p:sp>
    </p:spTree>
    <p:extLst>
      <p:ext uri="{BB962C8B-B14F-4D97-AF65-F5344CB8AC3E}">
        <p14:creationId xmlns:p14="http://schemas.microsoft.com/office/powerpoint/2010/main" val="6275173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CF2A249C-107D-C3AE-4A7C-2BE71AD8F6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511040" y="1532904"/>
            <a:ext cx="65923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u="sng" dirty="0">
                <a:solidFill>
                  <a:schemeClr val="bg1"/>
                </a:solidFill>
              </a:rPr>
              <a:t>Do you remember?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BBDD84-44AC-F6EE-0F20-E372743EBA47}"/>
              </a:ext>
            </a:extLst>
          </p:cNvPr>
          <p:cNvSpPr txBox="1"/>
          <p:nvPr/>
        </p:nvSpPr>
        <p:spPr>
          <a:xfrm>
            <a:off x="4580709" y="2575882"/>
            <a:ext cx="6814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</a:rPr>
              <a:t>What acu or accu means?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F7E319E-A183-C9F4-B6DC-2E569A84282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182164"/>
            <a:ext cx="4573450" cy="360590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0968C8B-E166-19E4-6452-AB2D8103A2DB}"/>
              </a:ext>
            </a:extLst>
          </p:cNvPr>
          <p:cNvSpPr txBox="1"/>
          <p:nvPr/>
        </p:nvSpPr>
        <p:spPr>
          <a:xfrm>
            <a:off x="4580709" y="3244980"/>
            <a:ext cx="6814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</a:rPr>
              <a:t>What acro means?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07F2BDA-5987-DCC6-5B7D-10F54A2E8EE9}"/>
              </a:ext>
            </a:extLst>
          </p:cNvPr>
          <p:cNvSpPr txBox="1"/>
          <p:nvPr/>
        </p:nvSpPr>
        <p:spPr>
          <a:xfrm>
            <a:off x="4580709" y="4000052"/>
            <a:ext cx="6814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</a:rPr>
              <a:t>What aero means?</a:t>
            </a:r>
          </a:p>
        </p:txBody>
      </p:sp>
    </p:spTree>
    <p:extLst>
      <p:ext uri="{BB962C8B-B14F-4D97-AF65-F5344CB8AC3E}">
        <p14:creationId xmlns:p14="http://schemas.microsoft.com/office/powerpoint/2010/main" val="22104389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4" y="391888"/>
            <a:ext cx="11338560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words to their meaning.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aerodynamics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557877" y="1932824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Having a pointed or sharpened end.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531224" y="2676259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A type of abbreviation formed from the initial letters of a phrase or a series of words, and pronounced as a single word.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9429660" y="2729747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acuity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9463009" y="347575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acronym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59B0C5CE-F897-36BB-BB3F-9A9EB25040D7}"/>
              </a:ext>
            </a:extLst>
          </p:cNvPr>
          <p:cNvSpPr txBox="1">
            <a:spLocks/>
          </p:cNvSpPr>
          <p:nvPr/>
        </p:nvSpPr>
        <p:spPr>
          <a:xfrm>
            <a:off x="577589" y="342226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 fear of heights.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9463009" y="4254376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acuate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5592EDC-EB21-0C75-8ECD-53C8E7C52A1A}"/>
              </a:ext>
            </a:extLst>
          </p:cNvPr>
          <p:cNvSpPr txBox="1">
            <a:spLocks/>
          </p:cNvSpPr>
          <p:nvPr/>
        </p:nvSpPr>
        <p:spPr>
          <a:xfrm>
            <a:off x="577589" y="4200888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Sharpness or keenness, particularly 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in relation to the senses or intellect.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0DE7FB3-7A6F-92CE-2817-51175E1E6CC9}"/>
              </a:ext>
            </a:extLst>
          </p:cNvPr>
          <p:cNvSpPr txBox="1">
            <a:spLocks/>
          </p:cNvSpPr>
          <p:nvPr/>
        </p:nvSpPr>
        <p:spPr>
          <a:xfrm>
            <a:off x="553816" y="4979510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The study of the motion of air and the forces acting on objects moving through it. 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9B770621-7A0E-E5F4-6D14-38BFCF63D919}"/>
              </a:ext>
            </a:extLst>
          </p:cNvPr>
          <p:cNvSpPr txBox="1">
            <a:spLocks/>
          </p:cNvSpPr>
          <p:nvPr/>
        </p:nvSpPr>
        <p:spPr>
          <a:xfrm>
            <a:off x="9452252" y="5032998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aerofoil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9463009" y="5804005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acrophobia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C128A097-A675-83B5-1092-A66ECDD399A9}"/>
              </a:ext>
            </a:extLst>
          </p:cNvPr>
          <p:cNvSpPr txBox="1">
            <a:spLocks/>
          </p:cNvSpPr>
          <p:nvPr/>
        </p:nvSpPr>
        <p:spPr>
          <a:xfrm>
            <a:off x="577589" y="5750517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A shape designed to generate lift 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when air flows over it. </a:t>
            </a: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7.40741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7.40741E-7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-24873" y="-39872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8102294"/>
              </p:ext>
            </p:extLst>
          </p:nvPr>
        </p:nvGraphicFramePr>
        <p:xfrm>
          <a:off x="3480984" y="1652041"/>
          <a:ext cx="4901751" cy="1600899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6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</a:tblGrid>
              <a:tr h="8489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3600" b="0" kern="10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aero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air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naut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space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bics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foil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8121" y="542038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6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3332792" y="370962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aeronaut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6096000" y="3708703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aerobics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3332790" y="430271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aerospace 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A370D7E2-C7AE-2E81-1A17-44247180BA86}"/>
              </a:ext>
            </a:extLst>
          </p:cNvPr>
          <p:cNvSpPr txBox="1">
            <a:spLocks/>
          </p:cNvSpPr>
          <p:nvPr/>
        </p:nvSpPr>
        <p:spPr>
          <a:xfrm>
            <a:off x="6096000" y="428769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aerofoil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312A059-87B9-C1CA-6EE7-C06D95F8CF5E}"/>
              </a:ext>
            </a:extLst>
          </p:cNvPr>
          <p:cNvSpPr txBox="1">
            <a:spLocks/>
          </p:cNvSpPr>
          <p:nvPr/>
        </p:nvSpPr>
        <p:spPr>
          <a:xfrm>
            <a:off x="2248065" y="5173199"/>
            <a:ext cx="7367587" cy="51322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Can you use each one of them in a sentence?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3" grpId="0" animBg="1"/>
      <p:bldP spid="2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was known for his acrubatic skills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and love for arobics.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was known for his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acrobatic</a:t>
            </a:r>
            <a:r>
              <a:rPr lang="en-GB" sz="3400" dirty="0">
                <a:solidFill>
                  <a:schemeClr val="bg1"/>
                </a:solidFill>
              </a:rPr>
              <a:t> skills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and love for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aerobics</a:t>
            </a:r>
            <a:r>
              <a:rPr lang="en-GB" sz="34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was known for his acrobatic skills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and love for aerobics.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84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29A9E2-F6B9-894D-A954-0EB23695B0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629D49B-C359-B4FF-72F9-33ED976C81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CDE76806-A554-5368-E2E6-1629BC9EAC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4843C27-AB79-50F7-A8E2-B957B9B5136E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F58DDB2-55CE-D7E3-D5D2-EDDC021E1F1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C815794-B8E8-7DE1-B400-FC89C4E660F0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Aimee decided to embark on an adventure in their arospace ship shaped like an arofoil.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F70514-BB42-A03B-91D9-2552E6C26901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Aimee decided to embark on an adventure in their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aerospace</a:t>
            </a:r>
            <a:r>
              <a:rPr lang="en-GB" sz="3400" dirty="0">
                <a:solidFill>
                  <a:schemeClr val="bg1"/>
                </a:solidFill>
              </a:rPr>
              <a:t> ship shaped like an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aerofoil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1741CF-62EC-63BE-25AB-001847C68E6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Aimee decided to embark on an adventure in their aerospace ship shaped like an aerofoil.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9BB196D-8B53-6DE0-557B-54BB9F8DE3B2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40DCB1-A54A-4CF7-9688-1BFC4E55B86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5487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96743433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SY4T3BW1L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SY4T3BW1P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SY4T3BW1S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SY4T3BW1F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SY4T3BW1A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SY4T3BW1Sa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SY4T3BW1Fe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F9F7A27B-67C5-7856-C143-548A057D24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A7556B9-0769-49F4-543E-098460197CF1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42992D8F-826E-676D-1149-0EB67C44D5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9523" y="1741419"/>
            <a:ext cx="3267562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acrobat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acronym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Acropolis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4.	accurate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5.	acupuncture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6.	acute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7.	acuity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0922" y="1741419"/>
            <a:ext cx="3107983" cy="2312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8.	aeronaut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9.	aerospace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10.	aerobics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11.	aerofoil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C62B7B8-3A73-DA7E-1429-20040E469C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6BA96BE8-3D22-3054-3EE9-E33936F4C4A5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AB4E2F5-9A9C-30E7-4A63-780C481A37F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3895" y="1963668"/>
            <a:ext cx="10022889" cy="204904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word families </a:t>
            </a:r>
            <a:br>
              <a:rPr lang="en-GB" sz="4800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acro, acute and aero.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757B7AAB-F50F-3D0E-B21E-0961EB19C8B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3AF5400-5C53-0F82-93AA-874E4660DC3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976ECC2-8EB9-AAF1-3C2B-33407CFCFD1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7161 0.5354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81" y="2675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125 -0.0386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63" y="-1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C1F08429-EC50-E850-E774-5E121E41B0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61555" y="355846"/>
            <a:ext cx="1052912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 start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acro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acro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bat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acro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nym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Acro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polis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461555" y="3710866"/>
            <a:ext cx="11469188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do you think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acro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469188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Acro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 top or high!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287994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495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6837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2923140" y="4938534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678F9-FB90-F46C-10B0-0AE76CF5586F}"/>
              </a:ext>
            </a:extLst>
          </p:cNvPr>
          <p:cNvSpPr txBox="1"/>
          <p:nvPr/>
        </p:nvSpPr>
        <p:spPr>
          <a:xfrm>
            <a:off x="3962757" y="1922325"/>
            <a:ext cx="7639291" cy="30469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“akros” means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high in ancient Greek . 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A lot of ancient Greek words have a lot of k’s due in part to them using a different set of letters to us. </a:t>
            </a:r>
          </a:p>
        </p:txBody>
      </p:sp>
      <p:pic>
        <p:nvPicPr>
          <p:cNvPr id="2" name="Picture 1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E98AB6A-72FE-AB0F-03AA-7061071180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4664" y="4211433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6431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533EF5F9-170B-D5A5-3CD9-CA54CA9942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683022" y="1093049"/>
            <a:ext cx="47897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FFFF00"/>
                </a:solidFill>
              </a:rPr>
              <a:t>acro</a:t>
            </a:r>
            <a:r>
              <a:rPr lang="en-GB" sz="8000" dirty="0">
                <a:solidFill>
                  <a:schemeClr val="bg1"/>
                </a:solidFill>
              </a:rPr>
              <a:t>bat</a:t>
            </a:r>
          </a:p>
        </p:txBody>
      </p:sp>
      <p:pic>
        <p:nvPicPr>
          <p:cNvPr id="6" name="Picture 5" descr="A picture containing dark&#10;&#10;Description automatically generated">
            <a:extLst>
              <a:ext uri="{FF2B5EF4-FFF2-40B4-BE49-F238E27FC236}">
                <a16:creationId xmlns:a16="http://schemas.microsoft.com/office/drawing/2014/main" id="{E558D490-BB53-0A88-CCA8-BC1D73839C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1817" y="2266263"/>
            <a:ext cx="5568364" cy="3687957"/>
          </a:xfrm>
          <a:prstGeom prst="rect">
            <a:avLst/>
          </a:prstGeom>
        </p:spPr>
      </p:pic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182164"/>
            <a:ext cx="5512498" cy="434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C419F9ED-9FE5-D789-1EAF-16686299D9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11698" y="2558407"/>
            <a:ext cx="49854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acro</a:t>
            </a:r>
            <a:r>
              <a:rPr lang="en-GB" sz="8000" dirty="0">
                <a:solidFill>
                  <a:schemeClr val="bg1"/>
                </a:solidFill>
              </a:rPr>
              <a:t>nym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81" y="321648"/>
            <a:ext cx="4342450" cy="405144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D971745-A364-2039-FCEE-97F30D589BFC}"/>
              </a:ext>
            </a:extLst>
          </p:cNvPr>
          <p:cNvSpPr txBox="1"/>
          <p:nvPr/>
        </p:nvSpPr>
        <p:spPr>
          <a:xfrm>
            <a:off x="4811698" y="3773009"/>
            <a:ext cx="3959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An abbreviation based on the first (or top) letter of each word - LOL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5288CC1F-3131-4AA2-2D25-DAE16BE40F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668145" y="918877"/>
            <a:ext cx="50387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Acro</a:t>
            </a:r>
            <a:r>
              <a:rPr lang="en-GB" sz="8000" dirty="0">
                <a:solidFill>
                  <a:schemeClr val="bg1"/>
                </a:solidFill>
              </a:rPr>
              <a:t>polis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182165"/>
            <a:ext cx="4750159" cy="374523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9BDAC71-4B1A-462A-E782-B02980F7083C}"/>
              </a:ext>
            </a:extLst>
          </p:cNvPr>
          <p:cNvSpPr txBox="1"/>
          <p:nvPr/>
        </p:nvSpPr>
        <p:spPr>
          <a:xfrm>
            <a:off x="4668146" y="2131969"/>
            <a:ext cx="50387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 famous fort at the top of a hill in Athens where the Parthenon is.</a:t>
            </a:r>
          </a:p>
        </p:txBody>
      </p:sp>
      <p:pic>
        <p:nvPicPr>
          <p:cNvPr id="6" name="Picture 5" descr="A picture containing sky, outdoor, building, ruin&#10;&#10;Description automatically generated">
            <a:extLst>
              <a:ext uri="{FF2B5EF4-FFF2-40B4-BE49-F238E27FC236}">
                <a16:creationId xmlns:a16="http://schemas.microsoft.com/office/drawing/2014/main" id="{DA90DE6E-15AA-3BE3-4328-243ECE87957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3553" y="2778300"/>
            <a:ext cx="4750159" cy="3160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1678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50AF1C92-0210-3EFE-70B4-7FBA8B5469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61555" y="355846"/>
            <a:ext cx="1052912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 start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acu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or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accu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accu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rate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acu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puncture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acu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461555" y="3710866"/>
            <a:ext cx="11469188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do you think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acu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and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accu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469188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Accu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and 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acu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 sharp!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287994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67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742</Words>
  <Application>Microsoft Office PowerPoint</Application>
  <PresentationFormat>Widescreen</PresentationFormat>
  <Paragraphs>126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Wingdings</vt:lpstr>
      <vt:lpstr>Aptos</vt:lpstr>
      <vt:lpstr>Arial</vt:lpstr>
      <vt:lpstr>Andika</vt:lpstr>
      <vt:lpstr>Office Theme</vt:lpstr>
      <vt:lpstr> How to Use this PowerPoint</vt:lpstr>
      <vt:lpstr>Scrambler has been scrambling!!!</vt:lpstr>
      <vt:lpstr>The word families  acro, acute and aero.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Can you spot the spelling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39</cp:revision>
  <dcterms:created xsi:type="dcterms:W3CDTF">2022-05-31T09:42:07Z</dcterms:created>
  <dcterms:modified xsi:type="dcterms:W3CDTF">2025-12-08T17:18:02Z</dcterms:modified>
</cp:coreProperties>
</file>