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80" r:id="rId3"/>
    <p:sldId id="274" r:id="rId4"/>
    <p:sldId id="304" r:id="rId5"/>
    <p:sldId id="376" r:id="rId6"/>
    <p:sldId id="307" r:id="rId7"/>
    <p:sldId id="282" r:id="rId8"/>
    <p:sldId id="312" r:id="rId9"/>
    <p:sldId id="313" r:id="rId10"/>
    <p:sldId id="377" r:id="rId11"/>
    <p:sldId id="308" r:id="rId12"/>
    <p:sldId id="309" r:id="rId13"/>
    <p:sldId id="310" r:id="rId14"/>
    <p:sldId id="314" r:id="rId15"/>
    <p:sldId id="375" r:id="rId16"/>
    <p:sldId id="283" r:id="rId17"/>
    <p:sldId id="297" r:id="rId18"/>
    <p:sldId id="286" r:id="rId19"/>
    <p:sldId id="311" r:id="rId20"/>
    <p:sldId id="374" r:id="rId21"/>
    <p:sldId id="395" r:id="rId22"/>
    <p:sldId id="380" r:id="rId23"/>
    <p:sldId id="369" r:id="rId24"/>
    <p:sldId id="378" r:id="rId25"/>
    <p:sldId id="363" r:id="rId26"/>
    <p:sldId id="277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C9B968-DA70-414B-A98D-BA9D9D5F5766}" v="2" dt="2025-12-08T17:18:08.0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8:09.175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15:38.121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15:38.121" v="0"/>
          <ac:spMkLst>
            <pc:docMk/>
            <pc:sldMk cId="0" sldId="277"/>
            <ac:spMk id="2" creationId="{10CE568D-A57A-B80E-11CF-3B7270B9DCFD}"/>
          </ac:spMkLst>
        </pc:spChg>
      </pc:sldChg>
      <pc:sldChg chg="del">
        <pc:chgData name="Glen Jones" userId="e846aaca-4b24-4b13-b0d0-f2308e16b284" providerId="ADAL" clId="{ED47ACC3-9597-4D89-A1DC-43CF280EF274}" dt="2025-12-08T17:18:09.175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8:08.043" v="1"/>
        <pc:sldMkLst>
          <pc:docMk/>
          <pc:sldMk cId="461087981" sldId="39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220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“aqua” means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water in Latin.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70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AF156A7B-B1A1-3816-4113-AC27BD551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aqueduct allowed water to flow across the valley.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07848" y="2691643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aqu</a:t>
            </a:r>
            <a:r>
              <a:rPr lang="en-GB" sz="8000" dirty="0">
                <a:solidFill>
                  <a:schemeClr val="bg1"/>
                </a:solidFill>
              </a:rPr>
              <a:t>educt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18A13C-EBD1-3BAE-DE12-F512C03A0D35}"/>
              </a:ext>
            </a:extLst>
          </p:cNvPr>
          <p:cNvSpPr txBox="1"/>
          <p:nvPr/>
        </p:nvSpPr>
        <p:spPr>
          <a:xfrm>
            <a:off x="5445265" y="3726321"/>
            <a:ext cx="1617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Duct means to lead.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DFEC0A-02F8-6284-4FB6-0D32FA55C0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3717" y="3979816"/>
            <a:ext cx="3025929" cy="2015955"/>
          </a:xfrm>
          <a:prstGeom prst="rect">
            <a:avLst/>
          </a:prstGeom>
        </p:spPr>
      </p:pic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A0F5ABD-028E-9870-DC10-46CE3DFCEF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053" y="2262123"/>
            <a:ext cx="3276123" cy="422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7BCEC99-D0FD-6CF7-1C0B-D28940938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children visited the aquarium to see the fish.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44638" y="2290307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aqu</a:t>
            </a:r>
            <a:r>
              <a:rPr lang="en-GB" sz="8000" dirty="0">
                <a:solidFill>
                  <a:schemeClr val="bg1"/>
                </a:solidFill>
              </a:rPr>
              <a:t>arium</a:t>
            </a:r>
          </a:p>
        </p:txBody>
      </p:sp>
      <p:pic>
        <p:nvPicPr>
          <p:cNvPr id="5" name="Picture 4" descr="People looking at fish in a tank&#10;&#10;Description automatically generated with low confidence">
            <a:extLst>
              <a:ext uri="{FF2B5EF4-FFF2-40B4-BE49-F238E27FC236}">
                <a16:creationId xmlns:a16="http://schemas.microsoft.com/office/drawing/2014/main" id="{74D0ED2F-DDB6-A2C3-2E6A-8239797361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7051" y="3644135"/>
            <a:ext cx="3483429" cy="2325374"/>
          </a:xfrm>
          <a:prstGeom prst="rect">
            <a:avLst/>
          </a:prstGeom>
        </p:spPr>
      </p:pic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39B3DDE-C582-88A4-CC27-27E50FCB16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40" y="173243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9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3FACA45-F929-58EF-4C44-824E49947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visited the aquatics shop.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71850" y="211263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aqu</a:t>
            </a:r>
            <a:r>
              <a:rPr lang="en-GB" sz="8000" dirty="0">
                <a:solidFill>
                  <a:schemeClr val="bg1"/>
                </a:solidFill>
              </a:rPr>
              <a:t>atics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8650765" y="3432476"/>
            <a:ext cx="2491718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An aquatic plant or animal is suitable for water</a:t>
            </a:r>
          </a:p>
          <a:p>
            <a:pPr marL="342900" indent="-342900">
              <a:buAutoNum type="arabicPeriod"/>
            </a:pPr>
            <a:endParaRPr lang="en-GB" dirty="0">
              <a:solidFill>
                <a:schemeClr val="bg1"/>
              </a:solidFill>
            </a:endParaRPr>
          </a:p>
          <a:p>
            <a:pPr marL="342900" indent="-342900"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sports played in water</a:t>
            </a:r>
          </a:p>
        </p:txBody>
      </p:sp>
      <p:pic>
        <p:nvPicPr>
          <p:cNvPr id="10" name="Picture 9" descr="Lily pads in a pond&#10;&#10;Description automatically generated with low confidence">
            <a:extLst>
              <a:ext uri="{FF2B5EF4-FFF2-40B4-BE49-F238E27FC236}">
                <a16:creationId xmlns:a16="http://schemas.microsoft.com/office/drawing/2014/main" id="{4ABE1531-2F0D-B669-7CAC-F64498B4ED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1850" y="3432476"/>
            <a:ext cx="3896400" cy="2167978"/>
          </a:xfrm>
          <a:prstGeom prst="rect">
            <a:avLst/>
          </a:prstGeom>
        </p:spPr>
      </p:pic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599750E-6380-8D14-D496-736DBF48CE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646" y="2112631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22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C1A46185-E11D-B661-BE36-34EC871E9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naut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nomer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loger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space!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B2021F7-5455-8E18-33F4-80F0DAF4C6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0700" y="393452"/>
            <a:ext cx="1640042" cy="211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0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“astron” means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star in ancient Greek . 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6760C59-D7EA-79AC-86CC-40A3B16DDF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F7359D8-7ABD-0F2A-95F7-12B383C26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5200" y="1532904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astro</a:t>
            </a:r>
            <a:r>
              <a:rPr lang="en-GB" sz="8000" dirty="0">
                <a:solidFill>
                  <a:schemeClr val="bg1"/>
                </a:solidFill>
              </a:rPr>
              <a:t>naut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BBDD84-44AC-F6EE-0F20-E372743EBA47}"/>
              </a:ext>
            </a:extLst>
          </p:cNvPr>
          <p:cNvSpPr txBox="1"/>
          <p:nvPr/>
        </p:nvSpPr>
        <p:spPr>
          <a:xfrm>
            <a:off x="4825439" y="2671677"/>
            <a:ext cx="4549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Naut means traveller so aeronaut means space traveller. </a:t>
            </a:r>
          </a:p>
        </p:txBody>
      </p:sp>
      <p:pic>
        <p:nvPicPr>
          <p:cNvPr id="5" name="Picture 4" descr="A person wearing a helmet&#10;&#10;Description automatically generated with low confidence">
            <a:extLst>
              <a:ext uri="{FF2B5EF4-FFF2-40B4-BE49-F238E27FC236}">
                <a16:creationId xmlns:a16="http://schemas.microsoft.com/office/drawing/2014/main" id="{010E8DFD-CDA8-925C-64BE-B3E28682C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191" y="3381296"/>
            <a:ext cx="3706586" cy="2471057"/>
          </a:xfrm>
          <a:prstGeom prst="rect">
            <a:avLst/>
          </a:prstGeom>
        </p:spPr>
      </p:pic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1B80756-7523-E356-A142-2F3EE675BC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DA9F5EE-C8E0-1B17-0BD1-129766484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 astronomer looks at the distant skies through a telescope.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89204" y="22412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astro</a:t>
            </a:r>
            <a:r>
              <a:rPr lang="en-GB" sz="8000" dirty="0">
                <a:solidFill>
                  <a:schemeClr val="bg1"/>
                </a:solidFill>
              </a:rPr>
              <a:t>nomer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7814821" y="3491690"/>
            <a:ext cx="3706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Someone who scientifically studies the stars.</a:t>
            </a:r>
          </a:p>
        </p:txBody>
      </p:sp>
      <p:pic>
        <p:nvPicPr>
          <p:cNvPr id="5" name="Picture 4" descr="A picture containing outdoor, person, nature, yellow&#10;&#10;Description automatically generated">
            <a:extLst>
              <a:ext uri="{FF2B5EF4-FFF2-40B4-BE49-F238E27FC236}">
                <a16:creationId xmlns:a16="http://schemas.microsoft.com/office/drawing/2014/main" id="{C451C039-EB31-0B9C-2C6B-D7C999DE5B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9204" y="3428998"/>
            <a:ext cx="3543303" cy="2362202"/>
          </a:xfrm>
          <a:prstGeom prst="rect">
            <a:avLst/>
          </a:prstGeom>
        </p:spPr>
      </p:pic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1025FE6-FBAA-D79A-8158-A879709E0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77" y="2651675"/>
            <a:ext cx="3040013" cy="391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43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3FB1DD-AEF2-17AC-DF6D-941F24911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consulted an astrologer to discover her destiny.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85829" y="271036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astro</a:t>
            </a:r>
            <a:r>
              <a:rPr lang="en-GB" sz="8000" dirty="0">
                <a:solidFill>
                  <a:schemeClr val="bg1"/>
                </a:solidFill>
              </a:rPr>
              <a:t>loger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89838" y="4033800"/>
            <a:ext cx="3261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Someone who tells the future based on the stars.</a:t>
            </a:r>
          </a:p>
        </p:txBody>
      </p:sp>
      <p:pic>
        <p:nvPicPr>
          <p:cNvPr id="5" name="Picture 4" descr="A picture containing outdoor object, star, dark, night sky&#10;&#10;Description automatically generated">
            <a:extLst>
              <a:ext uri="{FF2B5EF4-FFF2-40B4-BE49-F238E27FC236}">
                <a16:creationId xmlns:a16="http://schemas.microsoft.com/office/drawing/2014/main" id="{C8AAF3EE-AC16-44E0-A144-3B51793263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250" y="3913399"/>
            <a:ext cx="3065773" cy="2043849"/>
          </a:xfrm>
          <a:prstGeom prst="rect">
            <a:avLst/>
          </a:prstGeom>
        </p:spPr>
      </p:pic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D8B85AC-75E2-7690-F334-B006FC2D01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9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7B19C5C-0BFE-ECF1-588D-3258D8FDA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11040" y="1532904"/>
            <a:ext cx="65923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u="sng" dirty="0">
                <a:solidFill>
                  <a:schemeClr val="bg1"/>
                </a:solidFill>
              </a:rPr>
              <a:t>Do you remember?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BBDD84-44AC-F6EE-0F20-E372743EBA47}"/>
              </a:ext>
            </a:extLst>
          </p:cNvPr>
          <p:cNvSpPr txBox="1"/>
          <p:nvPr/>
        </p:nvSpPr>
        <p:spPr>
          <a:xfrm>
            <a:off x="4580709" y="2575882"/>
            <a:ext cx="68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What do annu or anni means?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F7E319E-A183-C9F4-B6DC-2E569A8428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0968C8B-E166-19E4-6452-AB2D8103A2DB}"/>
              </a:ext>
            </a:extLst>
          </p:cNvPr>
          <p:cNvSpPr txBox="1"/>
          <p:nvPr/>
        </p:nvSpPr>
        <p:spPr>
          <a:xfrm>
            <a:off x="4580709" y="3244980"/>
            <a:ext cx="68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What does aqu means?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7F2BDA-5987-DCC6-5B7D-10F54A2E8EE9}"/>
              </a:ext>
            </a:extLst>
          </p:cNvPr>
          <p:cNvSpPr txBox="1"/>
          <p:nvPr/>
        </p:nvSpPr>
        <p:spPr>
          <a:xfrm>
            <a:off x="4580709" y="4000052"/>
            <a:ext cx="68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What does astro means?</a:t>
            </a:r>
          </a:p>
        </p:txBody>
      </p:sp>
    </p:spTree>
    <p:extLst>
      <p:ext uri="{BB962C8B-B14F-4D97-AF65-F5344CB8AC3E}">
        <p14:creationId xmlns:p14="http://schemas.microsoft.com/office/powerpoint/2010/main" val="221043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sign on a fence&#10;&#10;AI-generated content may be incorrect.">
            <a:extLst>
              <a:ext uri="{FF2B5EF4-FFF2-40B4-BE49-F238E27FC236}">
                <a16:creationId xmlns:a16="http://schemas.microsoft.com/office/drawing/2014/main" id="{3D352B85-C6E9-64C2-6DBF-D68B4A6DC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9258" y="1804437"/>
            <a:ext cx="7113482" cy="43994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4873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aquatic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31224" y="1932824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bridge which carries water 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across a gap or valley.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96363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person who is trained to travel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 a space craft.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annually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astronaut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24" y="3459902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Somebody who studies the planets, stars and other objects in outer space.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aqueduct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4223441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Once a year.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31224" y="4986980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 plant or animal suitable for a pond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or aquarium.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anniversary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astronomer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5750517"/>
            <a:ext cx="5472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An important date remembered or celebrated each year.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452915"/>
              </p:ext>
            </p:extLst>
          </p:nvPr>
        </p:nvGraphicFramePr>
        <p:xfrm>
          <a:off x="1398121" y="1647510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aero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air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naut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space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bics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foil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124664" y="36420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aeronaut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887872" y="36411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aerobics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124662" y="42351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aerospace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887872" y="42201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aerofoil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5" y="5173199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A07289-EF16-BEBE-6DC1-DB7B3B4782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332644"/>
              </p:ext>
            </p:extLst>
          </p:nvPr>
        </p:nvGraphicFramePr>
        <p:xfrm>
          <a:off x="6596683" y="1679046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astro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space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naut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nomer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physics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loger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8" name="rope">
            <a:extLst>
              <a:ext uri="{FF2B5EF4-FFF2-40B4-BE49-F238E27FC236}">
                <a16:creationId xmlns:a16="http://schemas.microsoft.com/office/drawing/2014/main" id="{6482DF0D-7AED-4E60-F633-4A169D5F0D71}"/>
              </a:ext>
            </a:extLst>
          </p:cNvPr>
          <p:cNvSpPr txBox="1">
            <a:spLocks/>
          </p:cNvSpPr>
          <p:nvPr/>
        </p:nvSpPr>
        <p:spPr>
          <a:xfrm>
            <a:off x="6620037" y="36270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astronaut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571AB362-F3C2-FCFD-0CFC-C082E503E896}"/>
              </a:ext>
            </a:extLst>
          </p:cNvPr>
          <p:cNvSpPr txBox="1">
            <a:spLocks/>
          </p:cNvSpPr>
          <p:nvPr/>
        </p:nvSpPr>
        <p:spPr>
          <a:xfrm>
            <a:off x="9383245" y="36261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astrophysics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3F2DA6BE-57E1-669C-8CF8-2BE508D3CB7D}"/>
              </a:ext>
            </a:extLst>
          </p:cNvPr>
          <p:cNvSpPr txBox="1">
            <a:spLocks/>
          </p:cNvSpPr>
          <p:nvPr/>
        </p:nvSpPr>
        <p:spPr>
          <a:xfrm>
            <a:off x="6620035" y="42201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astronomer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02094FF2-BED5-7654-55FC-96D1AB1E9FDE}"/>
              </a:ext>
            </a:extLst>
          </p:cNvPr>
          <p:cNvSpPr txBox="1">
            <a:spLocks/>
          </p:cNvSpPr>
          <p:nvPr/>
        </p:nvSpPr>
        <p:spPr>
          <a:xfrm>
            <a:off x="9383245" y="42051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astronomer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7"/>
            <a:ext cx="9530716" cy="10324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Please write </a:t>
            </a:r>
            <a:r>
              <a:rPr lang="en-GB" altLang="en-US" sz="2400" u="sng" dirty="0">
                <a:solidFill>
                  <a:schemeClr val="bg1"/>
                </a:solidFill>
              </a:rPr>
              <a:t>one</a:t>
            </a:r>
            <a:r>
              <a:rPr lang="en-GB" altLang="en-US" sz="2400" dirty="0">
                <a:solidFill>
                  <a:schemeClr val="bg1"/>
                </a:solidFill>
              </a:rPr>
              <a:t> sentence with </a:t>
            </a:r>
            <a:br>
              <a:rPr lang="en-GB" altLang="en-US" sz="2400" dirty="0">
                <a:solidFill>
                  <a:schemeClr val="bg1"/>
                </a:solidFill>
              </a:rPr>
            </a:br>
            <a:r>
              <a:rPr lang="en-GB" altLang="en-US" sz="2400" u="sng" dirty="0">
                <a:solidFill>
                  <a:schemeClr val="bg1"/>
                </a:solidFill>
              </a:rPr>
              <a:t>at least 3</a:t>
            </a:r>
            <a:r>
              <a:rPr lang="en-GB" altLang="en-US" sz="2400" dirty="0">
                <a:solidFill>
                  <a:schemeClr val="bg1"/>
                </a:solidFill>
              </a:rPr>
              <a:t> of this week’s words.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1837764" y="1309742"/>
            <a:ext cx="8794377" cy="5246505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D19D9AD-A8F2-BFA3-AB69-FADA4D2ED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5705" y="4756665"/>
            <a:ext cx="8319213" cy="175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For example,  Always on the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anniversary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of the building of the great northern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aqueduct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, the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astronomer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enjoyed his 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annual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picnic. 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B8EF4B-E13A-7C5B-F171-4D68FC716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1987" y="1246094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anniversary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annual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annually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aqueduct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aquarium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aquatics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801695-CBDB-63BA-0501-824A6EFAB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7014" y="1399631"/>
            <a:ext cx="426033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astronaut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astronomer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astrophysics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astrologer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 the anual aniversary of their friendship, Emile and Aimee decided to explore the aqeducts of their world.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annual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anniversary</a:t>
            </a:r>
            <a:r>
              <a:rPr lang="en-GB" sz="3400" dirty="0">
                <a:solidFill>
                  <a:schemeClr val="bg1"/>
                </a:solidFill>
              </a:rPr>
              <a:t> of their friendship, Emile and Aimee decided to explore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aqueducts</a:t>
            </a:r>
            <a:r>
              <a:rPr lang="en-GB" sz="3400" dirty="0">
                <a:solidFill>
                  <a:schemeClr val="bg1"/>
                </a:solidFill>
              </a:rPr>
              <a:t> of their world.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 the annual anniversary of their friendship, Emile and Aimee decided to explore the aqueducts of their world.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420D7-B4ED-99C6-6568-1330F624E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E67EEEE-5F88-60D3-0850-686E7C36D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BA579D8-633C-0879-7BF0-82A85B11E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317C87-2EA6-CD97-CDD0-9FD51A8627F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3BB9A69-6733-6BEE-E6C2-1768FAA5C7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5E870A-07DE-38D1-FF92-BE17D415395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An asronomer joined the group. His passion for asrophysics sparked discussions about the cosmos.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6F25CD-FE2D-C820-047D-77103C57F0D0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astronomer</a:t>
            </a:r>
            <a:r>
              <a:rPr lang="en-GB" sz="3400" dirty="0">
                <a:solidFill>
                  <a:schemeClr val="bg1"/>
                </a:solidFill>
              </a:rPr>
              <a:t> joined the group. His passion for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astrophysics</a:t>
            </a:r>
            <a:r>
              <a:rPr lang="en-GB" sz="3400" dirty="0">
                <a:solidFill>
                  <a:schemeClr val="bg1"/>
                </a:solidFill>
              </a:rPr>
              <a:t> sparked discussions about the cosmos.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B1AC6A-10A3-C420-73DD-1EBED5060C4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An astronomer joined the group. His passion for astrophysics sparked discussions about the cosmos.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491A1E4-D1D7-8CF4-0D88-A3519193637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74523D-5060-DAD5-F5DC-B4F4E4C91A0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1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933910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SY4T3BW2Fe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4BAA73D-14E5-CA8E-438B-256D2FCD3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4E907D5-BACF-0210-6130-F84C55599047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ECA403E-1A8D-C7EE-5D83-B12D6FDE8D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210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anchor="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anniversary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annual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annually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aqueduct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aquarium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aquatics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805" y="2017401"/>
            <a:ext cx="426033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astronaut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astronomer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astrophysics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astrologer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1EB129-3DF3-B526-D1AE-E5604A969D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0CE568D-A57A-B80E-11CF-3B7270B9DCF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64CED3-2295-73DD-ED77-A7A084BE11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3895" y="1963668"/>
            <a:ext cx="10022889" cy="204904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</a:t>
            </a:r>
            <a:br>
              <a:rPr lang="en-GB" sz="4800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4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ann</a:t>
            </a: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aqu and astro.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8564A27F-968C-2D8D-2631-35E434FDC3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95CC6F2-4FE5-D9E8-A1ED-1C1781D808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4400FB6-F7D9-17A2-C04D-05AFC1851AA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29 -0.077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78D373A-CF40-59B3-C28D-84AE3B9E3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versary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 year!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B022578-296E-A5DB-7D61-D745E83581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54660" y="201331"/>
            <a:ext cx="1672045" cy="215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“annus”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year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981AE9F-0A50-CD1C-4813-6CCB2A678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my parents’ twenty second wedding anniversary today.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95044" y="2921849"/>
            <a:ext cx="575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anni</a:t>
            </a:r>
            <a:r>
              <a:rPr lang="en-GB" sz="8000" u="sng" dirty="0">
                <a:solidFill>
                  <a:schemeClr val="bg1"/>
                </a:solidFill>
              </a:rPr>
              <a:t>versary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AD3501F3-A1BE-1A34-583E-28B1C610B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7207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8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DBE848A-E7B5-DDFE-4F6C-E99AFF0E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is the annual picnic this evening.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annu</a:t>
            </a:r>
            <a:r>
              <a:rPr lang="en-GB" sz="8000" dirty="0">
                <a:solidFill>
                  <a:schemeClr val="bg1"/>
                </a:solidFill>
              </a:rPr>
              <a:t>al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09DCAC8-1889-0C8A-AA48-C2B9FFAC02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727" y="2114297"/>
            <a:ext cx="3274141" cy="421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B5D2AF73-CB0A-4CB0-B5E0-24E4F1833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barbecue in the park happened annually.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annu</a:t>
            </a:r>
            <a:r>
              <a:rPr lang="en-GB" sz="8000" dirty="0">
                <a:solidFill>
                  <a:schemeClr val="bg1"/>
                </a:solidFill>
              </a:rPr>
              <a:t>ally</a:t>
            </a:r>
          </a:p>
        </p:txBody>
      </p:sp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CD685A5-0F79-F7F3-91F5-9C6AD9EB58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03" y="219384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2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8F37990-B55D-B28C-4CF8-A6C925BD9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271859" y="355846"/>
            <a:ext cx="9658883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educt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arium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atics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aqu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Aqu means water!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662423B5-88A1-A445-52B2-4B72224A36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4869"/>
            <a:ext cx="3039976" cy="283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6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806</Words>
  <Application>Microsoft Office PowerPoint</Application>
  <PresentationFormat>Widescreen</PresentationFormat>
  <Paragraphs>145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families  ann, aqu and astro.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PowerPoint Presentation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2025-12-08T17:18:10Z</dcterms:modified>
</cp:coreProperties>
</file>