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03" r:id="rId3"/>
    <p:sldId id="274" r:id="rId4"/>
    <p:sldId id="304" r:id="rId5"/>
    <p:sldId id="376" r:id="rId6"/>
    <p:sldId id="281" r:id="rId7"/>
    <p:sldId id="296" r:id="rId8"/>
    <p:sldId id="282" r:id="rId9"/>
    <p:sldId id="308" r:id="rId10"/>
    <p:sldId id="307" r:id="rId11"/>
    <p:sldId id="375" r:id="rId12"/>
    <p:sldId id="317" r:id="rId13"/>
    <p:sldId id="313" r:id="rId14"/>
    <p:sldId id="312" r:id="rId15"/>
    <p:sldId id="311" r:id="rId16"/>
    <p:sldId id="321" r:id="rId17"/>
    <p:sldId id="377" r:id="rId18"/>
    <p:sldId id="319" r:id="rId19"/>
    <p:sldId id="315" r:id="rId20"/>
    <p:sldId id="298" r:id="rId21"/>
    <p:sldId id="322" r:id="rId22"/>
    <p:sldId id="395" r:id="rId23"/>
    <p:sldId id="461" r:id="rId24"/>
    <p:sldId id="462" r:id="rId25"/>
    <p:sldId id="463" r:id="rId26"/>
    <p:sldId id="464" r:id="rId27"/>
    <p:sldId id="465" r:id="rId28"/>
    <p:sldId id="466" r:id="rId29"/>
    <p:sldId id="467" r:id="rId30"/>
    <p:sldId id="468" r:id="rId31"/>
    <p:sldId id="369" r:id="rId32"/>
    <p:sldId id="378" r:id="rId33"/>
    <p:sldId id="367" r:id="rId34"/>
    <p:sldId id="364" r:id="rId35"/>
    <p:sldId id="363" r:id="rId36"/>
    <p:sldId id="277" r:id="rId37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965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7-06T11:09:13.510" v="15" actId="20577"/>
      <pc:docMkLst>
        <pc:docMk/>
      </pc:docMkLst>
      <pc:sldChg chg="modSp mod">
        <pc:chgData name="Glen Jones" userId="e846aaca-4b24-4b13-b0d0-f2308e16b284" providerId="ADAL" clId="{ED47ACC3-9597-4D89-A1DC-43CF280EF274}" dt="2026-07-06T11:09:09.152" v="9" actId="20577"/>
        <pc:sldMkLst>
          <pc:docMk/>
          <pc:sldMk cId="3756530654" sldId="364"/>
        </pc:sldMkLst>
        <pc:spChg chg="mod">
          <ac:chgData name="Glen Jones" userId="e846aaca-4b24-4b13-b0d0-f2308e16b284" providerId="ADAL" clId="{ED47ACC3-9597-4D89-A1DC-43CF280EF274}" dt="2026-07-06T11:09:09.152" v="9" actId="20577"/>
          <ac:spMkLst>
            <pc:docMk/>
            <pc:sldMk cId="3756530654" sldId="364"/>
            <ac:spMk id="9" creationId="{99249C83-4345-7636-B7E4-51B9438BE285}"/>
          </ac:spMkLst>
        </pc:spChg>
      </pc:sldChg>
      <pc:sldChg chg="modSp mod">
        <pc:chgData name="Glen Jones" userId="e846aaca-4b24-4b13-b0d0-f2308e16b284" providerId="ADAL" clId="{ED47ACC3-9597-4D89-A1DC-43CF280EF274}" dt="2026-07-06T11:09:13.510" v="15" actId="20577"/>
        <pc:sldMkLst>
          <pc:docMk/>
          <pc:sldMk cId="1983561604" sldId="367"/>
        </pc:sldMkLst>
        <pc:spChg chg="mod">
          <ac:chgData name="Glen Jones" userId="e846aaca-4b24-4b13-b0d0-f2308e16b284" providerId="ADAL" clId="{ED47ACC3-9597-4D89-A1DC-43CF280EF274}" dt="2026-07-06T11:09:13.510" v="15" actId="20577"/>
          <ac:spMkLst>
            <pc:docMk/>
            <pc:sldMk cId="1983561604" sldId="367"/>
            <ac:spMk id="7" creationId="{4E07083D-D162-EDA2-CFB2-2A8ACD3F300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06/07/2026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06/07/2026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06/07/2026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06/07/2026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06/07/2026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06/07/2026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E9D4826A-F92C-EA56-C612-7D6FAC43E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ography	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time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201980"/>
            <a:ext cx="11338560" cy="42597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1676104"/>
            <a:ext cx="7639291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“kronos” means time in ancient Greek and was also the father of the king of the Greek gods (Zeus).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lot of ancient Greek words have a lot of k’s due in part to them using k for the /ch/ sound. 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0E7CAD8-E97C-9646-666B-22EB96D89F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14B19B9-DEE2-8D6E-7BBE-3DEAE8A0BC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01736" y="2245488"/>
            <a:ext cx="68797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chron</a:t>
            </a:r>
            <a:r>
              <a:rPr lang="en-GB" sz="8000" dirty="0">
                <a:solidFill>
                  <a:schemeClr val="bg1"/>
                </a:solidFill>
              </a:rPr>
              <a:t>ography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45" y="219767"/>
            <a:ext cx="4342450" cy="405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DCF3D79-6DCE-F0A0-A084-C54E1745C8FC}"/>
              </a:ext>
            </a:extLst>
          </p:cNvPr>
          <p:cNvSpPr txBox="1"/>
          <p:nvPr/>
        </p:nvSpPr>
        <p:spPr>
          <a:xfrm>
            <a:off x="3993092" y="4166156"/>
            <a:ext cx="66923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Write events in order of when they happened!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6DB782-EEAA-DCE9-A51A-ABA44CD95B17}"/>
              </a:ext>
            </a:extLst>
          </p:cNvPr>
          <p:cNvSpPr txBox="1"/>
          <p:nvPr/>
        </p:nvSpPr>
        <p:spPr>
          <a:xfrm>
            <a:off x="4361431" y="3428998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Graph means write.</a:t>
            </a:r>
          </a:p>
        </p:txBody>
      </p:sp>
    </p:spTree>
    <p:extLst>
      <p:ext uri="{BB962C8B-B14F-4D97-AF65-F5344CB8AC3E}">
        <p14:creationId xmlns:p14="http://schemas.microsoft.com/office/powerpoint/2010/main" val="254595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64C70447-206E-7A66-7DA4-4B2ACE3AAC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76870" y="2054758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chron</a:t>
            </a:r>
            <a:r>
              <a:rPr lang="en-GB" sz="8000" dirty="0">
                <a:solidFill>
                  <a:schemeClr val="bg1"/>
                </a:solidFill>
              </a:rPr>
              <a:t>ic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114899-63A3-833D-AAAB-DD014AE8B1A3}"/>
              </a:ext>
            </a:extLst>
          </p:cNvPr>
          <p:cNvSpPr txBox="1"/>
          <p:nvPr/>
        </p:nvSpPr>
        <p:spPr>
          <a:xfrm>
            <a:off x="4276870" y="3896862"/>
            <a:ext cx="59557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u="sng" dirty="0">
                <a:solidFill>
                  <a:schemeClr val="bg1"/>
                </a:solidFill>
              </a:rPr>
              <a:t>Chronic</a:t>
            </a:r>
            <a:r>
              <a:rPr lang="en-GB" sz="4800" dirty="0">
                <a:solidFill>
                  <a:schemeClr val="bg1"/>
                </a:solidFill>
              </a:rPr>
              <a:t> pain lasts a long time.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A6C5F2-B492-B2FD-F9D0-92C20FF1C304}"/>
              </a:ext>
            </a:extLst>
          </p:cNvPr>
          <p:cNvSpPr txBox="1"/>
          <p:nvPr/>
        </p:nvSpPr>
        <p:spPr>
          <a:xfrm>
            <a:off x="4323248" y="3237520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Lasts </a:t>
            </a:r>
            <a:r>
              <a:rPr lang="en-GB">
                <a:solidFill>
                  <a:schemeClr val="bg1"/>
                </a:solidFill>
              </a:rPr>
              <a:t>a long </a:t>
            </a:r>
            <a:r>
              <a:rPr lang="en-GB" dirty="0">
                <a:solidFill>
                  <a:schemeClr val="bg1"/>
                </a:solidFill>
              </a:rPr>
              <a:t>time. </a:t>
            </a:r>
          </a:p>
        </p:txBody>
      </p:sp>
    </p:spTree>
    <p:extLst>
      <p:ext uri="{BB962C8B-B14F-4D97-AF65-F5344CB8AC3E}">
        <p14:creationId xmlns:p14="http://schemas.microsoft.com/office/powerpoint/2010/main" val="399454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3AA2410-DECC-A68B-B45D-BCB571F22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05943" y="2558407"/>
            <a:ext cx="69842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chron</a:t>
            </a:r>
            <a:r>
              <a:rPr lang="en-GB" sz="8000" dirty="0">
                <a:solidFill>
                  <a:schemeClr val="bg1"/>
                </a:solidFill>
              </a:rPr>
              <a:t>ological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DCF3D79-6DCE-F0A0-A084-C54E1745C8FC}"/>
              </a:ext>
            </a:extLst>
          </p:cNvPr>
          <p:cNvSpPr txBox="1"/>
          <p:nvPr/>
        </p:nvSpPr>
        <p:spPr>
          <a:xfrm>
            <a:off x="3900932" y="3711970"/>
            <a:ext cx="71942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In order of happening.</a:t>
            </a:r>
          </a:p>
        </p:txBody>
      </p:sp>
    </p:spTree>
    <p:extLst>
      <p:ext uri="{BB962C8B-B14F-4D97-AF65-F5344CB8AC3E}">
        <p14:creationId xmlns:p14="http://schemas.microsoft.com/office/powerpoint/2010/main" val="70912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C11D76A-4D97-0667-24E9-503898E6F7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49673" y="1787858"/>
            <a:ext cx="6335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chron</a:t>
            </a:r>
            <a:r>
              <a:rPr lang="en-GB" sz="8000" dirty="0">
                <a:solidFill>
                  <a:schemeClr val="bg1"/>
                </a:solidFill>
              </a:rPr>
              <a:t>icle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4741265" cy="373821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BAFA6CD-F3E9-022A-2DE4-E967E4DE836C}"/>
              </a:ext>
            </a:extLst>
          </p:cNvPr>
          <p:cNvSpPr txBox="1"/>
          <p:nvPr/>
        </p:nvSpPr>
        <p:spPr>
          <a:xfrm>
            <a:off x="2960914" y="3407225"/>
            <a:ext cx="70880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A factual story about events in time order. </a:t>
            </a:r>
          </a:p>
        </p:txBody>
      </p:sp>
    </p:spTree>
    <p:extLst>
      <p:ext uri="{BB962C8B-B14F-4D97-AF65-F5344CB8AC3E}">
        <p14:creationId xmlns:p14="http://schemas.microsoft.com/office/powerpoint/2010/main" val="131386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, background pattern&#10;&#10;Description automatically generated">
            <a:extLst>
              <a:ext uri="{FF2B5EF4-FFF2-40B4-BE49-F238E27FC236}">
                <a16:creationId xmlns:a16="http://schemas.microsoft.com/office/drawing/2014/main" id="{DD9684CA-8A9A-6742-877D-5FB43AE348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3" y="2394473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uit 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3" y="3429000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3" y="4934302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ring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42ACE7-B49A-3AFC-4FC1-B512ECC0AE09}"/>
              </a:ext>
            </a:extLst>
          </p:cNvPr>
          <p:cNvSpPr txBox="1"/>
          <p:nvPr/>
        </p:nvSpPr>
        <p:spPr>
          <a:xfrm>
            <a:off x="548640" y="6052457"/>
            <a:ext cx="11382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“Circum” (like circumstances or circumference) means around.</a:t>
            </a:r>
          </a:p>
        </p:txBody>
      </p:sp>
    </p:spTree>
    <p:extLst>
      <p:ext uri="{BB962C8B-B14F-4D97-AF65-F5344CB8AC3E}">
        <p14:creationId xmlns:p14="http://schemas.microsoft.com/office/powerpoint/2010/main" val="55096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“circulus” means circle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02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FA973C7-E1D9-7C68-4D83-1C2A6B39D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76870" y="2054758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circ</a:t>
            </a:r>
            <a:r>
              <a:rPr lang="en-GB" sz="8000" dirty="0">
                <a:solidFill>
                  <a:schemeClr val="bg1"/>
                </a:solidFill>
              </a:rPr>
              <a:t>le 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03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5B587E0-4006-94C8-45C0-6D86AE12A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circ</a:t>
            </a:r>
            <a:r>
              <a:rPr lang="en-GB" sz="8000" dirty="0">
                <a:solidFill>
                  <a:schemeClr val="bg1"/>
                </a:solidFill>
              </a:rPr>
              <a:t>uit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A6DB782-EEAA-DCE9-A51A-ABA44CD95B17}"/>
              </a:ext>
            </a:extLst>
          </p:cNvPr>
          <p:cNvSpPr txBox="1"/>
          <p:nvPr/>
        </p:nvSpPr>
        <p:spPr>
          <a:xfrm>
            <a:off x="4811698" y="3786575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Electricity flows around a circuit.</a:t>
            </a:r>
          </a:p>
        </p:txBody>
      </p:sp>
    </p:spTree>
    <p:extLst>
      <p:ext uri="{BB962C8B-B14F-4D97-AF65-F5344CB8AC3E}">
        <p14:creationId xmlns:p14="http://schemas.microsoft.com/office/powerpoint/2010/main" val="76344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parking lot with white text&#10;&#10;AI-generated content may be incorrect.">
            <a:extLst>
              <a:ext uri="{FF2B5EF4-FFF2-40B4-BE49-F238E27FC236}">
                <a16:creationId xmlns:a16="http://schemas.microsoft.com/office/drawing/2014/main" id="{092912BB-FAC8-68B7-7A84-AD5E7AADA1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1137" y="1690688"/>
            <a:ext cx="7389725" cy="4138246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4627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9459C158-8FD1-314C-81F8-3CE9D2156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26182" y="217971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circ</a:t>
            </a:r>
            <a:r>
              <a:rPr lang="en-GB" sz="8000" dirty="0">
                <a:solidFill>
                  <a:schemeClr val="bg1"/>
                </a:solidFill>
              </a:rPr>
              <a:t>adian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5126182" y="3381296"/>
            <a:ext cx="4845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Dia means day.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70F1F2-E14F-F298-973B-AAAF86DF24EE}"/>
              </a:ext>
            </a:extLst>
          </p:cNvPr>
          <p:cNvSpPr txBox="1"/>
          <p:nvPr/>
        </p:nvSpPr>
        <p:spPr>
          <a:xfrm>
            <a:off x="5126182" y="3846032"/>
            <a:ext cx="4845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Circadian rhythms are the natural responses to light and dark. 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5668B8CA-537A-F4DE-23BF-CE012D11E4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4741265" cy="373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72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A7C2EB1E-9591-3C6D-C269-1FD0B5773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76870" y="2054758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circ</a:t>
            </a:r>
            <a:r>
              <a:rPr lang="en-GB" sz="8000" dirty="0">
                <a:solidFill>
                  <a:schemeClr val="bg1"/>
                </a:solidFill>
              </a:rPr>
              <a:t>a 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9CAF08-9B3F-CD98-5273-36694149016B}"/>
              </a:ext>
            </a:extLst>
          </p:cNvPr>
          <p:cNvSpPr txBox="1"/>
          <p:nvPr/>
        </p:nvSpPr>
        <p:spPr>
          <a:xfrm>
            <a:off x="5741801" y="3222320"/>
            <a:ext cx="4845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church was built circa 1860.</a:t>
            </a:r>
          </a:p>
        </p:txBody>
      </p:sp>
    </p:spTree>
    <p:extLst>
      <p:ext uri="{BB962C8B-B14F-4D97-AF65-F5344CB8AC3E}">
        <p14:creationId xmlns:p14="http://schemas.microsoft.com/office/powerpoint/2010/main" val="344949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-24873" y="-39872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903901"/>
              </p:ext>
            </p:extLst>
          </p:nvPr>
        </p:nvGraphicFramePr>
        <p:xfrm>
          <a:off x="3480984" y="1652041"/>
          <a:ext cx="4901751" cy="160089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6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circ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circle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cuit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adian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8121" y="542038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332792" y="37096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circle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6096000" y="370870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circadian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332790" y="43027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circuit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6096000" y="428769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</a:t>
            </a:r>
            <a:r>
              <a:rPr lang="en-GB" sz="24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circa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248065" y="5173199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each one of them in a sentence?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C66508-6762-3D69-C5B9-C7464EC7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35437-2727-C7C6-4C22-5E99C577DC1D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When I returned home after living in a different time zone, it took my body a long time to adjust to a new daily rhythm and get to sleep at the right time.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There was a record of the king’s life during the years he spent at war.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They discovered the ruins of the old church from approximately 1320.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detective’s main aim was to find out who took the money in the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first place.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46D82E-84F5-00CC-F87C-6ED74F87D7B7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B0EC37C-37A2-CAD4-2520-2636559C7552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ascertain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08077AD-77BD-7500-9849-9E53A1FCEA9A}"/>
              </a:ext>
            </a:extLst>
          </p:cNvPr>
          <p:cNvSpPr txBox="1">
            <a:spLocks/>
          </p:cNvSpPr>
          <p:nvPr/>
        </p:nvSpPr>
        <p:spPr>
          <a:xfrm>
            <a:off x="8999372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chronicle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F21D96B-64E1-648D-6544-FC1853FA80A7}"/>
              </a:ext>
            </a:extLst>
          </p:cNvPr>
          <p:cNvSpPr txBox="1">
            <a:spLocks/>
          </p:cNvSpPr>
          <p:nvPr/>
        </p:nvSpPr>
        <p:spPr>
          <a:xfrm>
            <a:off x="1846729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circadian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495FCFE-4554-9623-645D-DC4AB8477D0B}"/>
              </a:ext>
            </a:extLst>
          </p:cNvPr>
          <p:cNvSpPr txBox="1">
            <a:spLocks/>
          </p:cNvSpPr>
          <p:nvPr/>
        </p:nvSpPr>
        <p:spPr>
          <a:xfrm>
            <a:off x="3630706" y="1240884"/>
            <a:ext cx="216049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</a:t>
            </a:r>
          </a:p>
        </p:txBody>
      </p:sp>
    </p:spTree>
    <p:extLst>
      <p:ext uri="{BB962C8B-B14F-4D97-AF65-F5344CB8AC3E}">
        <p14:creationId xmlns:p14="http://schemas.microsoft.com/office/powerpoint/2010/main" val="386777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8070FD-2DD2-D026-29E0-D010FB297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C4924BA3-0403-6C6E-0533-8552B812C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8F3ACEB7-2C88-493D-FB57-9A9DF852C603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ascertain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ED0B16-0359-BFB8-48F9-0DF77FF753A4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5CFB16C-C249-EE56-C90B-9751BC6AE291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When I returned home after living in a different time zone, it took my body a long time to adjust to a new      </a:t>
            </a:r>
            <a:r>
              <a:rPr lang="en-GB" sz="2500" u="sng" dirty="0">
                <a:solidFill>
                  <a:srgbClr val="FFFF00"/>
                </a:solidFill>
              </a:rPr>
              <a:t>daily</a:t>
            </a:r>
            <a:r>
              <a:rPr lang="en-GB" sz="2500" dirty="0">
                <a:solidFill>
                  <a:schemeClr val="bg1"/>
                </a:solidFill>
              </a:rPr>
              <a:t>     rhythm and get to sleep at the right time.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There was a record of the king’s life during the years he spent at war.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They discovered the ruins of the old church from approximately 1320.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detective’s main aim was to find out who took the money in the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first place.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FD0DF4A-F634-C0C8-C6EC-EB8229982140}"/>
              </a:ext>
            </a:extLst>
          </p:cNvPr>
          <p:cNvSpPr txBox="1">
            <a:spLocks/>
          </p:cNvSpPr>
          <p:nvPr/>
        </p:nvSpPr>
        <p:spPr>
          <a:xfrm>
            <a:off x="1846729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circadian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87FCB0-3A39-14BA-32A0-AEE893A9461B}"/>
              </a:ext>
            </a:extLst>
          </p:cNvPr>
          <p:cNvSpPr txBox="1">
            <a:spLocks/>
          </p:cNvSpPr>
          <p:nvPr/>
        </p:nvSpPr>
        <p:spPr>
          <a:xfrm>
            <a:off x="8999372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chronicle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8CEB3F4-7E5F-9439-F27A-B655FAA32B83}"/>
              </a:ext>
            </a:extLst>
          </p:cNvPr>
          <p:cNvSpPr txBox="1">
            <a:spLocks/>
          </p:cNvSpPr>
          <p:nvPr/>
        </p:nvSpPr>
        <p:spPr>
          <a:xfrm>
            <a:off x="3630706" y="1240884"/>
            <a:ext cx="216049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</a:t>
            </a:r>
          </a:p>
        </p:txBody>
      </p:sp>
    </p:spTree>
    <p:extLst>
      <p:ext uri="{BB962C8B-B14F-4D97-AF65-F5344CB8AC3E}">
        <p14:creationId xmlns:p14="http://schemas.microsoft.com/office/powerpoint/2010/main" val="316648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0.31667 0.179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33" y="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CF56CA-1C0E-36C4-E44E-E7730C826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76249F3E-9F92-68C1-30E6-975917EE3F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C23F11F-CA75-320A-FEFD-8AA3F2169105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ascertain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4431AC-F246-34FE-7F5F-C8D06FA8E1E8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D9A7F03-B66E-CE38-77D0-A6A6AFF07D26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When I returned home after living in a different time zone, it took my body a long time to adjust to a new      </a:t>
            </a:r>
            <a:r>
              <a:rPr lang="en-GB" sz="2500" u="sng" dirty="0">
                <a:solidFill>
                  <a:srgbClr val="FFFF00"/>
                </a:solidFill>
              </a:rPr>
              <a:t>daily</a:t>
            </a:r>
            <a:r>
              <a:rPr lang="en-GB" sz="2500" dirty="0">
                <a:solidFill>
                  <a:schemeClr val="bg1"/>
                </a:solidFill>
              </a:rPr>
              <a:t>     rhythm and get to sleep at the right time.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There was a record of the king’s life during the years he spent at war.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They discovered the ruins of the old church from approximately 1320.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detective’s main aim was to find out who took the money in the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first place.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02021B5F-B8C6-DA73-8617-DB1CA215F515}"/>
              </a:ext>
            </a:extLst>
          </p:cNvPr>
          <p:cNvSpPr txBox="1">
            <a:spLocks/>
          </p:cNvSpPr>
          <p:nvPr/>
        </p:nvSpPr>
        <p:spPr>
          <a:xfrm>
            <a:off x="5717288" y="2454293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circadian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7225F0E-D3D9-3AB6-F5D0-946C0B001C8E}"/>
              </a:ext>
            </a:extLst>
          </p:cNvPr>
          <p:cNvSpPr txBox="1">
            <a:spLocks/>
          </p:cNvSpPr>
          <p:nvPr/>
        </p:nvSpPr>
        <p:spPr>
          <a:xfrm>
            <a:off x="8999372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chronicle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74D8C7F-6A6B-6557-6C81-C40D78CD9D1E}"/>
              </a:ext>
            </a:extLst>
          </p:cNvPr>
          <p:cNvSpPr txBox="1">
            <a:spLocks/>
          </p:cNvSpPr>
          <p:nvPr/>
        </p:nvSpPr>
        <p:spPr>
          <a:xfrm>
            <a:off x="3630706" y="1240884"/>
            <a:ext cx="216049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</a:t>
            </a:r>
          </a:p>
        </p:txBody>
      </p:sp>
    </p:spTree>
    <p:extLst>
      <p:ext uri="{BB962C8B-B14F-4D97-AF65-F5344CB8AC3E}">
        <p14:creationId xmlns:p14="http://schemas.microsoft.com/office/powerpoint/2010/main" val="70868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D6EEF-086B-47E3-6058-8F54A44EA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17E41B48-0F05-7B95-ABAD-E500AFDCB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B861A83-8566-B77D-CDD6-B18B05638190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ascertain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11D4F3-AAC4-0203-888D-0E6DF2414E0B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335027B-8C92-991A-B433-C1F0800C65D4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When I returned home after living in a different time zone, it took my body a long time to adjust to a new      </a:t>
            </a:r>
            <a:r>
              <a:rPr lang="en-GB" sz="2500" u="sng" dirty="0">
                <a:solidFill>
                  <a:srgbClr val="FFFF00"/>
                </a:solidFill>
              </a:rPr>
              <a:t>daily</a:t>
            </a:r>
            <a:r>
              <a:rPr lang="en-GB" sz="2500" dirty="0">
                <a:solidFill>
                  <a:schemeClr val="bg1"/>
                </a:solidFill>
              </a:rPr>
              <a:t>     rhythm and get to sleep at the right time.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There was a    </a:t>
            </a:r>
            <a:r>
              <a:rPr lang="en-GB" sz="2500" u="sng" dirty="0">
                <a:solidFill>
                  <a:srgbClr val="FFFF00"/>
                </a:solidFill>
              </a:rPr>
              <a:t>record</a:t>
            </a:r>
            <a:r>
              <a:rPr lang="en-GB" sz="2500" dirty="0">
                <a:solidFill>
                  <a:schemeClr val="bg1"/>
                </a:solidFill>
              </a:rPr>
              <a:t>    of the king’s life during the years he spent at war.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They discovered the ruins of the old church from approximately 1320.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detective’s main aim was to find out who took the money in the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first place.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64874D5-D46D-7B9F-6743-25408934F7C8}"/>
              </a:ext>
            </a:extLst>
          </p:cNvPr>
          <p:cNvSpPr txBox="1">
            <a:spLocks/>
          </p:cNvSpPr>
          <p:nvPr/>
        </p:nvSpPr>
        <p:spPr>
          <a:xfrm>
            <a:off x="5717288" y="2454293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circadian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DA8F487-A9AF-C25B-C1F3-D5C0C0201E9D}"/>
              </a:ext>
            </a:extLst>
          </p:cNvPr>
          <p:cNvSpPr txBox="1">
            <a:spLocks/>
          </p:cNvSpPr>
          <p:nvPr/>
        </p:nvSpPr>
        <p:spPr>
          <a:xfrm>
            <a:off x="8999372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chronicle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9E941BE-2FD8-92DF-2AF9-2946F867AA86}"/>
              </a:ext>
            </a:extLst>
          </p:cNvPr>
          <p:cNvSpPr txBox="1">
            <a:spLocks/>
          </p:cNvSpPr>
          <p:nvPr/>
        </p:nvSpPr>
        <p:spPr>
          <a:xfrm>
            <a:off x="3630706" y="1240884"/>
            <a:ext cx="216049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</a:t>
            </a:r>
          </a:p>
        </p:txBody>
      </p:sp>
    </p:spTree>
    <p:extLst>
      <p:ext uri="{BB962C8B-B14F-4D97-AF65-F5344CB8AC3E}">
        <p14:creationId xmlns:p14="http://schemas.microsoft.com/office/powerpoint/2010/main" val="358058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22222E-6 L -0.51354 0.382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77" y="1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ABF6C-06C4-1060-A69E-1F75E2347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C0E04016-AA4B-581B-61C8-EE4767A8D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C49783C-012B-62DE-DE98-FE5368A7899F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ascertain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FD3813-DFE9-35C4-E89A-EEDA8577AE88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7CC7C11-C736-243F-056E-3D85F61E5AE1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When I returned home after living in a different time zone, it took my body a long time to adjust to a new      </a:t>
            </a:r>
            <a:r>
              <a:rPr lang="en-GB" sz="2500" u="sng" dirty="0">
                <a:solidFill>
                  <a:srgbClr val="FFFF00"/>
                </a:solidFill>
              </a:rPr>
              <a:t>daily</a:t>
            </a:r>
            <a:r>
              <a:rPr lang="en-GB" sz="2500" dirty="0">
                <a:solidFill>
                  <a:schemeClr val="bg1"/>
                </a:solidFill>
              </a:rPr>
              <a:t>     rhythm and get to sleep at the right time.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There was a    </a:t>
            </a:r>
            <a:r>
              <a:rPr lang="en-GB" sz="2500" u="sng" dirty="0">
                <a:solidFill>
                  <a:srgbClr val="FFFF00"/>
                </a:solidFill>
              </a:rPr>
              <a:t>record</a:t>
            </a:r>
            <a:r>
              <a:rPr lang="en-GB" sz="2500" dirty="0">
                <a:solidFill>
                  <a:schemeClr val="bg1"/>
                </a:solidFill>
              </a:rPr>
              <a:t>    of the king’s life during the years he spent at war.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They discovered the ruins of the old church from approximately 1320.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detective’s main aim was to find out who took the money in the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first place.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9FDBFDA-1FF8-BE36-2EC2-F9112E1B0630}"/>
              </a:ext>
            </a:extLst>
          </p:cNvPr>
          <p:cNvSpPr txBox="1">
            <a:spLocks/>
          </p:cNvSpPr>
          <p:nvPr/>
        </p:nvSpPr>
        <p:spPr>
          <a:xfrm>
            <a:off x="5717288" y="2454293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circadian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A28F630-7D46-228A-F740-E1D55B9E3DA5}"/>
              </a:ext>
            </a:extLst>
          </p:cNvPr>
          <p:cNvSpPr txBox="1">
            <a:spLocks/>
          </p:cNvSpPr>
          <p:nvPr/>
        </p:nvSpPr>
        <p:spPr>
          <a:xfrm>
            <a:off x="2715113" y="3855197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chronicle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14F2447-FA24-AA64-3B1D-9BFB2789C46C}"/>
              </a:ext>
            </a:extLst>
          </p:cNvPr>
          <p:cNvSpPr txBox="1">
            <a:spLocks/>
          </p:cNvSpPr>
          <p:nvPr/>
        </p:nvSpPr>
        <p:spPr>
          <a:xfrm>
            <a:off x="3630706" y="1240884"/>
            <a:ext cx="216049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</a:t>
            </a:r>
          </a:p>
        </p:txBody>
      </p:sp>
    </p:spTree>
    <p:extLst>
      <p:ext uri="{BB962C8B-B14F-4D97-AF65-F5344CB8AC3E}">
        <p14:creationId xmlns:p14="http://schemas.microsoft.com/office/powerpoint/2010/main" val="268901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C3FFA-DF5B-3CA8-4ECC-E453D2D8D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8EF25D15-669B-7506-4A31-6E44275343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F3577B7-CCFE-6681-4760-A6070DA641B4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ascertain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341B81-5550-45B5-41E7-346720621F4D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CF667E-DCD8-3514-B231-1DD24EF5E02E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When I returned home after living in a different time zone, it took my body a long time to adjust to a new      </a:t>
            </a:r>
            <a:r>
              <a:rPr lang="en-GB" sz="2500" u="sng" dirty="0">
                <a:solidFill>
                  <a:srgbClr val="FFFF00"/>
                </a:solidFill>
              </a:rPr>
              <a:t>daily</a:t>
            </a:r>
            <a:r>
              <a:rPr lang="en-GB" sz="2500" dirty="0">
                <a:solidFill>
                  <a:schemeClr val="bg1"/>
                </a:solidFill>
              </a:rPr>
              <a:t>     rhythm and get to sleep at the right time.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There was a    </a:t>
            </a:r>
            <a:r>
              <a:rPr lang="en-GB" sz="2500" u="sng" dirty="0">
                <a:solidFill>
                  <a:srgbClr val="FFFF00"/>
                </a:solidFill>
              </a:rPr>
              <a:t>record</a:t>
            </a:r>
            <a:r>
              <a:rPr lang="en-GB" sz="2500" dirty="0">
                <a:solidFill>
                  <a:schemeClr val="bg1"/>
                </a:solidFill>
              </a:rPr>
              <a:t>    of the king’s life during the years he spent at war.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They discovered the ruins of the old church from </a:t>
            </a:r>
            <a:r>
              <a:rPr lang="en-GB" sz="2500" u="sng" dirty="0">
                <a:solidFill>
                  <a:srgbClr val="FFFF00"/>
                </a:solidFill>
              </a:rPr>
              <a:t>approximately</a:t>
            </a:r>
            <a:r>
              <a:rPr lang="en-GB" sz="2500" dirty="0">
                <a:solidFill>
                  <a:schemeClr val="bg1"/>
                </a:solidFill>
              </a:rPr>
              <a:t> 1320.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detective’s main aim was to find out who took the money in the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first place.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5F675FC-F4E4-81E2-9590-85DF614F2F40}"/>
              </a:ext>
            </a:extLst>
          </p:cNvPr>
          <p:cNvSpPr txBox="1">
            <a:spLocks/>
          </p:cNvSpPr>
          <p:nvPr/>
        </p:nvSpPr>
        <p:spPr>
          <a:xfrm>
            <a:off x="5717288" y="2454293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circadian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2AADC-E5CF-C744-B125-81C1D697F710}"/>
              </a:ext>
            </a:extLst>
          </p:cNvPr>
          <p:cNvSpPr txBox="1">
            <a:spLocks/>
          </p:cNvSpPr>
          <p:nvPr/>
        </p:nvSpPr>
        <p:spPr>
          <a:xfrm>
            <a:off x="3630706" y="1240884"/>
            <a:ext cx="216049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1037EAC-2CB0-6E79-6E97-D0A17F8C5468}"/>
              </a:ext>
            </a:extLst>
          </p:cNvPr>
          <p:cNvSpPr txBox="1">
            <a:spLocks/>
          </p:cNvSpPr>
          <p:nvPr/>
        </p:nvSpPr>
        <p:spPr>
          <a:xfrm>
            <a:off x="2715113" y="3855197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chronicle</a:t>
            </a:r>
          </a:p>
        </p:txBody>
      </p:sp>
    </p:spTree>
    <p:extLst>
      <p:ext uri="{BB962C8B-B14F-4D97-AF65-F5344CB8AC3E}">
        <p14:creationId xmlns:p14="http://schemas.microsoft.com/office/powerpoint/2010/main" val="13901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22222E-6 L 0.36588 0.514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94" y="2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4069F8-BE9B-F7F0-0ABB-65C9184D8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BCE40045-FE5B-537B-62D5-AAD852CEA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769F550-377A-650E-1FED-61D8823C78F1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ascertain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A1526A-897E-65E7-B281-8AFE8530342D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B3744C-42E2-04B3-71F9-FDC1D15FD6DE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When I returned home after living in a different time zone, it took my body a long time to adjust to a new      </a:t>
            </a:r>
            <a:r>
              <a:rPr lang="en-GB" sz="2500" u="sng" dirty="0">
                <a:solidFill>
                  <a:srgbClr val="FFFF00"/>
                </a:solidFill>
              </a:rPr>
              <a:t>daily</a:t>
            </a:r>
            <a:r>
              <a:rPr lang="en-GB" sz="2500" dirty="0">
                <a:solidFill>
                  <a:schemeClr val="bg1"/>
                </a:solidFill>
              </a:rPr>
              <a:t>     rhythm and get to sleep at the right time.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There was a    </a:t>
            </a:r>
            <a:r>
              <a:rPr lang="en-GB" sz="2500" u="sng" dirty="0">
                <a:solidFill>
                  <a:srgbClr val="FFFF00"/>
                </a:solidFill>
              </a:rPr>
              <a:t>record</a:t>
            </a:r>
            <a:r>
              <a:rPr lang="en-GB" sz="2500" dirty="0">
                <a:solidFill>
                  <a:schemeClr val="bg1"/>
                </a:solidFill>
              </a:rPr>
              <a:t>    of the king’s life during the years he spent at war.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They discovered the ruins of the old church from </a:t>
            </a:r>
            <a:r>
              <a:rPr lang="en-GB" sz="2500" u="sng" dirty="0">
                <a:solidFill>
                  <a:srgbClr val="FFFF00"/>
                </a:solidFill>
              </a:rPr>
              <a:t>approximately</a:t>
            </a:r>
            <a:r>
              <a:rPr lang="en-GB" sz="2500" dirty="0">
                <a:solidFill>
                  <a:schemeClr val="bg1"/>
                </a:solidFill>
              </a:rPr>
              <a:t> 1320.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detective’s main aim was to find out who took the money in the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first place.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323BBA3-3620-621B-009A-5B587C8090EE}"/>
              </a:ext>
            </a:extLst>
          </p:cNvPr>
          <p:cNvSpPr txBox="1">
            <a:spLocks/>
          </p:cNvSpPr>
          <p:nvPr/>
        </p:nvSpPr>
        <p:spPr>
          <a:xfrm>
            <a:off x="5717288" y="2454293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circadian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666DFE-AF51-4763-ABC6-17868F734722}"/>
              </a:ext>
            </a:extLst>
          </p:cNvPr>
          <p:cNvSpPr txBox="1">
            <a:spLocks/>
          </p:cNvSpPr>
          <p:nvPr/>
        </p:nvSpPr>
        <p:spPr>
          <a:xfrm>
            <a:off x="8104095" y="4746084"/>
            <a:ext cx="216049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236BA3D-81A5-DA81-1E3C-BD4EECFAE854}"/>
              </a:ext>
            </a:extLst>
          </p:cNvPr>
          <p:cNvSpPr txBox="1">
            <a:spLocks/>
          </p:cNvSpPr>
          <p:nvPr/>
        </p:nvSpPr>
        <p:spPr>
          <a:xfrm>
            <a:off x="2715113" y="3855197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chronicle</a:t>
            </a:r>
          </a:p>
        </p:txBody>
      </p:sp>
    </p:spTree>
    <p:extLst>
      <p:ext uri="{BB962C8B-B14F-4D97-AF65-F5344CB8AC3E}">
        <p14:creationId xmlns:p14="http://schemas.microsoft.com/office/powerpoint/2010/main" val="110377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8B481E2-0F9C-4086-4692-6CA3F5F66D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3895" y="1963668"/>
            <a:ext cx="10022889" cy="204904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</a:t>
            </a:r>
            <a:br>
              <a:rPr lang="en-GB" sz="4800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cert, chron and circ.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3508B74D-4747-DACC-D981-F83EEABAA5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3C84AB0-CCDA-6FD9-618F-DC8DD069E3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A1BB501-BC6F-41E6-9204-3410B82EB8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4766 0.51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83" y="2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489 -0.0453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45" y="-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5C1DB-CF31-8972-6FEE-AF0B79A62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5800AC6D-5C49-56C4-CEC6-F6DD0FC9E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0825AB-A5C5-B776-B90B-586AAE107A25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681046-A9BC-60CD-0F6D-A521D3F1204D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When I returned home after living in a different time zone, it took my body a long time to adjust to a new      </a:t>
            </a:r>
            <a:r>
              <a:rPr lang="en-GB" sz="2500" u="sng" dirty="0">
                <a:solidFill>
                  <a:srgbClr val="FFFF00"/>
                </a:solidFill>
              </a:rPr>
              <a:t>daily</a:t>
            </a:r>
            <a:r>
              <a:rPr lang="en-GB" sz="2500" dirty="0">
                <a:solidFill>
                  <a:schemeClr val="bg1"/>
                </a:solidFill>
              </a:rPr>
              <a:t>     rhythm and get to sleep at the right time.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There was a    </a:t>
            </a:r>
            <a:r>
              <a:rPr lang="en-GB" sz="2500" u="sng" dirty="0">
                <a:solidFill>
                  <a:srgbClr val="FFFF00"/>
                </a:solidFill>
              </a:rPr>
              <a:t>record</a:t>
            </a:r>
            <a:r>
              <a:rPr lang="en-GB" sz="2500" dirty="0">
                <a:solidFill>
                  <a:schemeClr val="bg1"/>
                </a:solidFill>
              </a:rPr>
              <a:t>    of the king’s life during the years he spent at war.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They discovered the ruins of the old church from </a:t>
            </a:r>
            <a:r>
              <a:rPr lang="en-GB" sz="2500" u="sng" dirty="0">
                <a:solidFill>
                  <a:srgbClr val="FFFF00"/>
                </a:solidFill>
              </a:rPr>
              <a:t>approximately</a:t>
            </a:r>
            <a:r>
              <a:rPr lang="en-GB" sz="2500" dirty="0">
                <a:solidFill>
                  <a:schemeClr val="bg1"/>
                </a:solidFill>
              </a:rPr>
              <a:t> 1320.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detective’s main aim was to   </a:t>
            </a:r>
            <a:r>
              <a:rPr lang="en-GB" sz="2500" u="sng" dirty="0">
                <a:solidFill>
                  <a:srgbClr val="FFFF00"/>
                </a:solidFill>
              </a:rPr>
              <a:t>find out</a:t>
            </a:r>
            <a:r>
              <a:rPr lang="en-GB" sz="2500" dirty="0">
                <a:solidFill>
                  <a:srgbClr val="FFFF00"/>
                </a:solidFill>
              </a:rPr>
              <a:t>   </a:t>
            </a:r>
            <a:r>
              <a:rPr lang="en-GB" sz="2500" dirty="0">
                <a:solidFill>
                  <a:schemeClr val="bg1"/>
                </a:solidFill>
              </a:rPr>
              <a:t>who took the money in the first place.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031C511-1BC4-0206-2FCB-60424E32A355}"/>
              </a:ext>
            </a:extLst>
          </p:cNvPr>
          <p:cNvSpPr txBox="1">
            <a:spLocks/>
          </p:cNvSpPr>
          <p:nvPr/>
        </p:nvSpPr>
        <p:spPr>
          <a:xfrm>
            <a:off x="5717288" y="2454293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circadian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70B75-CC7B-01EE-FD52-A6C44983CCB5}"/>
              </a:ext>
            </a:extLst>
          </p:cNvPr>
          <p:cNvSpPr txBox="1">
            <a:spLocks/>
          </p:cNvSpPr>
          <p:nvPr/>
        </p:nvSpPr>
        <p:spPr>
          <a:xfrm>
            <a:off x="8104095" y="4746084"/>
            <a:ext cx="216049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959689A-4751-2109-562B-BD5085E8B76C}"/>
              </a:ext>
            </a:extLst>
          </p:cNvPr>
          <p:cNvSpPr txBox="1">
            <a:spLocks/>
          </p:cNvSpPr>
          <p:nvPr/>
        </p:nvSpPr>
        <p:spPr>
          <a:xfrm>
            <a:off x="2715113" y="3855197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chronicle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8F447E78-185B-4F38-A70B-20DDA0352C84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ascertain</a:t>
            </a:r>
          </a:p>
        </p:txBody>
      </p:sp>
    </p:spTree>
    <p:extLst>
      <p:ext uri="{BB962C8B-B14F-4D97-AF65-F5344CB8AC3E}">
        <p14:creationId xmlns:p14="http://schemas.microsoft.com/office/powerpoint/2010/main" val="250817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-0.06966 0.646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3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mission was to ascartain the secrets hidden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within an ancient chromographic device.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mission was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ascertain</a:t>
            </a:r>
            <a:r>
              <a:rPr lang="en-GB" sz="3400" dirty="0">
                <a:solidFill>
                  <a:schemeClr val="bg1"/>
                </a:solidFill>
              </a:rPr>
              <a:t> the secrets hidden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within an ancient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chronographic</a:t>
            </a:r>
            <a:r>
              <a:rPr lang="en-GB" sz="3400" dirty="0">
                <a:solidFill>
                  <a:schemeClr val="bg1"/>
                </a:solidFill>
              </a:rPr>
              <a:t> device.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mission was to ascertain the secrets hidden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within an ancient chronographic device.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873124-E834-2D94-1DBB-722D00AB3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A85BC4F-ADB8-1130-DB07-2BA6B835CD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B49A22A7-E65B-26C4-8ADD-B9B1AA0AD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D3531CAA-63B8-E79D-8E30-BB184CA8D1FB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006CD45A-DCD2-54DA-F9AA-025EC8A779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092AC0-51F3-705F-3C8C-BB03BD09E47E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Emile, with cartitude in his actions, believed that it would reveal a chromological chromicle.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88E34D-68A6-C41C-146A-7AAC298651EE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Emile, with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certitude</a:t>
            </a:r>
            <a:r>
              <a:rPr lang="en-GB" sz="3400" dirty="0">
                <a:solidFill>
                  <a:schemeClr val="bg1"/>
                </a:solidFill>
              </a:rPr>
              <a:t> in his actions, believed that it would reveal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chronological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chronicle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CC6FDB-5220-16C9-31DB-FD8A3EC4371D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Emile, with certitude in his actions, believed that it would reveal a chronological chronicle.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B8EFCAA-0909-D066-B617-52017E57CDF5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D53F210-DFB8-BCA7-CEA5-8CF54BDEB1E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156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___tain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___uit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_____cle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____ic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chronic</a:t>
            </a:r>
            <a:r>
              <a:rPr lang="en-GB" sz="36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circuit</a:t>
            </a:r>
            <a:r>
              <a:rPr lang="en-GB" sz="36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certain</a:t>
            </a:r>
            <a:r>
              <a:rPr lang="en-GB" sz="36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altLang="en-US" sz="3600">
                <a:solidFill>
                  <a:schemeClr val="tx1"/>
                </a:solidFill>
                <a:latin typeface="+mn-lt"/>
              </a:rPr>
              <a:t>circle</a:t>
            </a:r>
            <a:r>
              <a:rPr lang="en-GB" sz="3600">
                <a:latin typeface="Andika" panose="02000000000000000000" pitchFamily="2" charset="0"/>
              </a:rPr>
              <a:t> </a:t>
            </a:r>
            <a:endParaRPr lang="en-GB" sz="3600" dirty="0">
              <a:latin typeface="Andika" panose="02000000000000000000" pitchFamily="2" charset="0"/>
            </a:endParaRP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BFA332-41AB-012B-58CB-F0E613593B73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tain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A2D7CDB-CB09-9546-1E4C-20BF45877C11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uit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A9CF6C-013C-7F48-0CF0-24F63D51E9CF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193A415-1DFC-B49B-A3E5-BC14183FF69F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249C83-4345-7636-B7E4-51B9438BE285}"/>
              </a:ext>
            </a:extLst>
          </p:cNvPr>
          <p:cNvSpPr txBox="1"/>
          <p:nvPr/>
        </p:nvSpPr>
        <p:spPr>
          <a:xfrm>
            <a:off x="9425653" y="2394857"/>
            <a:ext cx="2547938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chronic</a:t>
            </a:r>
            <a:r>
              <a:rPr lang="en-GB" sz="36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circuit</a:t>
            </a:r>
            <a:r>
              <a:rPr lang="en-GB" sz="36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certain</a:t>
            </a:r>
            <a:r>
              <a:rPr lang="en-GB" sz="36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circle</a:t>
            </a:r>
            <a:r>
              <a:rPr lang="en-GB" sz="3600" dirty="0">
                <a:latin typeface="Andika" panose="020000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6728357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2C40D95-7597-3DB8-366D-D4884454B6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4687369-F2B1-46C0-A503-7CAB08FC89DB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C6F0841-78C5-1B97-5280-6ADC1DB4A4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4802" y="1829648"/>
            <a:ext cx="3267562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	certificate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certain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ascertain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certitude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chronography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chronic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chronological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chronicle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9750" y="1855375"/>
            <a:ext cx="2765170" cy="195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	circle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circuit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circadian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circa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8F7F57-8EC5-E649-B56C-1AB2133B35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3FD1D688-6BF7-0DEF-22A5-E309ACBB78B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B5ED8DB-9F14-B2E2-57A0-C51EA77ADD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ificate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ain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itude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9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784097"/>
            <a:ext cx="7639291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“certus”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sure in Latin 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9B15C18-9FE6-2E4E-C073-661778875C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received a certificate for completing the challenge.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148290" y="4310313"/>
            <a:ext cx="52558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ificate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835" y="1592827"/>
            <a:ext cx="5512498" cy="4346293"/>
          </a:xfrm>
          <a:prstGeom prst="rect">
            <a:avLst/>
          </a:prstGeom>
        </p:spPr>
      </p:pic>
      <p:pic>
        <p:nvPicPr>
          <p:cNvPr id="6" name="Picture 5" descr="A person holding a diploma&#10;&#10;Description automatically generated with medium confidence">
            <a:extLst>
              <a:ext uri="{FF2B5EF4-FFF2-40B4-BE49-F238E27FC236}">
                <a16:creationId xmlns:a16="http://schemas.microsoft.com/office/drawing/2014/main" id="{66C01DD0-2B0D-A395-D13B-2B60CA2AA3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0046" y="2792477"/>
            <a:ext cx="2980434" cy="318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2964899-1F33-5875-1D6D-0C411328B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was certain that the answer was correct.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59452" y="2545212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ain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306" y="2545212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16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C446193-4A5E-4895-18B5-65F08A5F9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must ascertain where all of the gems are.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as</a:t>
            </a:r>
            <a:r>
              <a:rPr lang="en-GB" sz="8000" u="sng" dirty="0">
                <a:solidFill>
                  <a:srgbClr val="7030A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ain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364" y="2193991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971745-A364-2039-FCEE-97F30D589BFC}"/>
              </a:ext>
            </a:extLst>
          </p:cNvPr>
          <p:cNvSpPr txBox="1"/>
          <p:nvPr/>
        </p:nvSpPr>
        <p:spPr>
          <a:xfrm>
            <a:off x="4811698" y="3773009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To make certain or sure.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831BBC14-0146-9820-0990-E629F822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a certitude that he must find the gems first.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30767" y="248213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itude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431" y="1920753"/>
            <a:ext cx="3970447" cy="51156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53A40D-BAD0-AF0F-85E4-E2E3C71E3A78}"/>
              </a:ext>
            </a:extLst>
          </p:cNvPr>
          <p:cNvSpPr txBox="1"/>
          <p:nvPr/>
        </p:nvSpPr>
        <p:spPr>
          <a:xfrm>
            <a:off x="4811697" y="3773009"/>
            <a:ext cx="5595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To be absolutely certain that something is true. </a:t>
            </a:r>
          </a:p>
        </p:txBody>
      </p:sp>
    </p:spTree>
    <p:extLst>
      <p:ext uri="{BB962C8B-B14F-4D97-AF65-F5344CB8AC3E}">
        <p14:creationId xmlns:p14="http://schemas.microsoft.com/office/powerpoint/2010/main" val="202359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1687</Words>
  <Application>Microsoft Office PowerPoint</Application>
  <PresentationFormat>Widescreen</PresentationFormat>
  <Paragraphs>193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Arial</vt:lpstr>
      <vt:lpstr>Andika</vt:lpstr>
      <vt:lpstr>Aptos</vt:lpstr>
      <vt:lpstr>Office Theme</vt:lpstr>
      <vt:lpstr> How to Use this PowerPoint</vt:lpstr>
      <vt:lpstr>Scrambler has been scrambling!!!</vt:lpstr>
      <vt:lpstr>The word families  cert, chron and circ.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39</cp:revision>
  <dcterms:created xsi:type="dcterms:W3CDTF">2022-05-31T09:42:07Z</dcterms:created>
  <dcterms:modified xsi:type="dcterms:W3CDTF">2026-07-06T11:09:16Z</dcterms:modified>
</cp:coreProperties>
</file>