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04" r:id="rId3"/>
    <p:sldId id="274" r:id="rId4"/>
    <p:sldId id="304" r:id="rId5"/>
    <p:sldId id="375" r:id="rId6"/>
    <p:sldId id="281" r:id="rId7"/>
    <p:sldId id="296" r:id="rId8"/>
    <p:sldId id="282" r:id="rId9"/>
    <p:sldId id="323" r:id="rId10"/>
    <p:sldId id="324" r:id="rId11"/>
    <p:sldId id="307" r:id="rId12"/>
    <p:sldId id="377" r:id="rId13"/>
    <p:sldId id="317" r:id="rId14"/>
    <p:sldId id="313" r:id="rId15"/>
    <p:sldId id="325" r:id="rId16"/>
    <p:sldId id="320" r:id="rId17"/>
    <p:sldId id="376" r:id="rId18"/>
    <p:sldId id="319" r:id="rId19"/>
    <p:sldId id="315" r:id="rId20"/>
    <p:sldId id="298" r:id="rId21"/>
    <p:sldId id="395" r:id="rId22"/>
    <p:sldId id="461" r:id="rId23"/>
    <p:sldId id="462" r:id="rId24"/>
    <p:sldId id="463" r:id="rId25"/>
    <p:sldId id="464" r:id="rId26"/>
    <p:sldId id="465" r:id="rId27"/>
    <p:sldId id="466" r:id="rId28"/>
    <p:sldId id="467" r:id="rId29"/>
    <p:sldId id="468" r:id="rId30"/>
    <p:sldId id="469" r:id="rId31"/>
    <p:sldId id="369" r:id="rId32"/>
    <p:sldId id="378" r:id="rId33"/>
    <p:sldId id="367" r:id="rId34"/>
    <p:sldId id="364" r:id="rId35"/>
    <p:sldId id="363" r:id="rId36"/>
    <p:sldId id="277" r:id="rId37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F76AA7-8DD7-4B4E-8961-6BE827CE772B}" v="2" dt="2025-12-08T17:16:49.0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28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360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6:50.208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16:17.413" v="0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16:17.413" v="0"/>
          <ac:spMkLst>
            <pc:docMk/>
            <pc:sldMk cId="0" sldId="277"/>
            <ac:spMk id="2" creationId="{A2BD024F-3CD1-822C-FA4E-BF51951419FB}"/>
          </ac:spMkLst>
        </pc:spChg>
      </pc:sldChg>
      <pc:sldChg chg="del">
        <pc:chgData name="Glen Jones" userId="e846aaca-4b24-4b13-b0d0-f2308e16b284" providerId="ADAL" clId="{ED47ACC3-9597-4D89-A1DC-43CF280EF274}" dt="2025-12-08T17:16:50.208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6:49.067" v="1"/>
        <pc:sldMkLst>
          <pc:docMk/>
          <pc:sldMk cId="461087981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F348890E-7C6C-9F77-DDC7-EB3A60CF987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59452" y="2545212"/>
            <a:ext cx="65304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dema</a:t>
            </a:r>
            <a:r>
              <a:rPr lang="en-GB" sz="8000" dirty="0">
                <a:solidFill>
                  <a:schemeClr val="bg1"/>
                </a:solidFill>
              </a:rPr>
              <a:t>gogue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60" y="1416140"/>
            <a:ext cx="3414947" cy="43999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A5A7DD4-FFD8-A793-F5AB-3DA62519BE6D}"/>
              </a:ext>
            </a:extLst>
          </p:cNvPr>
          <p:cNvSpPr txBox="1"/>
          <p:nvPr/>
        </p:nvSpPr>
        <p:spPr>
          <a:xfrm>
            <a:off x="4839776" y="3695133"/>
            <a:ext cx="5305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A person who leads by appealing to the people rather than using rational arguments. </a:t>
            </a:r>
          </a:p>
        </p:txBody>
      </p:sp>
    </p:spTree>
    <p:extLst>
      <p:ext uri="{BB962C8B-B14F-4D97-AF65-F5344CB8AC3E}">
        <p14:creationId xmlns:p14="http://schemas.microsoft.com/office/powerpoint/2010/main" val="9753001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7DD75DCD-3E3D-8E3B-6D10-DA9AA6B146B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dent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dent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ist		tri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dent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dent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ures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dent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Dent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teeth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“dent”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teeth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A7EC949E-53F8-5683-BEF3-FC5BDC49BB3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visited the dentist on Monday.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11337" y="3037968"/>
            <a:ext cx="68797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dent</a:t>
            </a:r>
            <a:r>
              <a:rPr lang="en-GB" sz="8000" dirty="0">
                <a:solidFill>
                  <a:schemeClr val="bg1"/>
                </a:solidFill>
              </a:rPr>
              <a:t>ist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89" y="214436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958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0AB9E0FD-8052-1F19-3919-17E861C8ABF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76870" y="2054758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tri</a:t>
            </a:r>
            <a:r>
              <a:rPr lang="en-GB" sz="8000" u="sng" dirty="0">
                <a:solidFill>
                  <a:srgbClr val="7030A0"/>
                </a:solidFill>
              </a:rPr>
              <a:t>dent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A9B777B-D53B-4EAF-DE9B-4775D9E1062B}"/>
              </a:ext>
            </a:extLst>
          </p:cNvPr>
          <p:cNvSpPr txBox="1"/>
          <p:nvPr/>
        </p:nvSpPr>
        <p:spPr>
          <a:xfrm>
            <a:off x="4276870" y="3156638"/>
            <a:ext cx="5305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A weapon with three tines or teeth.</a:t>
            </a:r>
          </a:p>
        </p:txBody>
      </p:sp>
      <p:pic>
        <p:nvPicPr>
          <p:cNvPr id="5" name="Picture 4" descr="A picture containing person, indoor, orange, black&#10;&#10;Description automatically generated">
            <a:extLst>
              <a:ext uri="{FF2B5EF4-FFF2-40B4-BE49-F238E27FC236}">
                <a16:creationId xmlns:a16="http://schemas.microsoft.com/office/drawing/2014/main" id="{3656C9B8-ACC4-0304-3E17-DB4C4F5602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6086" y="3479805"/>
            <a:ext cx="3679972" cy="245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5427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49D0E381-EC6E-FD43-C16C-CF63BBD3BEB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55559" y="2516364"/>
            <a:ext cx="63037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dent</a:t>
            </a:r>
            <a:r>
              <a:rPr lang="en-GB" sz="8000" dirty="0">
                <a:solidFill>
                  <a:schemeClr val="bg1"/>
                </a:solidFill>
              </a:rPr>
              <a:t>ures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5512498" cy="4346293"/>
          </a:xfrm>
          <a:prstGeom prst="rect">
            <a:avLst/>
          </a:prstGeom>
        </p:spPr>
      </p:pic>
      <p:pic>
        <p:nvPicPr>
          <p:cNvPr id="6" name="Picture 5" descr="A person holding a cup&#10;&#10;Description automatically generated with low confidence">
            <a:extLst>
              <a:ext uri="{FF2B5EF4-FFF2-40B4-BE49-F238E27FC236}">
                <a16:creationId xmlns:a16="http://schemas.microsoft.com/office/drawing/2014/main" id="{A1093AFE-AC80-B068-8F7F-4FECDDEA64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5981" y="3723588"/>
            <a:ext cx="2769415" cy="221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242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F344143E-561A-FF88-63D5-6576346B19A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gonal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meter 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gram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through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4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2907210"/>
            <a:ext cx="763929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“dia” means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through in ancient Greek . 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2AC731B-7F04-553B-731D-CF62960D43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308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51B5281-5C33-44FB-4D77-EA2ACC86C13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06807" y="2185459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dia</a:t>
            </a:r>
            <a:r>
              <a:rPr lang="en-GB" sz="8000" dirty="0">
                <a:solidFill>
                  <a:schemeClr val="bg1"/>
                </a:solidFill>
              </a:rPr>
              <a:t>meter 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  <p:pic>
        <p:nvPicPr>
          <p:cNvPr id="1026" name="Picture 2" descr="Diameter Formula &amp; Examples | What is the Diameter of a Circle? - Video &amp;  Lesson Transcript | Study.com">
            <a:extLst>
              <a:ext uri="{FF2B5EF4-FFF2-40B4-BE49-F238E27FC236}">
                <a16:creationId xmlns:a16="http://schemas.microsoft.com/office/drawing/2014/main" id="{52DBE554-F555-B533-287A-E8B5210C24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0025" y="3434045"/>
            <a:ext cx="2524125" cy="250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0301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0488295-26DA-71B5-FF0B-1CB32921639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dia</a:t>
            </a:r>
            <a:r>
              <a:rPr lang="en-GB" sz="8000" dirty="0">
                <a:solidFill>
                  <a:schemeClr val="bg1"/>
                </a:solidFill>
              </a:rPr>
              <a:t>gonal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42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yellow sign with black text&#10;&#10;AI-generated content may be incorrect.">
            <a:extLst>
              <a:ext uri="{FF2B5EF4-FFF2-40B4-BE49-F238E27FC236}">
                <a16:creationId xmlns:a16="http://schemas.microsoft.com/office/drawing/2014/main" id="{37C116FE-B145-2914-01D3-C8B408D299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7640" y="1690688"/>
            <a:ext cx="7136717" cy="3996561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71467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8AE437-C223-31BF-11FB-A0DB0FCC508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26182" y="2179716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dia</a:t>
            </a:r>
            <a:r>
              <a:rPr lang="en-GB" sz="8000" dirty="0">
                <a:solidFill>
                  <a:schemeClr val="bg1"/>
                </a:solidFill>
              </a:rPr>
              <a:t>gram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909E5F-13AC-9C56-0AF3-5C799873B5B4}"/>
              </a:ext>
            </a:extLst>
          </p:cNvPr>
          <p:cNvSpPr txBox="1"/>
          <p:nvPr/>
        </p:nvSpPr>
        <p:spPr>
          <a:xfrm>
            <a:off x="5126182" y="3381296"/>
            <a:ext cx="4845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Gram comes from the same Greek word as graph and also means write. 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5668B8CA-537A-F4DE-23BF-CE012D11E4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4741265" cy="373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7221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-24873" y="-39872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4468644"/>
              </p:ext>
            </p:extLst>
          </p:nvPr>
        </p:nvGraphicFramePr>
        <p:xfrm>
          <a:off x="3129893" y="1481677"/>
          <a:ext cx="5932213" cy="1871192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961345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1985434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985434">
                  <a:extLst>
                    <a:ext uri="{9D8B030D-6E8A-4147-A177-3AD203B41FA5}">
                      <a16:colId xmlns:a16="http://schemas.microsoft.com/office/drawing/2014/main" val="1499116973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demo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people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graphy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nstrate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cracy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3500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dem</a:t>
                      </a:r>
                      <a:br>
                        <a:rPr lang="en-GB" sz="3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people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agogue</a:t>
                      </a:r>
                      <a:endParaRPr lang="en-GB" sz="1800" b="0" kern="100" dirty="0">
                        <a:effectLst/>
                        <a:latin typeface="Andika" panose="02000000000000000000" pitchFamily="2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98257119"/>
                  </a:ext>
                </a:extLst>
              </a:tr>
              <a:tr h="445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epi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ic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494106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8121" y="542038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2176345" y="354579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demography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4939553" y="354487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democracy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2176343" y="413888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demonstrate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4939553" y="412387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demagogue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301853" y="4914176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each one of them in a sentence?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7F04A40A-36D1-CCC8-8324-5FED86B9D370}"/>
              </a:ext>
            </a:extLst>
          </p:cNvPr>
          <p:cNvSpPr txBox="1">
            <a:spLocks/>
          </p:cNvSpPr>
          <p:nvPr/>
        </p:nvSpPr>
        <p:spPr>
          <a:xfrm>
            <a:off x="7702761" y="354487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epidemic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7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6EC66508-6762-3D69-C5B9-C7464EC72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35437-2727-C7C6-4C22-5E99C577DC1D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Some politicians can be rabble-rousers.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 measles outbreak was thought to have subsided in recent years.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I have asked Mr. Cooper to illustrate how the machine works.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If we look carefully at the plan we can see where the sink and cupboards will fit.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5. The path wound down to the river at a slanted angle.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46D82E-84F5-00CC-F87C-6ED74F87D7B7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B0EC37C-37A2-CAD4-2520-2636559C7552}"/>
              </a:ext>
            </a:extLst>
          </p:cNvPr>
          <p:cNvSpPr txBox="1">
            <a:spLocks/>
          </p:cNvSpPr>
          <p:nvPr/>
        </p:nvSpPr>
        <p:spPr>
          <a:xfrm>
            <a:off x="6731442" y="1234015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epidemic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08077AD-77BD-7500-9849-9E53A1FCEA9A}"/>
              </a:ext>
            </a:extLst>
          </p:cNvPr>
          <p:cNvSpPr txBox="1">
            <a:spLocks/>
          </p:cNvSpPr>
          <p:nvPr/>
        </p:nvSpPr>
        <p:spPr>
          <a:xfrm>
            <a:off x="8639016" y="1234015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trident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F21D96B-64E1-648D-6544-FC1853FA80A7}"/>
              </a:ext>
            </a:extLst>
          </p:cNvPr>
          <p:cNvSpPr txBox="1">
            <a:spLocks/>
          </p:cNvSpPr>
          <p:nvPr/>
        </p:nvSpPr>
        <p:spPr>
          <a:xfrm>
            <a:off x="2398632" y="1234015"/>
            <a:ext cx="1878199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demonstrate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495FCFE-4554-9623-645D-DC4AB8477D0B}"/>
              </a:ext>
            </a:extLst>
          </p:cNvPr>
          <p:cNvSpPr txBox="1">
            <a:spLocks/>
          </p:cNvSpPr>
          <p:nvPr/>
        </p:nvSpPr>
        <p:spPr>
          <a:xfrm>
            <a:off x="4632319" y="1234015"/>
            <a:ext cx="174363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demagogue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0360247-E021-E3E4-080C-168A2CCCAF6D}"/>
              </a:ext>
            </a:extLst>
          </p:cNvPr>
          <p:cNvSpPr txBox="1">
            <a:spLocks/>
          </p:cNvSpPr>
          <p:nvPr/>
        </p:nvSpPr>
        <p:spPr>
          <a:xfrm>
            <a:off x="10295580" y="1234015"/>
            <a:ext cx="1596911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diagonal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22F699D-DBBD-9B05-960E-E2F3569734EA}"/>
              </a:ext>
            </a:extLst>
          </p:cNvPr>
          <p:cNvSpPr txBox="1">
            <a:spLocks/>
          </p:cNvSpPr>
          <p:nvPr/>
        </p:nvSpPr>
        <p:spPr>
          <a:xfrm>
            <a:off x="299510" y="1234015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diagram</a:t>
            </a:r>
          </a:p>
        </p:txBody>
      </p:sp>
    </p:spTree>
    <p:extLst>
      <p:ext uri="{BB962C8B-B14F-4D97-AF65-F5344CB8AC3E}">
        <p14:creationId xmlns:p14="http://schemas.microsoft.com/office/powerpoint/2010/main" val="386777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ED555B-BC49-7E94-1B91-D93D542CE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4F177741-3130-14C3-3A59-F92CF87B33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D7B474-AE42-519C-66FC-3AD8ACCD4B18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Some politicians can be </a:t>
            </a:r>
            <a:r>
              <a:rPr lang="en-GB" sz="2500" u="sng" dirty="0">
                <a:solidFill>
                  <a:srgbClr val="FFFF00"/>
                </a:solidFill>
              </a:rPr>
              <a:t>rabble-rousers</a:t>
            </a:r>
            <a:r>
              <a:rPr lang="en-GB" sz="2500" dirty="0">
                <a:solidFill>
                  <a:schemeClr val="bg1"/>
                </a:solidFill>
              </a:rPr>
              <a:t>.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 measles outbreak was thought to have subsided in recent years.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I have asked Mr. Cooper to illustrate how the machine works.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If we look carefully at the plan we can see where the sink and cupboards will fit.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5. The path wound down to the river at a slanted angle.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3BBB63-F550-4647-8721-DFEC28940093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42CD15D-E72E-F861-1CB1-7BF0FE2759F2}"/>
              </a:ext>
            </a:extLst>
          </p:cNvPr>
          <p:cNvSpPr txBox="1">
            <a:spLocks/>
          </p:cNvSpPr>
          <p:nvPr/>
        </p:nvSpPr>
        <p:spPr>
          <a:xfrm>
            <a:off x="6731442" y="1234015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epidemic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FADCE5E-D1F4-45E1-6D15-498D7A57FB2E}"/>
              </a:ext>
            </a:extLst>
          </p:cNvPr>
          <p:cNvSpPr txBox="1">
            <a:spLocks/>
          </p:cNvSpPr>
          <p:nvPr/>
        </p:nvSpPr>
        <p:spPr>
          <a:xfrm>
            <a:off x="8639016" y="1234015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trident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F387F15-C2E5-4AD1-32CA-DF1F4292BEE5}"/>
              </a:ext>
            </a:extLst>
          </p:cNvPr>
          <p:cNvSpPr txBox="1">
            <a:spLocks/>
          </p:cNvSpPr>
          <p:nvPr/>
        </p:nvSpPr>
        <p:spPr>
          <a:xfrm>
            <a:off x="2398632" y="1234015"/>
            <a:ext cx="1878199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demonstrate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C3C2FA2-AFA0-61CF-D6CB-500879BCB81D}"/>
              </a:ext>
            </a:extLst>
          </p:cNvPr>
          <p:cNvSpPr txBox="1">
            <a:spLocks/>
          </p:cNvSpPr>
          <p:nvPr/>
        </p:nvSpPr>
        <p:spPr>
          <a:xfrm>
            <a:off x="4632319" y="1234015"/>
            <a:ext cx="174363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demagogues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3DE56DF-CB2F-90E4-2DC8-0BCD33E29D11}"/>
              </a:ext>
            </a:extLst>
          </p:cNvPr>
          <p:cNvSpPr txBox="1">
            <a:spLocks/>
          </p:cNvSpPr>
          <p:nvPr/>
        </p:nvSpPr>
        <p:spPr>
          <a:xfrm>
            <a:off x="10295580" y="1234015"/>
            <a:ext cx="1596911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diagonal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73EF95B-AD34-C5F2-698F-D629803F2D74}"/>
              </a:ext>
            </a:extLst>
          </p:cNvPr>
          <p:cNvSpPr txBox="1">
            <a:spLocks/>
          </p:cNvSpPr>
          <p:nvPr/>
        </p:nvSpPr>
        <p:spPr>
          <a:xfrm>
            <a:off x="299510" y="1234015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diagram</a:t>
            </a:r>
          </a:p>
        </p:txBody>
      </p:sp>
    </p:spTree>
    <p:extLst>
      <p:ext uri="{BB962C8B-B14F-4D97-AF65-F5344CB8AC3E}">
        <p14:creationId xmlns:p14="http://schemas.microsoft.com/office/powerpoint/2010/main" val="267983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7037E-6 L -0.00351 0.114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57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5EB44B-ABEB-0C0E-DA0D-8E3ED0C04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E80C54C9-AE6B-91A0-27F1-9BE079178A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8A710-1B29-A48E-2600-BBFF9FA16667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Some politicians can be </a:t>
            </a:r>
            <a:r>
              <a:rPr lang="en-GB" sz="2500" u="sng" dirty="0">
                <a:solidFill>
                  <a:srgbClr val="FFFF00"/>
                </a:solidFill>
              </a:rPr>
              <a:t>rabble-rousers</a:t>
            </a:r>
            <a:r>
              <a:rPr lang="en-GB" sz="2500" dirty="0">
                <a:solidFill>
                  <a:schemeClr val="bg1"/>
                </a:solidFill>
              </a:rPr>
              <a:t>.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 measles outbreak was thought to have subsided in recent years.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I have asked Mr. Cooper to illustrate how the machine works.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If we look carefully at the plan we can see where the sink and cupboards will fit.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5. The path wound down to the river at a slanted angle.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78D319-36C0-6350-5718-6EC66362F22A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0FCF2E3-A509-7B90-773A-999ED40F59FE}"/>
              </a:ext>
            </a:extLst>
          </p:cNvPr>
          <p:cNvSpPr txBox="1">
            <a:spLocks/>
          </p:cNvSpPr>
          <p:nvPr/>
        </p:nvSpPr>
        <p:spPr>
          <a:xfrm>
            <a:off x="6731442" y="1234015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epidemic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EB00165-5996-F245-ABB0-278B81933EE2}"/>
              </a:ext>
            </a:extLst>
          </p:cNvPr>
          <p:cNvSpPr txBox="1">
            <a:spLocks/>
          </p:cNvSpPr>
          <p:nvPr/>
        </p:nvSpPr>
        <p:spPr>
          <a:xfrm>
            <a:off x="8639016" y="1234015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trident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71E863E-BB37-F262-0B31-8DFB2AEF5268}"/>
              </a:ext>
            </a:extLst>
          </p:cNvPr>
          <p:cNvSpPr txBox="1">
            <a:spLocks/>
          </p:cNvSpPr>
          <p:nvPr/>
        </p:nvSpPr>
        <p:spPr>
          <a:xfrm>
            <a:off x="2398632" y="1234015"/>
            <a:ext cx="1878199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demonstrate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DDF4D5E-538F-FF40-FC1C-FE01274E9582}"/>
              </a:ext>
            </a:extLst>
          </p:cNvPr>
          <p:cNvSpPr txBox="1">
            <a:spLocks/>
          </p:cNvSpPr>
          <p:nvPr/>
        </p:nvSpPr>
        <p:spPr>
          <a:xfrm>
            <a:off x="4353221" y="2043640"/>
            <a:ext cx="243810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demagogues.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EF8E980-A9B6-4237-C893-DBA28BA292A0}"/>
              </a:ext>
            </a:extLst>
          </p:cNvPr>
          <p:cNvSpPr txBox="1">
            <a:spLocks/>
          </p:cNvSpPr>
          <p:nvPr/>
        </p:nvSpPr>
        <p:spPr>
          <a:xfrm>
            <a:off x="10295580" y="1234015"/>
            <a:ext cx="1596911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diagonal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61A3BE8-94DA-D4EC-3803-6854D89AB527}"/>
              </a:ext>
            </a:extLst>
          </p:cNvPr>
          <p:cNvSpPr txBox="1">
            <a:spLocks/>
          </p:cNvSpPr>
          <p:nvPr/>
        </p:nvSpPr>
        <p:spPr>
          <a:xfrm>
            <a:off x="299510" y="1234015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diagram</a:t>
            </a:r>
          </a:p>
        </p:txBody>
      </p:sp>
    </p:spTree>
    <p:extLst>
      <p:ext uri="{BB962C8B-B14F-4D97-AF65-F5344CB8AC3E}">
        <p14:creationId xmlns:p14="http://schemas.microsoft.com/office/powerpoint/2010/main" val="415769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1C069-5754-BDFA-4BA7-B987FD11C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8EE3AD21-AAFA-45EB-5583-C6A9C689FB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920FEB-93C3-EDEF-8BCD-34258EBC8DDD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Some politicians can be </a:t>
            </a:r>
            <a:r>
              <a:rPr lang="en-GB" sz="2500" u="sng" dirty="0">
                <a:solidFill>
                  <a:srgbClr val="FFFF00"/>
                </a:solidFill>
              </a:rPr>
              <a:t>rabble-rousers</a:t>
            </a:r>
            <a:r>
              <a:rPr lang="en-GB" sz="2500" dirty="0">
                <a:solidFill>
                  <a:schemeClr val="bg1"/>
                </a:solidFill>
              </a:rPr>
              <a:t>.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 measles </a:t>
            </a:r>
            <a:r>
              <a:rPr lang="en-GB" sz="2500" u="sng" dirty="0">
                <a:solidFill>
                  <a:srgbClr val="FFFF00"/>
                </a:solidFill>
              </a:rPr>
              <a:t>outbreak</a:t>
            </a:r>
            <a:r>
              <a:rPr lang="en-GB" sz="2500" dirty="0">
                <a:solidFill>
                  <a:schemeClr val="bg1"/>
                </a:solidFill>
              </a:rPr>
              <a:t> was thought to have subsided in recent years.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I have asked Mr. Cooper to illustrate how the machine works.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If we look carefully at the plan we can see where the sink and cupboards will fit.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5. The path wound down to the river at a slanted angle.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2AD998-092D-A7ED-1092-C118BD2EA1DE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97A8140-71D7-45BC-C696-E9996D474ED1}"/>
              </a:ext>
            </a:extLst>
          </p:cNvPr>
          <p:cNvSpPr txBox="1">
            <a:spLocks/>
          </p:cNvSpPr>
          <p:nvPr/>
        </p:nvSpPr>
        <p:spPr>
          <a:xfrm>
            <a:off x="6731442" y="1234015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epidemic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EB2A978-98B9-299B-32D8-D09BFCA2C36A}"/>
              </a:ext>
            </a:extLst>
          </p:cNvPr>
          <p:cNvSpPr txBox="1">
            <a:spLocks/>
          </p:cNvSpPr>
          <p:nvPr/>
        </p:nvSpPr>
        <p:spPr>
          <a:xfrm>
            <a:off x="8639016" y="1234015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trident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25671C1-5796-C1F4-762B-90DF8ACC960D}"/>
              </a:ext>
            </a:extLst>
          </p:cNvPr>
          <p:cNvSpPr txBox="1">
            <a:spLocks/>
          </p:cNvSpPr>
          <p:nvPr/>
        </p:nvSpPr>
        <p:spPr>
          <a:xfrm>
            <a:off x="2398632" y="1234015"/>
            <a:ext cx="1878199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demonstrate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883CCFF-435F-1C23-DD8A-966485B8E27C}"/>
              </a:ext>
            </a:extLst>
          </p:cNvPr>
          <p:cNvSpPr txBox="1">
            <a:spLocks/>
          </p:cNvSpPr>
          <p:nvPr/>
        </p:nvSpPr>
        <p:spPr>
          <a:xfrm>
            <a:off x="4353221" y="2043640"/>
            <a:ext cx="243810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demagogues.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97047CD-B5C3-AAF3-3924-5A15F9B1B3BB}"/>
              </a:ext>
            </a:extLst>
          </p:cNvPr>
          <p:cNvSpPr txBox="1">
            <a:spLocks/>
          </p:cNvSpPr>
          <p:nvPr/>
        </p:nvSpPr>
        <p:spPr>
          <a:xfrm>
            <a:off x="10295580" y="1234015"/>
            <a:ext cx="1596911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diagonal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47902AA-5988-BA7F-10CF-59FD0EA485F0}"/>
              </a:ext>
            </a:extLst>
          </p:cNvPr>
          <p:cNvSpPr txBox="1">
            <a:spLocks/>
          </p:cNvSpPr>
          <p:nvPr/>
        </p:nvSpPr>
        <p:spPr>
          <a:xfrm>
            <a:off x="299510" y="1234015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diagram</a:t>
            </a:r>
          </a:p>
        </p:txBody>
      </p:sp>
    </p:spTree>
    <p:extLst>
      <p:ext uri="{BB962C8B-B14F-4D97-AF65-F5344CB8AC3E}">
        <p14:creationId xmlns:p14="http://schemas.microsoft.com/office/powerpoint/2010/main" val="207678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7037E-6 L -0.33138 0.250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76" y="125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3E8913-1FF5-E7AC-1F76-0BFF5CDE3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C54B3ADF-24FD-28F4-B17F-8BAE062758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4A48E2-B59F-2AC6-6020-61023F9CFD34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Some politicians can be </a:t>
            </a:r>
            <a:r>
              <a:rPr lang="en-GB" sz="2500" u="sng" dirty="0">
                <a:solidFill>
                  <a:srgbClr val="FFFF00"/>
                </a:solidFill>
              </a:rPr>
              <a:t>rabble-rousers</a:t>
            </a:r>
            <a:r>
              <a:rPr lang="en-GB" sz="2500" dirty="0">
                <a:solidFill>
                  <a:schemeClr val="bg1"/>
                </a:solidFill>
              </a:rPr>
              <a:t>.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 measles </a:t>
            </a:r>
            <a:r>
              <a:rPr lang="en-GB" sz="2500" u="sng" dirty="0">
                <a:solidFill>
                  <a:srgbClr val="FFFF00"/>
                </a:solidFill>
              </a:rPr>
              <a:t>outbreak</a:t>
            </a:r>
            <a:r>
              <a:rPr lang="en-GB" sz="2500" dirty="0">
                <a:solidFill>
                  <a:schemeClr val="bg1"/>
                </a:solidFill>
              </a:rPr>
              <a:t> was thought to have subsided in recent years.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I have asked Mr. Cooper to illustrate how the machine works.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If we look carefully at the plan we can see where the sink and cupboards will fit.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5. The path wound down to the river at a slanted angle.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0F8A57-FF8B-E217-CFBC-1F694BBEC5FB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29C028-B0E1-EB79-1A76-F93CFF93F326}"/>
              </a:ext>
            </a:extLst>
          </p:cNvPr>
          <p:cNvSpPr txBox="1">
            <a:spLocks/>
          </p:cNvSpPr>
          <p:nvPr/>
        </p:nvSpPr>
        <p:spPr>
          <a:xfrm>
            <a:off x="2724745" y="2919940"/>
            <a:ext cx="1437680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epidemic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985315F-0C11-0D79-9FE1-B63A8035B830}"/>
              </a:ext>
            </a:extLst>
          </p:cNvPr>
          <p:cNvSpPr txBox="1">
            <a:spLocks/>
          </p:cNvSpPr>
          <p:nvPr/>
        </p:nvSpPr>
        <p:spPr>
          <a:xfrm>
            <a:off x="8639016" y="1234015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trident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0F2D1DD-2D24-CC86-CB1A-7526F64767C9}"/>
              </a:ext>
            </a:extLst>
          </p:cNvPr>
          <p:cNvSpPr txBox="1">
            <a:spLocks/>
          </p:cNvSpPr>
          <p:nvPr/>
        </p:nvSpPr>
        <p:spPr>
          <a:xfrm>
            <a:off x="2398632" y="1234015"/>
            <a:ext cx="1878199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demonstrate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E53B32F-6D24-AE61-DB94-4D8CB5243374}"/>
              </a:ext>
            </a:extLst>
          </p:cNvPr>
          <p:cNvSpPr txBox="1">
            <a:spLocks/>
          </p:cNvSpPr>
          <p:nvPr/>
        </p:nvSpPr>
        <p:spPr>
          <a:xfrm>
            <a:off x="4353221" y="2043640"/>
            <a:ext cx="243810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demagogues.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BBDC9D3-CDF8-AF5A-7AE5-C5CD2D7A1283}"/>
              </a:ext>
            </a:extLst>
          </p:cNvPr>
          <p:cNvSpPr txBox="1">
            <a:spLocks/>
          </p:cNvSpPr>
          <p:nvPr/>
        </p:nvSpPr>
        <p:spPr>
          <a:xfrm>
            <a:off x="10295580" y="1234015"/>
            <a:ext cx="1596911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diagonal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CD64AB7-91AD-E9CF-AC90-CEEA59FDB878}"/>
              </a:ext>
            </a:extLst>
          </p:cNvPr>
          <p:cNvSpPr txBox="1">
            <a:spLocks/>
          </p:cNvSpPr>
          <p:nvPr/>
        </p:nvSpPr>
        <p:spPr>
          <a:xfrm>
            <a:off x="299510" y="1234015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diagram</a:t>
            </a:r>
          </a:p>
        </p:txBody>
      </p:sp>
    </p:spTree>
    <p:extLst>
      <p:ext uri="{BB962C8B-B14F-4D97-AF65-F5344CB8AC3E}">
        <p14:creationId xmlns:p14="http://schemas.microsoft.com/office/powerpoint/2010/main" val="116111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17003A-1A04-4DB5-41F6-244A30A9F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BBE2514B-38C5-844C-D5F9-5F5172302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C54891-9CA5-5041-66BB-FB089EC57C5A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Some politicians can be </a:t>
            </a:r>
            <a:r>
              <a:rPr lang="en-GB" sz="2500" u="sng" dirty="0">
                <a:solidFill>
                  <a:srgbClr val="FFFF00"/>
                </a:solidFill>
              </a:rPr>
              <a:t>rabble-rousers</a:t>
            </a:r>
            <a:r>
              <a:rPr lang="en-GB" sz="2500" dirty="0">
                <a:solidFill>
                  <a:schemeClr val="bg1"/>
                </a:solidFill>
              </a:rPr>
              <a:t>.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 measles </a:t>
            </a:r>
            <a:r>
              <a:rPr lang="en-GB" sz="2500" u="sng" dirty="0">
                <a:solidFill>
                  <a:srgbClr val="FFFF00"/>
                </a:solidFill>
              </a:rPr>
              <a:t>outbreak</a:t>
            </a:r>
            <a:r>
              <a:rPr lang="en-GB" sz="2500" dirty="0">
                <a:solidFill>
                  <a:schemeClr val="bg1"/>
                </a:solidFill>
              </a:rPr>
              <a:t> was thought to have subsided in recent years.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I have asked Mr. Cooper to </a:t>
            </a:r>
            <a:r>
              <a:rPr lang="en-GB" sz="2500" u="sng" dirty="0">
                <a:solidFill>
                  <a:srgbClr val="FFFF00"/>
                </a:solidFill>
              </a:rPr>
              <a:t>illustrate</a:t>
            </a:r>
            <a:r>
              <a:rPr lang="en-GB" sz="2500" dirty="0">
                <a:solidFill>
                  <a:schemeClr val="bg1"/>
                </a:solidFill>
              </a:rPr>
              <a:t> how the machine works.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If we look carefully at the plan we can see where the sink and cupboards will fit.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5. The path wound down to the river at a slanted angle.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FE4163-BE97-D998-BA24-2E96B877B23A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BAFC47C-0428-510C-A719-F56C3B2846B7}"/>
              </a:ext>
            </a:extLst>
          </p:cNvPr>
          <p:cNvSpPr txBox="1">
            <a:spLocks/>
          </p:cNvSpPr>
          <p:nvPr/>
        </p:nvSpPr>
        <p:spPr>
          <a:xfrm>
            <a:off x="2724745" y="2919940"/>
            <a:ext cx="1437680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epidemic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10BC471-ACD7-38E7-F58B-4674913F3209}"/>
              </a:ext>
            </a:extLst>
          </p:cNvPr>
          <p:cNvSpPr txBox="1">
            <a:spLocks/>
          </p:cNvSpPr>
          <p:nvPr/>
        </p:nvSpPr>
        <p:spPr>
          <a:xfrm>
            <a:off x="8639016" y="1234015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trident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93F68A9-9C49-DBAA-074D-FE9646C192BC}"/>
              </a:ext>
            </a:extLst>
          </p:cNvPr>
          <p:cNvSpPr txBox="1">
            <a:spLocks/>
          </p:cNvSpPr>
          <p:nvPr/>
        </p:nvSpPr>
        <p:spPr>
          <a:xfrm>
            <a:off x="2398632" y="1234015"/>
            <a:ext cx="1878199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demonstrate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1A5D809-1B82-9292-E571-4E063C7CC860}"/>
              </a:ext>
            </a:extLst>
          </p:cNvPr>
          <p:cNvSpPr txBox="1">
            <a:spLocks/>
          </p:cNvSpPr>
          <p:nvPr/>
        </p:nvSpPr>
        <p:spPr>
          <a:xfrm>
            <a:off x="4353221" y="2043640"/>
            <a:ext cx="243810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demagogues.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4F4C8E4-F79B-B1B1-7713-5602C5FA939B}"/>
              </a:ext>
            </a:extLst>
          </p:cNvPr>
          <p:cNvSpPr txBox="1">
            <a:spLocks/>
          </p:cNvSpPr>
          <p:nvPr/>
        </p:nvSpPr>
        <p:spPr>
          <a:xfrm>
            <a:off x="10295580" y="1234015"/>
            <a:ext cx="1596911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diagonal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C665EEE-FD64-0B3F-7D7A-F94B61FFD713}"/>
              </a:ext>
            </a:extLst>
          </p:cNvPr>
          <p:cNvSpPr txBox="1">
            <a:spLocks/>
          </p:cNvSpPr>
          <p:nvPr/>
        </p:nvSpPr>
        <p:spPr>
          <a:xfrm>
            <a:off x="299510" y="1234015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diagram</a:t>
            </a:r>
          </a:p>
        </p:txBody>
      </p:sp>
    </p:spTree>
    <p:extLst>
      <p:ext uri="{BB962C8B-B14F-4D97-AF65-F5344CB8AC3E}">
        <p14:creationId xmlns:p14="http://schemas.microsoft.com/office/powerpoint/2010/main" val="18078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7037E-6 L 0.18958 0.380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79" y="190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4ABA0C-93FD-44EA-DADB-A93ED2A1E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8FFE6D3E-5EB6-3085-7FCE-F52636E82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DB67F8-01CE-14B4-1DFA-F13918A3123C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Some politicians can be </a:t>
            </a:r>
            <a:r>
              <a:rPr lang="en-GB" sz="2500" u="sng" dirty="0">
                <a:solidFill>
                  <a:srgbClr val="FFFF00"/>
                </a:solidFill>
              </a:rPr>
              <a:t>rabble-rousers</a:t>
            </a:r>
            <a:r>
              <a:rPr lang="en-GB" sz="2500" dirty="0">
                <a:solidFill>
                  <a:schemeClr val="bg1"/>
                </a:solidFill>
              </a:rPr>
              <a:t>.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 measles </a:t>
            </a:r>
            <a:r>
              <a:rPr lang="en-GB" sz="2500" u="sng" dirty="0">
                <a:solidFill>
                  <a:srgbClr val="FFFF00"/>
                </a:solidFill>
              </a:rPr>
              <a:t>outbreak</a:t>
            </a:r>
            <a:r>
              <a:rPr lang="en-GB" sz="2500" dirty="0">
                <a:solidFill>
                  <a:schemeClr val="bg1"/>
                </a:solidFill>
              </a:rPr>
              <a:t> was thought to have subsided in recent years.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I have asked Mr. Cooper to </a:t>
            </a:r>
            <a:r>
              <a:rPr lang="en-GB" sz="2500" u="sng" dirty="0">
                <a:solidFill>
                  <a:srgbClr val="FFFF00"/>
                </a:solidFill>
              </a:rPr>
              <a:t>illustrate</a:t>
            </a:r>
            <a:r>
              <a:rPr lang="en-GB" sz="2500" dirty="0">
                <a:solidFill>
                  <a:schemeClr val="bg1"/>
                </a:solidFill>
              </a:rPr>
              <a:t> how the machine works.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If we look carefully at the plan we can see where the sink and cupboards will fit.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5. The path wound down to the river at a slanted angle.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391501-7F38-328E-74B5-2F7C67BD847E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782D1D9-0D65-7B22-1BF7-2B9B3D22019F}"/>
              </a:ext>
            </a:extLst>
          </p:cNvPr>
          <p:cNvSpPr txBox="1">
            <a:spLocks/>
          </p:cNvSpPr>
          <p:nvPr/>
        </p:nvSpPr>
        <p:spPr>
          <a:xfrm>
            <a:off x="2724745" y="2919940"/>
            <a:ext cx="1437680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epidemic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F108CB6-C8AF-41C6-23EF-231823F8DCB5}"/>
              </a:ext>
            </a:extLst>
          </p:cNvPr>
          <p:cNvSpPr txBox="1">
            <a:spLocks/>
          </p:cNvSpPr>
          <p:nvPr/>
        </p:nvSpPr>
        <p:spPr>
          <a:xfrm>
            <a:off x="8639016" y="1234015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trident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C630A40-9EA6-DD2A-40B7-DB64199D5C7D}"/>
              </a:ext>
            </a:extLst>
          </p:cNvPr>
          <p:cNvSpPr txBox="1">
            <a:spLocks/>
          </p:cNvSpPr>
          <p:nvPr/>
        </p:nvSpPr>
        <p:spPr>
          <a:xfrm>
            <a:off x="4909399" y="3884599"/>
            <a:ext cx="1453302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600" dirty="0">
                <a:solidFill>
                  <a:schemeClr val="bg1"/>
                </a:solidFill>
              </a:rPr>
              <a:t>demonstrate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3BC064F-EB90-46CB-BDA1-2DE7A9E1F202}"/>
              </a:ext>
            </a:extLst>
          </p:cNvPr>
          <p:cNvSpPr txBox="1">
            <a:spLocks/>
          </p:cNvSpPr>
          <p:nvPr/>
        </p:nvSpPr>
        <p:spPr>
          <a:xfrm>
            <a:off x="4353221" y="2043640"/>
            <a:ext cx="243810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demagogues.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39242C0-E0C2-B7A2-02A1-0C5344F2DDE8}"/>
              </a:ext>
            </a:extLst>
          </p:cNvPr>
          <p:cNvSpPr txBox="1">
            <a:spLocks/>
          </p:cNvSpPr>
          <p:nvPr/>
        </p:nvSpPr>
        <p:spPr>
          <a:xfrm>
            <a:off x="10295580" y="1234015"/>
            <a:ext cx="1596911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diagonal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15207CF-AC71-9851-BFDA-95AC4908FFDA}"/>
              </a:ext>
            </a:extLst>
          </p:cNvPr>
          <p:cNvSpPr txBox="1">
            <a:spLocks/>
          </p:cNvSpPr>
          <p:nvPr/>
        </p:nvSpPr>
        <p:spPr>
          <a:xfrm>
            <a:off x="299510" y="1234015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diagram</a:t>
            </a:r>
          </a:p>
        </p:txBody>
      </p:sp>
    </p:spTree>
    <p:extLst>
      <p:ext uri="{BB962C8B-B14F-4D97-AF65-F5344CB8AC3E}">
        <p14:creationId xmlns:p14="http://schemas.microsoft.com/office/powerpoint/2010/main" val="96049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6A725F-F41E-6F79-F71A-03376C7D8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3B5C8956-4B94-0162-1A8B-D7CDE7DD0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B80CEC-F3A8-9C6C-9153-5A6C0A4C720D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Some politicians can be </a:t>
            </a:r>
            <a:r>
              <a:rPr lang="en-GB" sz="2500" u="sng" dirty="0">
                <a:solidFill>
                  <a:srgbClr val="FFFF00"/>
                </a:solidFill>
              </a:rPr>
              <a:t>rabble-rousers</a:t>
            </a:r>
            <a:r>
              <a:rPr lang="en-GB" sz="2500" dirty="0">
                <a:solidFill>
                  <a:schemeClr val="bg1"/>
                </a:solidFill>
              </a:rPr>
              <a:t>.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 measles </a:t>
            </a:r>
            <a:r>
              <a:rPr lang="en-GB" sz="2500" u="sng" dirty="0">
                <a:solidFill>
                  <a:srgbClr val="FFFF00"/>
                </a:solidFill>
              </a:rPr>
              <a:t>outbreak</a:t>
            </a:r>
            <a:r>
              <a:rPr lang="en-GB" sz="2500" dirty="0">
                <a:solidFill>
                  <a:schemeClr val="bg1"/>
                </a:solidFill>
              </a:rPr>
              <a:t> was thought to have subsided in recent years.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I have asked Mr. Cooper to </a:t>
            </a:r>
            <a:r>
              <a:rPr lang="en-GB" sz="2500" u="sng" dirty="0">
                <a:solidFill>
                  <a:srgbClr val="FFFF00"/>
                </a:solidFill>
              </a:rPr>
              <a:t>illustrate</a:t>
            </a:r>
            <a:r>
              <a:rPr lang="en-GB" sz="2500" dirty="0">
                <a:solidFill>
                  <a:schemeClr val="bg1"/>
                </a:solidFill>
              </a:rPr>
              <a:t> how the machine works.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If we look carefully at the    </a:t>
            </a:r>
            <a:r>
              <a:rPr lang="en-GB" sz="2500" u="sng" dirty="0">
                <a:solidFill>
                  <a:srgbClr val="FFFF00"/>
                </a:solidFill>
              </a:rPr>
              <a:t>plan</a:t>
            </a:r>
            <a:r>
              <a:rPr lang="en-GB" sz="2500" dirty="0">
                <a:solidFill>
                  <a:schemeClr val="bg1"/>
                </a:solidFill>
              </a:rPr>
              <a:t>    we can see where the sink and cupboards will fit.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5. The path wound down to the river at a slanted angle.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526BAE-C468-E68A-32A7-ABCE34477D6D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E0BC7AC-978D-F4CA-622D-4B24F85C1780}"/>
              </a:ext>
            </a:extLst>
          </p:cNvPr>
          <p:cNvSpPr txBox="1">
            <a:spLocks/>
          </p:cNvSpPr>
          <p:nvPr/>
        </p:nvSpPr>
        <p:spPr>
          <a:xfrm>
            <a:off x="2724745" y="2919940"/>
            <a:ext cx="1437680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epidemic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94E2530-F36D-5D58-87DD-5519B15B9C8F}"/>
              </a:ext>
            </a:extLst>
          </p:cNvPr>
          <p:cNvSpPr txBox="1">
            <a:spLocks/>
          </p:cNvSpPr>
          <p:nvPr/>
        </p:nvSpPr>
        <p:spPr>
          <a:xfrm>
            <a:off x="8639016" y="1234015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trident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9A26325-18F5-F4D8-1778-E43787E3F358}"/>
              </a:ext>
            </a:extLst>
          </p:cNvPr>
          <p:cNvSpPr txBox="1">
            <a:spLocks/>
          </p:cNvSpPr>
          <p:nvPr/>
        </p:nvSpPr>
        <p:spPr>
          <a:xfrm>
            <a:off x="4909399" y="3884599"/>
            <a:ext cx="1453302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600" dirty="0">
                <a:solidFill>
                  <a:schemeClr val="bg1"/>
                </a:solidFill>
              </a:rPr>
              <a:t>demonstrate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1F0C864-3ED7-73E2-97FA-386B19C34D0A}"/>
              </a:ext>
            </a:extLst>
          </p:cNvPr>
          <p:cNvSpPr txBox="1">
            <a:spLocks/>
          </p:cNvSpPr>
          <p:nvPr/>
        </p:nvSpPr>
        <p:spPr>
          <a:xfrm>
            <a:off x="4353221" y="2043640"/>
            <a:ext cx="243810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demagogues.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0C925D-2833-DE29-FFC6-3CBF8418E573}"/>
              </a:ext>
            </a:extLst>
          </p:cNvPr>
          <p:cNvSpPr txBox="1">
            <a:spLocks/>
          </p:cNvSpPr>
          <p:nvPr/>
        </p:nvSpPr>
        <p:spPr>
          <a:xfrm>
            <a:off x="10295580" y="1234015"/>
            <a:ext cx="1596911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diagonal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A15CD59-6973-AA6F-513A-B68892400DC5}"/>
              </a:ext>
            </a:extLst>
          </p:cNvPr>
          <p:cNvSpPr txBox="1">
            <a:spLocks/>
          </p:cNvSpPr>
          <p:nvPr/>
        </p:nvSpPr>
        <p:spPr>
          <a:xfrm>
            <a:off x="299510" y="1234015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diagram</a:t>
            </a:r>
          </a:p>
        </p:txBody>
      </p:sp>
    </p:spTree>
    <p:extLst>
      <p:ext uri="{BB962C8B-B14F-4D97-AF65-F5344CB8AC3E}">
        <p14:creationId xmlns:p14="http://schemas.microsoft.com/office/powerpoint/2010/main" val="316237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6 L 0.35964 0.520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82" y="2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D8A9F0A-33BC-C541-9569-1AF36FBBBF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3895" y="1963668"/>
            <a:ext cx="10022889" cy="204904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</a:t>
            </a:r>
            <a:br>
              <a:rPr lang="en-GB" sz="4800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demo, dent and dia.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C546602-245B-33BF-CBC4-F00B5FD76BC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076E9BF-6B65-F32E-1AB5-4BD98B70E19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5507F06-57A8-40D9-F23E-912D18966B6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541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708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72 -0.0449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93" y="-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E99EA5-B23A-522C-D7D3-1C6812A04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5FB868A1-0F86-0BF2-91EC-B1EEDA90A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1E7631-C02A-9320-4D25-1F33FF5D0090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Some politicians can be </a:t>
            </a:r>
            <a:r>
              <a:rPr lang="en-GB" sz="2500" u="sng" dirty="0">
                <a:solidFill>
                  <a:srgbClr val="FFFF00"/>
                </a:solidFill>
              </a:rPr>
              <a:t>rabble-rousers</a:t>
            </a:r>
            <a:r>
              <a:rPr lang="en-GB" sz="2500" dirty="0">
                <a:solidFill>
                  <a:schemeClr val="bg1"/>
                </a:solidFill>
              </a:rPr>
              <a:t>.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 measles </a:t>
            </a:r>
            <a:r>
              <a:rPr lang="en-GB" sz="2500" u="sng" dirty="0">
                <a:solidFill>
                  <a:srgbClr val="FFFF00"/>
                </a:solidFill>
              </a:rPr>
              <a:t>outbreak</a:t>
            </a:r>
            <a:r>
              <a:rPr lang="en-GB" sz="2500" dirty="0">
                <a:solidFill>
                  <a:schemeClr val="bg1"/>
                </a:solidFill>
              </a:rPr>
              <a:t> was thought to have subsided in recent years.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I have asked Mr. Cooper to </a:t>
            </a:r>
            <a:r>
              <a:rPr lang="en-GB" sz="2500" u="sng" dirty="0">
                <a:solidFill>
                  <a:srgbClr val="FFFF00"/>
                </a:solidFill>
              </a:rPr>
              <a:t>illustrate</a:t>
            </a:r>
            <a:r>
              <a:rPr lang="en-GB" sz="2500" dirty="0">
                <a:solidFill>
                  <a:schemeClr val="bg1"/>
                </a:solidFill>
              </a:rPr>
              <a:t> how the machine works.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If we look carefully at the    </a:t>
            </a:r>
            <a:r>
              <a:rPr lang="en-GB" sz="2500" u="sng" dirty="0">
                <a:solidFill>
                  <a:srgbClr val="FFFF00"/>
                </a:solidFill>
              </a:rPr>
              <a:t>plan</a:t>
            </a:r>
            <a:r>
              <a:rPr lang="en-GB" sz="2500" dirty="0">
                <a:solidFill>
                  <a:schemeClr val="bg1"/>
                </a:solidFill>
              </a:rPr>
              <a:t>    we can see where the sink and cupboards will fit.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5. The path wound down to the river at a   </a:t>
            </a:r>
            <a:r>
              <a:rPr lang="en-GB" sz="2500" u="sng" dirty="0">
                <a:solidFill>
                  <a:srgbClr val="FFFF00"/>
                </a:solidFill>
              </a:rPr>
              <a:t>slanted</a:t>
            </a:r>
            <a:r>
              <a:rPr lang="en-GB" sz="2500" dirty="0">
                <a:solidFill>
                  <a:schemeClr val="bg1"/>
                </a:solidFill>
              </a:rPr>
              <a:t>   angle.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1F9C58-DC52-83BC-1C4E-9A0B8A6111DD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0B0E46B-3315-C720-7CCC-F99EE6D2E63B}"/>
              </a:ext>
            </a:extLst>
          </p:cNvPr>
          <p:cNvSpPr txBox="1">
            <a:spLocks/>
          </p:cNvSpPr>
          <p:nvPr/>
        </p:nvSpPr>
        <p:spPr>
          <a:xfrm>
            <a:off x="2724745" y="2919940"/>
            <a:ext cx="1437680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epidemic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7800462-68E1-977B-27E4-D02E4C558E18}"/>
              </a:ext>
            </a:extLst>
          </p:cNvPr>
          <p:cNvSpPr txBox="1">
            <a:spLocks/>
          </p:cNvSpPr>
          <p:nvPr/>
        </p:nvSpPr>
        <p:spPr>
          <a:xfrm>
            <a:off x="8639016" y="1234015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trident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656A68D-AE29-EC91-2426-93F347831635}"/>
              </a:ext>
            </a:extLst>
          </p:cNvPr>
          <p:cNvSpPr txBox="1">
            <a:spLocks/>
          </p:cNvSpPr>
          <p:nvPr/>
        </p:nvSpPr>
        <p:spPr>
          <a:xfrm>
            <a:off x="4909399" y="3884599"/>
            <a:ext cx="1453302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600" dirty="0">
                <a:solidFill>
                  <a:schemeClr val="bg1"/>
                </a:solidFill>
              </a:rPr>
              <a:t>demonstrate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C312410-075F-868C-4FE1-E3639499EA0E}"/>
              </a:ext>
            </a:extLst>
          </p:cNvPr>
          <p:cNvSpPr txBox="1">
            <a:spLocks/>
          </p:cNvSpPr>
          <p:nvPr/>
        </p:nvSpPr>
        <p:spPr>
          <a:xfrm>
            <a:off x="4353221" y="2043640"/>
            <a:ext cx="243810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demagogues.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983D278-85BB-1BDE-53ED-6AA15DA44221}"/>
              </a:ext>
            </a:extLst>
          </p:cNvPr>
          <p:cNvSpPr txBox="1">
            <a:spLocks/>
          </p:cNvSpPr>
          <p:nvPr/>
        </p:nvSpPr>
        <p:spPr>
          <a:xfrm>
            <a:off x="10295580" y="1234015"/>
            <a:ext cx="1596911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diagonal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5B565CC-EE0E-BE68-A782-98BECF3959DB}"/>
              </a:ext>
            </a:extLst>
          </p:cNvPr>
          <p:cNvSpPr txBox="1">
            <a:spLocks/>
          </p:cNvSpPr>
          <p:nvPr/>
        </p:nvSpPr>
        <p:spPr>
          <a:xfrm>
            <a:off x="4700060" y="4820758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diagram</a:t>
            </a:r>
          </a:p>
        </p:txBody>
      </p:sp>
    </p:spTree>
    <p:extLst>
      <p:ext uri="{BB962C8B-B14F-4D97-AF65-F5344CB8AC3E}">
        <p14:creationId xmlns:p14="http://schemas.microsoft.com/office/powerpoint/2010/main" val="282296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6 L -0.30834 0.718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17" y="3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an effort to denonstrate the importance of a fair denography, he organised a campaign with Aimee.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an effort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demonstrate</a:t>
            </a:r>
            <a:r>
              <a:rPr lang="en-GB" sz="3400" dirty="0">
                <a:solidFill>
                  <a:schemeClr val="bg1"/>
                </a:solidFill>
              </a:rPr>
              <a:t> the importance of a fair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democracy</a:t>
            </a:r>
            <a:r>
              <a:rPr lang="en-GB" sz="3400" dirty="0">
                <a:solidFill>
                  <a:schemeClr val="bg1"/>
                </a:solidFill>
              </a:rPr>
              <a:t>, he organised a campaign with Aimee.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an effort to demonstrate the importance of a fair democracy, he organised a campaign with Aimee.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2CE108-573B-FBCC-C6F3-010850AF6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DEB68C69-5FE0-BD62-30B9-96820B6F03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8ABF6EA6-DD69-6D84-14B5-84E3FF776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E6F6848D-42F3-9486-0845-58F30B6A499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5F6C8717-52E3-25E9-50AA-6D38D41E50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1487EA-CE35-BC3A-E6D3-919486FB337C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 sudden epidenic of misinformation had spread across the cosmos, with a denagogue promoting divisive ideas.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059DAE-F1C6-48D5-EAB7-BF067F3D0728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 sudden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epidemic</a:t>
            </a:r>
            <a:r>
              <a:rPr lang="en-GB" sz="3400" dirty="0">
                <a:solidFill>
                  <a:schemeClr val="bg1"/>
                </a:solidFill>
              </a:rPr>
              <a:t> of misinformation had spread across the cosmos, with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demagogue</a:t>
            </a:r>
            <a:r>
              <a:rPr lang="en-GB" sz="3400" dirty="0">
                <a:solidFill>
                  <a:schemeClr val="bg1"/>
                </a:solidFill>
              </a:rPr>
              <a:t> promoting divisive ideas.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C180DC-2A69-C1FB-3439-F4424691E11C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 sudden epidemic of misinformation had spread across the cosmos, with a demagogue promoting divisive ideas.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633FD9F-10CB-D6EA-FC17-E05430BC39B5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5FA3669-F372-CD97-9EDC-EBACDA8B8201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862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__te_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___ti__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__st____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__gr_____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0090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demography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demonstrate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dentist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diameter 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EE2F93-C543-02AA-B92B-9187A8E4B67C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diame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C06FE2-ECD3-7B63-5191-8DACB72B81A6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81F8831-4466-D688-D96E-4BFD85266602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1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demon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</a:t>
            </a:r>
            <a:r>
              <a:rPr lang="en-GB" sz="31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rate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7DAFBD2-5492-C6AC-FF68-32C39CE9559F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2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demo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</a:t>
            </a:r>
            <a:r>
              <a:rPr lang="en-GB" sz="2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aphy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1FB537-0A20-4AE3-E7C3-B7EC5BCD2650}"/>
              </a:ext>
            </a:extLst>
          </p:cNvPr>
          <p:cNvSpPr txBox="1"/>
          <p:nvPr/>
        </p:nvSpPr>
        <p:spPr>
          <a:xfrm>
            <a:off x="9425653" y="2394857"/>
            <a:ext cx="2547938" cy="20090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demography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demonstrate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dentist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diameter 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1154772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A1D6DC4-6CC3-8658-CEAB-CCB89072661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F79F535-3B32-80A1-0B89-FE5216AA1055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9982F13-E372-B93D-C204-B189309B5FF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4210" y="1907687"/>
            <a:ext cx="3267562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	demography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demonstrate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epidemic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democracy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demagogue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dentist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trident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dentures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3017" y="1939380"/>
            <a:ext cx="4260338" cy="1489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	</a:t>
            </a:r>
            <a:r>
              <a:rPr lang="pt-BR" altLang="en-US" sz="2000" dirty="0">
                <a:solidFill>
                  <a:schemeClr val="tx1"/>
                </a:solidFill>
                <a:latin typeface="+mn-lt"/>
              </a:rPr>
              <a:t>diagonal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000" dirty="0">
                <a:solidFill>
                  <a:schemeClr val="tx1"/>
                </a:solidFill>
                <a:latin typeface="+mn-lt"/>
              </a:rPr>
              <a:t>10.	diameter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000" dirty="0">
                <a:solidFill>
                  <a:schemeClr val="tx1"/>
                </a:solidFill>
                <a:latin typeface="+mn-lt"/>
              </a:rPr>
              <a:t>11.	diagram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AB5965D-C9EF-6742-4494-65A6E408883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2BD024F-3CD1-822C-FA4E-BF51951419FB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, background pattern&#10;&#10;Description automatically generated">
            <a:extLst>
              <a:ext uri="{FF2B5EF4-FFF2-40B4-BE49-F238E27FC236}">
                <a16:creationId xmlns:a16="http://schemas.microsoft.com/office/drawing/2014/main" id="{DB3A9086-887F-2CDE-9F9A-1427FF76451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demo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demo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cracy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demo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nstrate		epi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demo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Demo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people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31A9894-8125-FDDC-3512-B9C9E1E1FFE9}"/>
              </a:ext>
            </a:extLst>
          </p:cNvPr>
          <p:cNvSpPr txBox="1"/>
          <p:nvPr/>
        </p:nvSpPr>
        <p:spPr>
          <a:xfrm>
            <a:off x="1619794" y="6435634"/>
            <a:ext cx="8525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Demon comes from the Greek daimon which means spirit.</a:t>
            </a:r>
          </a:p>
        </p:txBody>
      </p:sp>
    </p:spTree>
    <p:extLst>
      <p:ext uri="{BB962C8B-B14F-4D97-AF65-F5344CB8AC3E}">
        <p14:creationId xmlns:p14="http://schemas.microsoft.com/office/powerpoint/2010/main" val="417649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2907210"/>
            <a:ext cx="763929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“demos” means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people in ancient Greek . 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15FF54B-0114-D9AE-AAA6-371F4F3247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EDBBA5B0-91A4-F38D-FE17-F4CE2E4ACBE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55559" y="2516364"/>
            <a:ext cx="63037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demo</a:t>
            </a:r>
            <a:r>
              <a:rPr lang="en-GB" sz="8000" dirty="0">
                <a:solidFill>
                  <a:schemeClr val="bg1"/>
                </a:solidFill>
              </a:rPr>
              <a:t>cracy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8BC790-F8A6-5240-2223-2796E8F84DEE}"/>
              </a:ext>
            </a:extLst>
          </p:cNvPr>
          <p:cNvSpPr txBox="1"/>
          <p:nvPr/>
        </p:nvSpPr>
        <p:spPr>
          <a:xfrm>
            <a:off x="4545874" y="3733988"/>
            <a:ext cx="61134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A system of governing where the people have the power either directly or indirectly.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1969E6F8-AD54-58C8-4506-68235A27740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59452" y="2545212"/>
            <a:ext cx="65304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demo</a:t>
            </a:r>
            <a:r>
              <a:rPr lang="en-GB" sz="8000" dirty="0">
                <a:solidFill>
                  <a:schemeClr val="bg1"/>
                </a:solidFill>
              </a:rPr>
              <a:t>graphy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60" y="1416140"/>
            <a:ext cx="3414947" cy="43999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A5A7DD4-FFD8-A793-F5AB-3DA62519BE6D}"/>
              </a:ext>
            </a:extLst>
          </p:cNvPr>
          <p:cNvSpPr txBox="1"/>
          <p:nvPr/>
        </p:nvSpPr>
        <p:spPr>
          <a:xfrm>
            <a:off x="4427807" y="3695133"/>
            <a:ext cx="65304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Graphy means writing so demography is writing about people and more precisely the study of the human population including births, deaths, disease and density. </a:t>
            </a:r>
          </a:p>
        </p:txBody>
      </p:sp>
    </p:spTree>
    <p:extLst>
      <p:ext uri="{BB962C8B-B14F-4D97-AF65-F5344CB8AC3E}">
        <p14:creationId xmlns:p14="http://schemas.microsoft.com/office/powerpoint/2010/main" val="2706167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C68468C-219A-66D7-7A96-8D6D8E29E7C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467497" y="2558407"/>
            <a:ext cx="6426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demo</a:t>
            </a:r>
            <a:r>
              <a:rPr lang="en-GB" sz="8000" dirty="0">
                <a:solidFill>
                  <a:schemeClr val="bg1"/>
                </a:solidFill>
              </a:rPr>
              <a:t>nstrate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971745-A364-2039-FCEE-97F30D589BFC}"/>
              </a:ext>
            </a:extLst>
          </p:cNvPr>
          <p:cNvSpPr txBox="1"/>
          <p:nvPr/>
        </p:nvSpPr>
        <p:spPr>
          <a:xfrm>
            <a:off x="4467497" y="3764300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To show people.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E6FA4527-A1AD-A808-B838-7DE1E89BB39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55559" y="2516364"/>
            <a:ext cx="63037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epi</a:t>
            </a:r>
            <a:r>
              <a:rPr lang="en-GB" sz="8000" u="sng" dirty="0">
                <a:solidFill>
                  <a:srgbClr val="FFFF00"/>
                </a:solidFill>
              </a:rPr>
              <a:t>demic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8BC790-F8A6-5240-2223-2796E8F84DEE}"/>
              </a:ext>
            </a:extLst>
          </p:cNvPr>
          <p:cNvSpPr txBox="1"/>
          <p:nvPr/>
        </p:nvSpPr>
        <p:spPr>
          <a:xfrm>
            <a:off x="4545874" y="3733988"/>
            <a:ext cx="611341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The Covid epidemic was awful.</a:t>
            </a:r>
          </a:p>
        </p:txBody>
      </p:sp>
    </p:spTree>
    <p:extLst>
      <p:ext uri="{BB962C8B-B14F-4D97-AF65-F5344CB8AC3E}">
        <p14:creationId xmlns:p14="http://schemas.microsoft.com/office/powerpoint/2010/main" val="1101775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1660</Words>
  <Application>Microsoft Office PowerPoint</Application>
  <PresentationFormat>Widescreen</PresentationFormat>
  <Paragraphs>205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Aptos</vt:lpstr>
      <vt:lpstr>Arial</vt:lpstr>
      <vt:lpstr>Andika</vt:lpstr>
      <vt:lpstr>Office Theme</vt:lpstr>
      <vt:lpstr> How to Use this PowerPoint</vt:lpstr>
      <vt:lpstr>Scrambler has been scrambling!!!</vt:lpstr>
      <vt:lpstr>The word families  demo, dent and dia.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41</cp:revision>
  <dcterms:created xsi:type="dcterms:W3CDTF">2022-05-31T09:42:07Z</dcterms:created>
  <dcterms:modified xsi:type="dcterms:W3CDTF">2025-12-08T17:16:51Z</dcterms:modified>
</cp:coreProperties>
</file>