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0"/>
  </p:notesMasterIdLst>
  <p:sldIdLst>
    <p:sldId id="408" r:id="rId2"/>
    <p:sldId id="379" r:id="rId3"/>
    <p:sldId id="271" r:id="rId4"/>
    <p:sldId id="373" r:id="rId5"/>
    <p:sldId id="274" r:id="rId6"/>
    <p:sldId id="279" r:id="rId7"/>
    <p:sldId id="300" r:id="rId8"/>
    <p:sldId id="276" r:id="rId9"/>
    <p:sldId id="269" r:id="rId10"/>
    <p:sldId id="281" r:id="rId11"/>
    <p:sldId id="282" r:id="rId12"/>
    <p:sldId id="283" r:id="rId13"/>
    <p:sldId id="286" r:id="rId14"/>
    <p:sldId id="285" r:id="rId15"/>
    <p:sldId id="301" r:id="rId16"/>
    <p:sldId id="302" r:id="rId17"/>
    <p:sldId id="303" r:id="rId18"/>
    <p:sldId id="304" r:id="rId19"/>
    <p:sldId id="374" r:id="rId20"/>
    <p:sldId id="377" r:id="rId21"/>
    <p:sldId id="376" r:id="rId22"/>
    <p:sldId id="369" r:id="rId23"/>
    <p:sldId id="365" r:id="rId24"/>
    <p:sldId id="368" r:id="rId25"/>
    <p:sldId id="264" r:id="rId26"/>
    <p:sldId id="378" r:id="rId27"/>
    <p:sldId id="363" r:id="rId28"/>
    <p:sldId id="277" r:id="rId29"/>
  </p:sldIdLst>
  <p:sldSz cx="12192000" cy="6858000"/>
  <p:notesSz cx="6858000" cy="9144000"/>
  <p:embeddedFontLst>
    <p:embeddedFont>
      <p:font typeface="Andika" panose="02000000000000000000" pitchFamily="2"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FF16BA-7B41-4EF0-AC0C-BB25BC62EA59}" v="2" dt="2025-12-08T17:31:55.7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73" autoAdjust="0"/>
  </p:normalViewPr>
  <p:slideViewPr>
    <p:cSldViewPr snapToGrid="0">
      <p:cViewPr varScale="1">
        <p:scale>
          <a:sx n="64" d="100"/>
          <a:sy n="64" d="100"/>
        </p:scale>
        <p:origin x="1044" y="6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sldOrd">
      <pc:chgData name="Glen Jones" userId="e846aaca-4b24-4b13-b0d0-f2308e16b284" providerId="ADAL" clId="{ED47ACC3-9597-4D89-A1DC-43CF280EF274}" dt="2025-12-08T17:32:00.127" v="6"/>
      <pc:docMkLst>
        <pc:docMk/>
      </pc:docMkLst>
      <pc:sldChg chg="addSp modSp ord modAnim">
        <pc:chgData name="Glen Jones" userId="e846aaca-4b24-4b13-b0d0-f2308e16b284" providerId="ADAL" clId="{ED47ACC3-9597-4D89-A1DC-43CF280EF274}" dt="2025-12-08T17:31:58.658" v="4"/>
        <pc:sldMkLst>
          <pc:docMk/>
          <pc:sldMk cId="0" sldId="277"/>
        </pc:sldMkLst>
        <pc:spChg chg="add mod">
          <ac:chgData name="Glen Jones" userId="e846aaca-4b24-4b13-b0d0-f2308e16b284" providerId="ADAL" clId="{ED47ACC3-9597-4D89-A1DC-43CF280EF274}" dt="2025-12-08T17:31:55.744" v="2"/>
          <ac:spMkLst>
            <pc:docMk/>
            <pc:sldMk cId="0" sldId="277"/>
            <ac:spMk id="2" creationId="{03F9D298-C2CB-52A0-A098-E10288C9A2ED}"/>
          </ac:spMkLst>
        </pc:spChg>
      </pc:sldChg>
      <pc:sldChg chg="del">
        <pc:chgData name="Glen Jones" userId="e846aaca-4b24-4b13-b0d0-f2308e16b284" providerId="ADAL" clId="{ED47ACC3-9597-4D89-A1DC-43CF280EF274}" dt="2025-12-08T17:29:13.563" v="1" actId="47"/>
        <pc:sldMkLst>
          <pc:docMk/>
          <pc:sldMk cId="2355754654" sldId="359"/>
        </pc:sldMkLst>
      </pc:sldChg>
      <pc:sldChg chg="ord">
        <pc:chgData name="Glen Jones" userId="e846aaca-4b24-4b13-b0d0-f2308e16b284" providerId="ADAL" clId="{ED47ACC3-9597-4D89-A1DC-43CF280EF274}" dt="2025-12-08T17:32:00.127" v="6"/>
        <pc:sldMkLst>
          <pc:docMk/>
          <pc:sldMk cId="2837964923" sldId="363"/>
        </pc:sldMkLst>
      </pc:sldChg>
      <pc:sldChg chg="add">
        <pc:chgData name="Glen Jones" userId="e846aaca-4b24-4b13-b0d0-f2308e16b284" providerId="ADAL" clId="{ED47ACC3-9597-4D89-A1DC-43CF280EF274}" dt="2025-12-08T17:29:12.424" v="0"/>
        <pc:sldMkLst>
          <pc:docMk/>
          <pc:sldMk cId="461087981" sldId="40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DCF2ADD9-2ACA-4AFF-AC73-1CA6FFA6A195}"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0DB1AD47-8AD4-4AF1-894A-F499C8A5FCA5}" type="slidenum">
              <a:rPr lang="en-GB" smtClean="0"/>
              <a:pPr/>
              <a:t>‹#›</a:t>
            </a:fld>
            <a:endParaRPr lang="en-GB" dirty="0"/>
          </a:p>
        </p:txBody>
      </p:sp>
    </p:spTree>
    <p:extLst>
      <p:ext uri="{BB962C8B-B14F-4D97-AF65-F5344CB8AC3E}">
        <p14:creationId xmlns:p14="http://schemas.microsoft.com/office/powerpoint/2010/main" val="87324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Reread the short story together. Find all of the words ending with /shuhs/ </a:t>
            </a:r>
          </a:p>
          <a:p>
            <a:endParaRPr lang="en-US" dirty="0"/>
          </a:p>
          <a:p>
            <a:endParaRPr lang="en-US" dirty="0"/>
          </a:p>
        </p:txBody>
      </p:sp>
      <p:sp>
        <p:nvSpPr>
          <p:cNvPr id="4" name="Slide Number Placeholder 3"/>
          <p:cNvSpPr>
            <a:spLocks noGrp="1"/>
          </p:cNvSpPr>
          <p:nvPr>
            <p:ph type="sldNum" sz="quarter" idx="5"/>
          </p:nvPr>
        </p:nvSpPr>
        <p:spPr/>
        <p:txBody>
          <a:bodyPr/>
          <a:lstStyle/>
          <a:p>
            <a:fld id="{E67E3499-1C97-A640-887A-66DF423E76A0}" type="slidenum">
              <a:rPr lang="en-US" smtClean="0"/>
              <a:t>3</a:t>
            </a:fld>
            <a:endParaRPr lang="en-US" dirty="0"/>
          </a:p>
        </p:txBody>
      </p:sp>
    </p:spTree>
    <p:extLst>
      <p:ext uri="{BB962C8B-B14F-4D97-AF65-F5344CB8AC3E}">
        <p14:creationId xmlns:p14="http://schemas.microsoft.com/office/powerpoint/2010/main" val="513459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Reread the short story together. Find all of the words ending with /shuhs/ </a:t>
            </a:r>
          </a:p>
          <a:p>
            <a:endParaRPr lang="en-US" dirty="0"/>
          </a:p>
          <a:p>
            <a:endParaRPr lang="en-US" dirty="0"/>
          </a:p>
        </p:txBody>
      </p:sp>
      <p:sp>
        <p:nvSpPr>
          <p:cNvPr id="4" name="Slide Number Placeholder 3"/>
          <p:cNvSpPr>
            <a:spLocks noGrp="1"/>
          </p:cNvSpPr>
          <p:nvPr>
            <p:ph type="sldNum" sz="quarter" idx="5"/>
          </p:nvPr>
        </p:nvSpPr>
        <p:spPr/>
        <p:txBody>
          <a:bodyPr/>
          <a:lstStyle/>
          <a:p>
            <a:fld id="{E67E3499-1C97-A640-887A-66DF423E76A0}" type="slidenum">
              <a:rPr lang="en-US" smtClean="0"/>
              <a:t>4</a:t>
            </a:fld>
            <a:endParaRPr lang="en-US" dirty="0"/>
          </a:p>
        </p:txBody>
      </p:sp>
    </p:spTree>
    <p:extLst>
      <p:ext uri="{BB962C8B-B14F-4D97-AF65-F5344CB8AC3E}">
        <p14:creationId xmlns:p14="http://schemas.microsoft.com/office/powerpoint/2010/main" val="1392462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Reread the short story together. Find all of the words ending with /shuhs/ </a:t>
            </a:r>
          </a:p>
          <a:p>
            <a:endParaRPr lang="en-US" dirty="0"/>
          </a:p>
          <a:p>
            <a:endParaRPr lang="en-US" dirty="0"/>
          </a:p>
        </p:txBody>
      </p:sp>
      <p:sp>
        <p:nvSpPr>
          <p:cNvPr id="4" name="Slide Number Placeholder 3"/>
          <p:cNvSpPr>
            <a:spLocks noGrp="1"/>
          </p:cNvSpPr>
          <p:nvPr>
            <p:ph type="sldNum" sz="quarter" idx="5"/>
          </p:nvPr>
        </p:nvSpPr>
        <p:spPr/>
        <p:txBody>
          <a:bodyPr/>
          <a:lstStyle/>
          <a:p>
            <a:fld id="{E67E3499-1C97-A640-887A-66DF423E76A0}" type="slidenum">
              <a:rPr lang="en-US" smtClean="0"/>
              <a:t>26</a:t>
            </a:fld>
            <a:endParaRPr lang="en-US" dirty="0"/>
          </a:p>
        </p:txBody>
      </p:sp>
    </p:spTree>
    <p:extLst>
      <p:ext uri="{BB962C8B-B14F-4D97-AF65-F5344CB8AC3E}">
        <p14:creationId xmlns:p14="http://schemas.microsoft.com/office/powerpoint/2010/main" val="2354547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946952"/>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This is a Flash Back resource. It reintroduces spelling patterns from previous years that students may need to be comfortable with before introducing the new spelling pattern. </a:t>
            </a:r>
            <a:br>
              <a:rPr lang="en-GB" dirty="0">
                <a:solidFill>
                  <a:schemeClr val="bg1"/>
                </a:solidFill>
              </a:rPr>
            </a:br>
            <a:endParaRPr lang="en-GB" dirty="0">
              <a:solidFill>
                <a:schemeClr val="bg1"/>
              </a:solidFill>
            </a:endParaRPr>
          </a:p>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1806" y="4845239"/>
            <a:ext cx="1873244" cy="1871165"/>
          </a:xfrm>
          <a:prstGeom prst="rect">
            <a:avLst/>
          </a:prstGeom>
        </p:spPr>
      </p:pic>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767753"/>
            <a:ext cx="7477079" cy="812153"/>
          </a:xfrm>
          <a:prstGeom prst="roundRect">
            <a:avLst/>
          </a:prstGeom>
          <a:solidFill>
            <a:srgbClr val="00B050"/>
          </a:solidFill>
        </p:spPr>
        <p:txBody>
          <a:bodyPr vert="horz" lIns="360000" tIns="216000" rIns="360000" bIns="14400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
        <p:nvSpPr>
          <p:cNvPr id="7" name="Rectangle: Rounded Corners 6">
            <a:hlinkClick r:id="rId5"/>
            <a:extLst>
              <a:ext uri="{FF2B5EF4-FFF2-40B4-BE49-F238E27FC236}">
                <a16:creationId xmlns:a16="http://schemas.microsoft.com/office/drawing/2014/main" id="{A735F095-9C5F-FE22-2049-605B8AA7CB3C}"/>
              </a:ext>
            </a:extLst>
          </p:cNvPr>
          <p:cNvSpPr/>
          <p:nvPr/>
        </p:nvSpPr>
        <p:spPr>
          <a:xfrm>
            <a:off x="7880423" y="5767753"/>
            <a:ext cx="2471383" cy="812154"/>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1943C3C2-3C5B-5FC6-47B7-D265A73DA5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75413"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dog was not vicious.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3701143" cy="1323439"/>
          </a:xfrm>
          <a:prstGeom prst="rect">
            <a:avLst/>
          </a:prstGeom>
          <a:noFill/>
        </p:spPr>
        <p:txBody>
          <a:bodyPr wrap="square" rtlCol="0">
            <a:spAutoFit/>
          </a:bodyPr>
          <a:lstStyle/>
          <a:p>
            <a:r>
              <a:rPr lang="en-GB" sz="8000" dirty="0">
                <a:solidFill>
                  <a:schemeClr val="bg1"/>
                </a:solidFill>
              </a:rPr>
              <a:t>vi</a:t>
            </a:r>
            <a:r>
              <a:rPr lang="en-GB" sz="8000" b="1" u="sng" dirty="0">
                <a:solidFill>
                  <a:schemeClr val="bg1"/>
                </a:solidFill>
              </a:rPr>
              <a:t>cious</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0158" y="1939941"/>
            <a:ext cx="4925919" cy="3883809"/>
          </a:xfrm>
          <a:prstGeom prst="rect">
            <a:avLst/>
          </a:prstGeom>
        </p:spPr>
      </p:pic>
    </p:spTree>
    <p:extLst>
      <p:ext uri="{BB962C8B-B14F-4D97-AF65-F5344CB8AC3E}">
        <p14:creationId xmlns:p14="http://schemas.microsoft.com/office/powerpoint/2010/main" val="418504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38EA3378-5273-A329-2CA3-BD67570B8A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Gold is a precious metal.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4711337" cy="1323439"/>
          </a:xfrm>
          <a:prstGeom prst="rect">
            <a:avLst/>
          </a:prstGeom>
          <a:noFill/>
        </p:spPr>
        <p:txBody>
          <a:bodyPr wrap="square" rtlCol="0">
            <a:spAutoFit/>
          </a:bodyPr>
          <a:lstStyle/>
          <a:p>
            <a:r>
              <a:rPr lang="en-GB" sz="8000" dirty="0">
                <a:solidFill>
                  <a:schemeClr val="bg1"/>
                </a:solidFill>
              </a:rPr>
              <a:t>pre</a:t>
            </a:r>
            <a:r>
              <a:rPr lang="en-GB" sz="8000" b="1" u="sng" dirty="0">
                <a:solidFill>
                  <a:schemeClr val="bg1"/>
                </a:solidFill>
              </a:rPr>
              <a:t>cious</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390" y="1637212"/>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2AE77C75-ECDE-2036-AB50-E3651AC9B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This meal is delicious.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5016137" y="3107047"/>
            <a:ext cx="5423647" cy="1323439"/>
          </a:xfrm>
          <a:prstGeom prst="rect">
            <a:avLst/>
          </a:prstGeom>
          <a:noFill/>
        </p:spPr>
        <p:txBody>
          <a:bodyPr wrap="square" rtlCol="0">
            <a:spAutoFit/>
          </a:bodyPr>
          <a:lstStyle/>
          <a:p>
            <a:r>
              <a:rPr lang="en-GB" sz="8000" dirty="0">
                <a:solidFill>
                  <a:schemeClr val="bg1"/>
                </a:solidFill>
              </a:rPr>
              <a:t>deli</a:t>
            </a:r>
            <a:r>
              <a:rPr lang="en-GB" sz="8000" b="1" u="sng" dirty="0">
                <a:solidFill>
                  <a:schemeClr val="bg1"/>
                </a:solidFill>
              </a:rPr>
              <a:t>cious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50284" y="1838233"/>
            <a:ext cx="3740723" cy="4819664"/>
          </a:xfrm>
          <a:prstGeom prst="rect">
            <a:avLst/>
          </a:prstGeom>
        </p:spPr>
      </p:pic>
    </p:spTree>
    <p:extLst>
      <p:ext uri="{BB962C8B-B14F-4D97-AF65-F5344CB8AC3E}">
        <p14:creationId xmlns:p14="http://schemas.microsoft.com/office/powerpoint/2010/main" val="26346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CAEC0976-E900-DD6D-A7D6-1FBC416E5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anonymous letter was malicious.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355771" cy="1323439"/>
          </a:xfrm>
          <a:prstGeom prst="rect">
            <a:avLst/>
          </a:prstGeom>
          <a:noFill/>
        </p:spPr>
        <p:txBody>
          <a:bodyPr wrap="square" rtlCol="0">
            <a:spAutoFit/>
          </a:bodyPr>
          <a:lstStyle/>
          <a:p>
            <a:r>
              <a:rPr lang="en-GB" sz="8000" dirty="0">
                <a:solidFill>
                  <a:schemeClr val="bg1"/>
                </a:solidFill>
              </a:rPr>
              <a:t>mali</a:t>
            </a:r>
            <a:r>
              <a:rPr lang="en-GB" sz="8000" b="1" u="sng" dirty="0">
                <a:solidFill>
                  <a:schemeClr val="bg1"/>
                </a:solidFill>
              </a:rPr>
              <a:t>cious</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9132" y="2218638"/>
            <a:ext cx="4948285" cy="3901443"/>
          </a:xfrm>
          <a:prstGeom prst="rect">
            <a:avLst/>
          </a:prstGeom>
        </p:spPr>
      </p:pic>
      <p:sp>
        <p:nvSpPr>
          <p:cNvPr id="7" name="TextBox 6">
            <a:extLst>
              <a:ext uri="{FF2B5EF4-FFF2-40B4-BE49-F238E27FC236}">
                <a16:creationId xmlns:a16="http://schemas.microsoft.com/office/drawing/2014/main" id="{BC359CF9-66E6-A881-0B45-5FB109CFEAD7}"/>
              </a:ext>
            </a:extLst>
          </p:cNvPr>
          <p:cNvSpPr txBox="1"/>
          <p:nvPr/>
        </p:nvSpPr>
        <p:spPr>
          <a:xfrm>
            <a:off x="6096000" y="3697180"/>
            <a:ext cx="4493623" cy="369332"/>
          </a:xfrm>
          <a:prstGeom prst="rect">
            <a:avLst/>
          </a:prstGeom>
          <a:noFill/>
        </p:spPr>
        <p:txBody>
          <a:bodyPr wrap="square" lIns="91440" tIns="45720" rIns="91440" bIns="45720" rtlCol="0" anchor="t">
            <a:spAutoFit/>
          </a:bodyPr>
          <a:lstStyle/>
          <a:p>
            <a:r>
              <a:rPr lang="en-GB" dirty="0">
                <a:solidFill>
                  <a:schemeClr val="bg1"/>
                </a:solidFill>
              </a:rPr>
              <a:t>‘mal’ in a word usually relates to bad.</a:t>
            </a:r>
          </a:p>
        </p:txBody>
      </p:sp>
    </p:spTree>
    <p:extLst>
      <p:ext uri="{BB962C8B-B14F-4D97-AF65-F5344CB8AC3E}">
        <p14:creationId xmlns:p14="http://schemas.microsoft.com/office/powerpoint/2010/main" val="292875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background pattern&#10;&#10;Description automatically generated">
            <a:extLst>
              <a:ext uri="{FF2B5EF4-FFF2-40B4-BE49-F238E27FC236}">
                <a16:creationId xmlns:a16="http://schemas.microsoft.com/office/drawing/2014/main" id="{7EA244FC-E404-5247-6A1C-98B0830054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was suspicious of Scrambler.</a:t>
            </a:r>
          </a:p>
        </p:txBody>
      </p:sp>
      <p:sp>
        <p:nvSpPr>
          <p:cNvPr id="2" name="TextBox 1">
            <a:extLst>
              <a:ext uri="{FF2B5EF4-FFF2-40B4-BE49-F238E27FC236}">
                <a16:creationId xmlns:a16="http://schemas.microsoft.com/office/drawing/2014/main" id="{871F52B6-B1E5-A1FF-1BD3-5FF6AF4DC0F8}"/>
              </a:ext>
            </a:extLst>
          </p:cNvPr>
          <p:cNvSpPr txBox="1"/>
          <p:nvPr/>
        </p:nvSpPr>
        <p:spPr>
          <a:xfrm>
            <a:off x="6096000" y="2558407"/>
            <a:ext cx="5423647" cy="1323439"/>
          </a:xfrm>
          <a:prstGeom prst="rect">
            <a:avLst/>
          </a:prstGeom>
          <a:noFill/>
        </p:spPr>
        <p:txBody>
          <a:bodyPr wrap="square" rtlCol="0">
            <a:spAutoFit/>
          </a:bodyPr>
          <a:lstStyle/>
          <a:p>
            <a:r>
              <a:rPr lang="en-GB" sz="8000" dirty="0">
                <a:solidFill>
                  <a:schemeClr val="bg1"/>
                </a:solidFill>
              </a:rPr>
              <a:t>suspi</a:t>
            </a:r>
            <a:r>
              <a:rPr lang="en-GB" sz="8000" b="1" u="sng" dirty="0">
                <a:solidFill>
                  <a:schemeClr val="bg1"/>
                </a:solidFill>
              </a:rPr>
              <a:t>cious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30296" y="2457148"/>
            <a:ext cx="3962754" cy="3697191"/>
          </a:xfrm>
          <a:prstGeom prst="rect">
            <a:avLst/>
          </a:prstGeom>
        </p:spPr>
      </p:pic>
    </p:spTree>
    <p:extLst>
      <p:ext uri="{BB962C8B-B14F-4D97-AF65-F5344CB8AC3E}">
        <p14:creationId xmlns:p14="http://schemas.microsoft.com/office/powerpoint/2010/main" val="2830977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38382159-D70D-842D-3599-CD599966D7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Emile's latest plan was audacious.</a:t>
            </a:r>
          </a:p>
        </p:txBody>
      </p:sp>
      <p:sp>
        <p:nvSpPr>
          <p:cNvPr id="2" name="TextBox 1">
            <a:extLst>
              <a:ext uri="{FF2B5EF4-FFF2-40B4-BE49-F238E27FC236}">
                <a16:creationId xmlns:a16="http://schemas.microsoft.com/office/drawing/2014/main" id="{871F52B6-B1E5-A1FF-1BD3-5FF6AF4DC0F8}"/>
              </a:ext>
            </a:extLst>
          </p:cNvPr>
          <p:cNvSpPr txBox="1"/>
          <p:nvPr/>
        </p:nvSpPr>
        <p:spPr>
          <a:xfrm>
            <a:off x="4990012" y="3251679"/>
            <a:ext cx="5181600" cy="1323439"/>
          </a:xfrm>
          <a:prstGeom prst="rect">
            <a:avLst/>
          </a:prstGeom>
          <a:noFill/>
        </p:spPr>
        <p:txBody>
          <a:bodyPr wrap="square" rtlCol="0">
            <a:spAutoFit/>
          </a:bodyPr>
          <a:lstStyle/>
          <a:p>
            <a:r>
              <a:rPr lang="en-GB" sz="8000" dirty="0">
                <a:solidFill>
                  <a:schemeClr val="bg1"/>
                </a:solidFill>
              </a:rPr>
              <a:t>auda</a:t>
            </a:r>
            <a:r>
              <a:rPr lang="en-GB" sz="8000" b="1" u="sng" dirty="0">
                <a:solidFill>
                  <a:schemeClr val="bg1"/>
                </a:solidFill>
              </a:rPr>
              <a:t>cious</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1887678"/>
            <a:ext cx="4342450" cy="4051442"/>
          </a:xfrm>
          <a:prstGeom prst="rect">
            <a:avLst/>
          </a:prstGeom>
        </p:spPr>
      </p:pic>
    </p:spTree>
    <p:extLst>
      <p:ext uri="{BB962C8B-B14F-4D97-AF65-F5344CB8AC3E}">
        <p14:creationId xmlns:p14="http://schemas.microsoft.com/office/powerpoint/2010/main" val="2254998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with medium confidence">
            <a:extLst>
              <a:ext uri="{FF2B5EF4-FFF2-40B4-BE49-F238E27FC236}">
                <a16:creationId xmlns:a16="http://schemas.microsoft.com/office/drawing/2014/main" id="{0D9DC3DF-9A69-4E98-7E9A-928D9CD920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Emile's rocket is surprisingly spacious inside.</a:t>
            </a:r>
          </a:p>
        </p:txBody>
      </p:sp>
      <p:sp>
        <p:nvSpPr>
          <p:cNvPr id="2" name="TextBox 1">
            <a:extLst>
              <a:ext uri="{FF2B5EF4-FFF2-40B4-BE49-F238E27FC236}">
                <a16:creationId xmlns:a16="http://schemas.microsoft.com/office/drawing/2014/main" id="{871F52B6-B1E5-A1FF-1BD3-5FF6AF4DC0F8}"/>
              </a:ext>
            </a:extLst>
          </p:cNvPr>
          <p:cNvSpPr txBox="1"/>
          <p:nvPr/>
        </p:nvSpPr>
        <p:spPr>
          <a:xfrm>
            <a:off x="4580256" y="3168007"/>
            <a:ext cx="5423647" cy="1323439"/>
          </a:xfrm>
          <a:prstGeom prst="rect">
            <a:avLst/>
          </a:prstGeom>
          <a:noFill/>
        </p:spPr>
        <p:txBody>
          <a:bodyPr wrap="square" rtlCol="0">
            <a:spAutoFit/>
          </a:bodyPr>
          <a:lstStyle/>
          <a:p>
            <a:r>
              <a:rPr lang="en-GB" sz="8000" dirty="0">
                <a:solidFill>
                  <a:schemeClr val="bg1"/>
                </a:solidFill>
              </a:rPr>
              <a:t>spa</a:t>
            </a:r>
            <a:r>
              <a:rPr lang="en-GB" sz="8000" b="1" u="sng" dirty="0">
                <a:solidFill>
                  <a:schemeClr val="bg1"/>
                </a:solidFill>
              </a:rPr>
              <a:t>cious</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5467" y="2323276"/>
            <a:ext cx="3134455" cy="4038530"/>
          </a:xfrm>
          <a:prstGeom prst="rect">
            <a:avLst/>
          </a:prstGeom>
        </p:spPr>
      </p:pic>
    </p:spTree>
    <p:extLst>
      <p:ext uri="{BB962C8B-B14F-4D97-AF65-F5344CB8AC3E}">
        <p14:creationId xmlns:p14="http://schemas.microsoft.com/office/powerpoint/2010/main" val="535818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65D68811-B955-73CB-17A2-734CECC101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Emile's subconscious warned him of danger.</a:t>
            </a:r>
          </a:p>
        </p:txBody>
      </p:sp>
      <p:sp>
        <p:nvSpPr>
          <p:cNvPr id="2" name="TextBox 1">
            <a:extLst>
              <a:ext uri="{FF2B5EF4-FFF2-40B4-BE49-F238E27FC236}">
                <a16:creationId xmlns:a16="http://schemas.microsoft.com/office/drawing/2014/main" id="{871F52B6-B1E5-A1FF-1BD3-5FF6AF4DC0F8}"/>
              </a:ext>
            </a:extLst>
          </p:cNvPr>
          <p:cNvSpPr txBox="1"/>
          <p:nvPr/>
        </p:nvSpPr>
        <p:spPr>
          <a:xfrm>
            <a:off x="5103223" y="3133173"/>
            <a:ext cx="7106194" cy="1323439"/>
          </a:xfrm>
          <a:prstGeom prst="rect">
            <a:avLst/>
          </a:prstGeom>
          <a:noFill/>
        </p:spPr>
        <p:txBody>
          <a:bodyPr wrap="square" rtlCol="0">
            <a:spAutoFit/>
          </a:bodyPr>
          <a:lstStyle/>
          <a:p>
            <a:r>
              <a:rPr lang="en-GB" sz="8000" dirty="0">
                <a:solidFill>
                  <a:schemeClr val="bg1"/>
                </a:solidFill>
              </a:rPr>
              <a:t>subconscious</a:t>
            </a:r>
            <a:endParaRPr lang="en-GB" sz="8000" b="1" u="sng"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267" y="2093627"/>
            <a:ext cx="4948285" cy="3901443"/>
          </a:xfrm>
          <a:prstGeom prst="rect">
            <a:avLst/>
          </a:prstGeom>
        </p:spPr>
      </p:pic>
      <p:sp>
        <p:nvSpPr>
          <p:cNvPr id="5" name="TextBox 4">
            <a:extLst>
              <a:ext uri="{FF2B5EF4-FFF2-40B4-BE49-F238E27FC236}">
                <a16:creationId xmlns:a16="http://schemas.microsoft.com/office/drawing/2014/main" id="{E6A788DE-FB69-F77D-8301-A303DBD9B59B}"/>
              </a:ext>
            </a:extLst>
          </p:cNvPr>
          <p:cNvSpPr txBox="1"/>
          <p:nvPr/>
        </p:nvSpPr>
        <p:spPr>
          <a:xfrm>
            <a:off x="5208741" y="4197531"/>
            <a:ext cx="4493623" cy="369332"/>
          </a:xfrm>
          <a:prstGeom prst="rect">
            <a:avLst/>
          </a:prstGeom>
          <a:noFill/>
        </p:spPr>
        <p:txBody>
          <a:bodyPr wrap="square" lIns="91440" tIns="45720" rIns="91440" bIns="45720" rtlCol="0" anchor="t">
            <a:spAutoFit/>
          </a:bodyPr>
          <a:lstStyle/>
          <a:p>
            <a:r>
              <a:rPr lang="en-GB" dirty="0">
                <a:solidFill>
                  <a:schemeClr val="bg1"/>
                </a:solidFill>
              </a:rPr>
              <a:t>The prefix sub- means under.</a:t>
            </a:r>
          </a:p>
        </p:txBody>
      </p:sp>
    </p:spTree>
    <p:extLst>
      <p:ext uri="{BB962C8B-B14F-4D97-AF65-F5344CB8AC3E}">
        <p14:creationId xmlns:p14="http://schemas.microsoft.com/office/powerpoint/2010/main" val="1726625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CF813349-B06A-C4B2-4B9F-A8195D7A7C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was knocked unconscious in the fall.</a:t>
            </a:r>
          </a:p>
        </p:txBody>
      </p:sp>
      <p:sp>
        <p:nvSpPr>
          <p:cNvPr id="2" name="TextBox 1">
            <a:extLst>
              <a:ext uri="{FF2B5EF4-FFF2-40B4-BE49-F238E27FC236}">
                <a16:creationId xmlns:a16="http://schemas.microsoft.com/office/drawing/2014/main" id="{871F52B6-B1E5-A1FF-1BD3-5FF6AF4DC0F8}"/>
              </a:ext>
            </a:extLst>
          </p:cNvPr>
          <p:cNvSpPr txBox="1"/>
          <p:nvPr/>
        </p:nvSpPr>
        <p:spPr>
          <a:xfrm>
            <a:off x="5146766" y="2558407"/>
            <a:ext cx="6372881" cy="1323439"/>
          </a:xfrm>
          <a:prstGeom prst="rect">
            <a:avLst/>
          </a:prstGeom>
          <a:noFill/>
        </p:spPr>
        <p:txBody>
          <a:bodyPr wrap="square" rtlCol="0">
            <a:spAutoFit/>
          </a:bodyPr>
          <a:lstStyle/>
          <a:p>
            <a:r>
              <a:rPr lang="en-GB" sz="8000" dirty="0">
                <a:solidFill>
                  <a:schemeClr val="bg1"/>
                </a:solidFill>
              </a:rPr>
              <a:t>uncons</a:t>
            </a:r>
            <a:r>
              <a:rPr lang="en-GB" sz="8000" b="1" u="sng" dirty="0">
                <a:solidFill>
                  <a:schemeClr val="bg1"/>
                </a:solidFill>
              </a:rPr>
              <a:t>cious</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2947" y="2241929"/>
            <a:ext cx="3962754" cy="3697191"/>
          </a:xfrm>
          <a:prstGeom prst="rect">
            <a:avLst/>
          </a:prstGeom>
        </p:spPr>
      </p:pic>
      <p:sp>
        <p:nvSpPr>
          <p:cNvPr id="4" name="TextBox 3">
            <a:extLst>
              <a:ext uri="{FF2B5EF4-FFF2-40B4-BE49-F238E27FC236}">
                <a16:creationId xmlns:a16="http://schemas.microsoft.com/office/drawing/2014/main" id="{D1B4AB27-B4DA-D6E4-2501-7F97F0297B9C}"/>
              </a:ext>
            </a:extLst>
          </p:cNvPr>
          <p:cNvSpPr txBox="1"/>
          <p:nvPr/>
        </p:nvSpPr>
        <p:spPr>
          <a:xfrm>
            <a:off x="5207726" y="3675017"/>
            <a:ext cx="4493623" cy="369332"/>
          </a:xfrm>
          <a:prstGeom prst="rect">
            <a:avLst/>
          </a:prstGeom>
          <a:noFill/>
        </p:spPr>
        <p:txBody>
          <a:bodyPr wrap="square" lIns="91440" tIns="45720" rIns="91440" bIns="45720" rtlCol="0" anchor="t">
            <a:spAutoFit/>
          </a:bodyPr>
          <a:lstStyle/>
          <a:p>
            <a:r>
              <a:rPr lang="en-GB" dirty="0">
                <a:solidFill>
                  <a:schemeClr val="bg1"/>
                </a:solidFill>
              </a:rPr>
              <a:t>The prefix un- means not.</a:t>
            </a:r>
          </a:p>
        </p:txBody>
      </p:sp>
    </p:spTree>
    <p:extLst>
      <p:ext uri="{BB962C8B-B14F-4D97-AF65-F5344CB8AC3E}">
        <p14:creationId xmlns:p14="http://schemas.microsoft.com/office/powerpoint/2010/main" val="3606584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816F5F3C-BBA8-F8CC-9D8F-CB17DFC8C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A081ECEE-8F9D-B27F-47EA-90405CF38D22}"/>
              </a:ext>
            </a:extLst>
          </p:cNvPr>
          <p:cNvSpPr>
            <a:spLocks noGrp="1"/>
          </p:cNvSpPr>
          <p:nvPr>
            <p:ph type="title"/>
          </p:nvPr>
        </p:nvSpPr>
        <p:spPr>
          <a:xfrm>
            <a:off x="838200" y="301753"/>
            <a:ext cx="10515600" cy="1097280"/>
          </a:xfrm>
          <a:prstGeom prst="roundRect">
            <a:avLst/>
          </a:prstGeom>
          <a:solidFill>
            <a:srgbClr val="7030A0"/>
          </a:solidFill>
        </p:spPr>
        <p:txBody>
          <a:bodyPr>
            <a:normAutofit fontScale="90000"/>
          </a:bodyPr>
          <a:lstStyle/>
          <a:p>
            <a:pPr algn="ctr"/>
            <a:r>
              <a:rPr lang="en-US" sz="2800" dirty="0">
                <a:solidFill>
                  <a:schemeClr val="bg1"/>
                </a:solidFill>
                <a:latin typeface="Andika" panose="02000000000000000000" pitchFamily="2" charset="0"/>
              </a:rPr>
              <a:t>conscious, subconscious and unconscious</a:t>
            </a:r>
            <a:br>
              <a:rPr lang="en-US" sz="2800" dirty="0">
                <a:solidFill>
                  <a:schemeClr val="bg1"/>
                </a:solidFill>
                <a:latin typeface="Andika" panose="02000000000000000000" pitchFamily="2" charset="0"/>
              </a:rPr>
            </a:br>
            <a:br>
              <a:rPr lang="en-US" sz="2800" dirty="0">
                <a:solidFill>
                  <a:schemeClr val="bg1"/>
                </a:solidFill>
                <a:latin typeface="Andika" panose="02000000000000000000" pitchFamily="2" charset="0"/>
              </a:rPr>
            </a:br>
            <a:r>
              <a:rPr lang="en-US" sz="1600" b="1" dirty="0">
                <a:solidFill>
                  <a:schemeClr val="bg1"/>
                </a:solidFill>
                <a:latin typeface="Andika" panose="02000000000000000000" pitchFamily="2" charset="0"/>
              </a:rPr>
              <a:t>What’s the difference?</a:t>
            </a:r>
            <a:endParaRPr lang="en-US" sz="2800" dirty="0">
              <a:solidFill>
                <a:schemeClr val="bg1"/>
              </a:solidFill>
            </a:endParaRPr>
          </a:p>
        </p:txBody>
      </p:sp>
      <p:sp>
        <p:nvSpPr>
          <p:cNvPr id="3" name="Content Placeholder 2">
            <a:extLst>
              <a:ext uri="{FF2B5EF4-FFF2-40B4-BE49-F238E27FC236}">
                <a16:creationId xmlns:a16="http://schemas.microsoft.com/office/drawing/2014/main" id="{77378B32-35E7-8C57-831A-2E7B32DD3083}"/>
              </a:ext>
            </a:extLst>
          </p:cNvPr>
          <p:cNvSpPr>
            <a:spLocks noGrp="1"/>
          </p:cNvSpPr>
          <p:nvPr>
            <p:ph idx="1"/>
          </p:nvPr>
        </p:nvSpPr>
        <p:spPr>
          <a:xfrm>
            <a:off x="838200" y="1612078"/>
            <a:ext cx="10515600" cy="2705418"/>
          </a:xfrm>
          <a:prstGeom prst="roundRect">
            <a:avLst>
              <a:gd name="adj" fmla="val 9312"/>
            </a:avLst>
          </a:prstGeom>
          <a:solidFill>
            <a:srgbClr val="EF8023"/>
          </a:solidFill>
        </p:spPr>
        <p:txBody>
          <a:bodyPr>
            <a:normAutofit/>
          </a:bodyPr>
          <a:lstStyle/>
          <a:p>
            <a:pPr marL="0" indent="0" algn="ctr">
              <a:buNone/>
            </a:pPr>
            <a:r>
              <a:rPr lang="en-US" sz="3200" b="1" u="sng" dirty="0">
                <a:solidFill>
                  <a:schemeClr val="bg1"/>
                </a:solidFill>
                <a:latin typeface="Andika" panose="02000000000000000000" pitchFamily="2" charset="0"/>
              </a:rPr>
              <a:t>Conscious</a:t>
            </a:r>
            <a:r>
              <a:rPr lang="en-US" sz="3200" dirty="0">
                <a:solidFill>
                  <a:schemeClr val="bg1"/>
                </a:solidFill>
                <a:latin typeface="Andika" panose="02000000000000000000" pitchFamily="2" charset="0"/>
              </a:rPr>
              <a:t> means we are aware of our thoughts, behaviours and surroundings. </a:t>
            </a:r>
          </a:p>
          <a:p>
            <a:pPr marL="0" indent="0">
              <a:lnSpc>
                <a:spcPct val="150000"/>
              </a:lnSpc>
              <a:buNone/>
            </a:pPr>
            <a:r>
              <a:rPr lang="en-US" dirty="0">
                <a:solidFill>
                  <a:schemeClr val="bg1"/>
                </a:solidFill>
                <a:latin typeface="Andika" panose="02000000000000000000" pitchFamily="2" charset="0"/>
              </a:rPr>
              <a:t>  I was </a:t>
            </a:r>
            <a:r>
              <a:rPr lang="en-US" u="sng" dirty="0">
                <a:solidFill>
                  <a:schemeClr val="bg1"/>
                </a:solidFill>
                <a:latin typeface="Andika" panose="02000000000000000000" pitchFamily="2" charset="0"/>
              </a:rPr>
              <a:t>conscious</a:t>
            </a:r>
            <a:r>
              <a:rPr lang="en-US" dirty="0">
                <a:solidFill>
                  <a:schemeClr val="bg1"/>
                </a:solidFill>
                <a:latin typeface="Andika" panose="02000000000000000000" pitchFamily="2" charset="0"/>
              </a:rPr>
              <a:t> of my actions. </a:t>
            </a:r>
          </a:p>
          <a:p>
            <a:pPr marL="0" indent="0">
              <a:lnSpc>
                <a:spcPct val="150000"/>
              </a:lnSpc>
              <a:buNone/>
            </a:pPr>
            <a:r>
              <a:rPr lang="en-US" dirty="0">
                <a:solidFill>
                  <a:schemeClr val="bg1"/>
                </a:solidFill>
                <a:latin typeface="Andika" panose="02000000000000000000" pitchFamily="2" charset="0"/>
              </a:rPr>
              <a:t>  The class made a </a:t>
            </a:r>
            <a:r>
              <a:rPr lang="en-US" u="sng" dirty="0">
                <a:solidFill>
                  <a:schemeClr val="bg1"/>
                </a:solidFill>
                <a:latin typeface="Andika" panose="02000000000000000000" pitchFamily="2" charset="0"/>
              </a:rPr>
              <a:t>conscious</a:t>
            </a:r>
            <a:r>
              <a:rPr lang="en-US" dirty="0">
                <a:solidFill>
                  <a:schemeClr val="bg1"/>
                </a:solidFill>
                <a:latin typeface="Andika" panose="02000000000000000000" pitchFamily="2" charset="0"/>
              </a:rPr>
              <a:t> effort to work on their spellings. </a:t>
            </a:r>
          </a:p>
          <a:p>
            <a:pPr marL="0" indent="0">
              <a:buNone/>
            </a:pPr>
            <a:endParaRPr lang="en-US" sz="3200" dirty="0">
              <a:solidFill>
                <a:schemeClr val="bg1"/>
              </a:solidFill>
              <a:latin typeface="Andika" panose="02000000000000000000" pitchFamily="2" charset="0"/>
            </a:endParaRPr>
          </a:p>
        </p:txBody>
      </p:sp>
      <p:sp>
        <p:nvSpPr>
          <p:cNvPr id="7" name="Rectangle: Rounded Corners 6">
            <a:extLst>
              <a:ext uri="{FF2B5EF4-FFF2-40B4-BE49-F238E27FC236}">
                <a16:creationId xmlns:a16="http://schemas.microsoft.com/office/drawing/2014/main" id="{BA9F2B53-53EC-2519-E405-6854F6A2EDAB}"/>
              </a:ext>
            </a:extLst>
          </p:cNvPr>
          <p:cNvSpPr>
            <a:spLocks noChangeArrowheads="1"/>
          </p:cNvSpPr>
          <p:nvPr/>
        </p:nvSpPr>
        <p:spPr bwMode="auto">
          <a:xfrm>
            <a:off x="585216" y="4978596"/>
            <a:ext cx="11283696" cy="662524"/>
          </a:xfrm>
          <a:prstGeom prst="roundRect">
            <a:avLst>
              <a:gd name="adj" fmla="val 7065"/>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defTabSz="538163">
              <a:lnSpc>
                <a:spcPct val="100000"/>
              </a:lnSpc>
              <a:spcBef>
                <a:spcPct val="0"/>
              </a:spcBef>
              <a:buNone/>
            </a:pPr>
            <a:r>
              <a:rPr lang="en-GB" altLang="en-US" sz="3200" dirty="0">
                <a:solidFill>
                  <a:schemeClr val="bg1"/>
                </a:solidFill>
                <a:latin typeface="+mn-lt"/>
              </a:rPr>
              <a:t>Can you use the word conscious in a sentence?</a:t>
            </a:r>
          </a:p>
        </p:txBody>
      </p:sp>
    </p:spTree>
    <p:extLst>
      <p:ext uri="{BB962C8B-B14F-4D97-AF65-F5344CB8AC3E}">
        <p14:creationId xmlns:p14="http://schemas.microsoft.com/office/powerpoint/2010/main" val="423038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5" name="Picture 4" descr="A tattoo on a person's leg&#10;&#10;AI-generated content may be incorrect.">
            <a:extLst>
              <a:ext uri="{FF2B5EF4-FFF2-40B4-BE49-F238E27FC236}">
                <a16:creationId xmlns:a16="http://schemas.microsoft.com/office/drawing/2014/main" id="{3279E8A2-D5C4-F656-C174-398F80FE926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484604" y="2055813"/>
            <a:ext cx="5222789" cy="4437062"/>
          </a:xfrm>
          <a:prstGeom prst="rect">
            <a:avLst/>
          </a:prstGeom>
        </p:spPr>
      </p:pic>
    </p:spTree>
    <p:extLst>
      <p:ext uri="{BB962C8B-B14F-4D97-AF65-F5344CB8AC3E}">
        <p14:creationId xmlns:p14="http://schemas.microsoft.com/office/powerpoint/2010/main" val="2898746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816F5F3C-BBA8-F8CC-9D8F-CB17DFC8C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A081ECEE-8F9D-B27F-47EA-90405CF38D22}"/>
              </a:ext>
            </a:extLst>
          </p:cNvPr>
          <p:cNvSpPr>
            <a:spLocks noGrp="1"/>
          </p:cNvSpPr>
          <p:nvPr>
            <p:ph type="title"/>
          </p:nvPr>
        </p:nvSpPr>
        <p:spPr>
          <a:xfrm>
            <a:off x="838200" y="301753"/>
            <a:ext cx="10515600" cy="1143000"/>
          </a:xfrm>
          <a:prstGeom prst="roundRect">
            <a:avLst/>
          </a:prstGeom>
          <a:solidFill>
            <a:srgbClr val="7030A0"/>
          </a:solidFill>
        </p:spPr>
        <p:txBody>
          <a:bodyPr>
            <a:noAutofit/>
          </a:bodyPr>
          <a:lstStyle/>
          <a:p>
            <a:pPr algn="ctr"/>
            <a:r>
              <a:rPr lang="en-US" sz="2800" dirty="0">
                <a:solidFill>
                  <a:schemeClr val="bg1"/>
                </a:solidFill>
                <a:latin typeface="Andika" panose="02000000000000000000" pitchFamily="2" charset="0"/>
              </a:rPr>
              <a:t>conscious, subconscious and unconscious</a:t>
            </a:r>
            <a:br>
              <a:rPr lang="en-US" sz="2800" dirty="0">
                <a:solidFill>
                  <a:schemeClr val="bg1"/>
                </a:solidFill>
                <a:latin typeface="Andika" panose="02000000000000000000" pitchFamily="2" charset="0"/>
              </a:rPr>
            </a:br>
            <a:br>
              <a:rPr lang="en-US" sz="2800" dirty="0">
                <a:solidFill>
                  <a:schemeClr val="bg1"/>
                </a:solidFill>
                <a:latin typeface="Andika" panose="02000000000000000000" pitchFamily="2" charset="0"/>
              </a:rPr>
            </a:br>
            <a:r>
              <a:rPr lang="en-US" sz="1600" b="1" dirty="0">
                <a:solidFill>
                  <a:schemeClr val="bg1"/>
                </a:solidFill>
                <a:latin typeface="Andika" panose="02000000000000000000" pitchFamily="2" charset="0"/>
              </a:rPr>
              <a:t>What’s the difference?</a:t>
            </a:r>
            <a:endParaRPr lang="en-US" sz="2800" dirty="0">
              <a:solidFill>
                <a:schemeClr val="bg1"/>
              </a:solidFill>
            </a:endParaRPr>
          </a:p>
        </p:txBody>
      </p:sp>
      <p:sp>
        <p:nvSpPr>
          <p:cNvPr id="3" name="Content Placeholder 2">
            <a:extLst>
              <a:ext uri="{FF2B5EF4-FFF2-40B4-BE49-F238E27FC236}">
                <a16:creationId xmlns:a16="http://schemas.microsoft.com/office/drawing/2014/main" id="{77378B32-35E7-8C57-831A-2E7B32DD3083}"/>
              </a:ext>
            </a:extLst>
          </p:cNvPr>
          <p:cNvSpPr>
            <a:spLocks noGrp="1"/>
          </p:cNvSpPr>
          <p:nvPr>
            <p:ph idx="1"/>
          </p:nvPr>
        </p:nvSpPr>
        <p:spPr>
          <a:xfrm>
            <a:off x="838200" y="1657798"/>
            <a:ext cx="10515600" cy="2658170"/>
          </a:xfrm>
          <a:prstGeom prst="roundRect">
            <a:avLst>
              <a:gd name="adj" fmla="val 9312"/>
            </a:avLst>
          </a:prstGeom>
          <a:solidFill>
            <a:srgbClr val="EF8023"/>
          </a:solidFill>
        </p:spPr>
        <p:txBody>
          <a:bodyPr>
            <a:normAutofit fontScale="85000" lnSpcReduction="20000"/>
          </a:bodyPr>
          <a:lstStyle/>
          <a:p>
            <a:pPr marL="0" indent="0" algn="ctr">
              <a:buNone/>
            </a:pPr>
            <a:r>
              <a:rPr lang="en-US" sz="3200" dirty="0">
                <a:solidFill>
                  <a:schemeClr val="bg1"/>
                </a:solidFill>
                <a:latin typeface="Andika" panose="02000000000000000000" pitchFamily="2" charset="0"/>
              </a:rPr>
              <a:t>The prefix </a:t>
            </a:r>
            <a:r>
              <a:rPr lang="en-US" sz="3200" b="1" u="sng" dirty="0">
                <a:solidFill>
                  <a:schemeClr val="bg1"/>
                </a:solidFill>
                <a:latin typeface="Andika" panose="02000000000000000000" pitchFamily="2" charset="0"/>
              </a:rPr>
              <a:t>sub</a:t>
            </a:r>
            <a:r>
              <a:rPr lang="en-US" sz="3200" b="1" dirty="0">
                <a:solidFill>
                  <a:schemeClr val="bg1"/>
                </a:solidFill>
                <a:latin typeface="Andika" panose="02000000000000000000" pitchFamily="2" charset="0"/>
              </a:rPr>
              <a:t> </a:t>
            </a:r>
            <a:r>
              <a:rPr lang="en-US" sz="3200" dirty="0">
                <a:solidFill>
                  <a:schemeClr val="bg1"/>
                </a:solidFill>
                <a:latin typeface="Andika" panose="02000000000000000000" pitchFamily="2" charset="0"/>
              </a:rPr>
              <a:t>means under.</a:t>
            </a:r>
          </a:p>
          <a:p>
            <a:pPr marL="0" indent="0" algn="ctr">
              <a:buNone/>
            </a:pPr>
            <a:endParaRPr lang="en-US" sz="3200" b="1" u="sng" dirty="0">
              <a:solidFill>
                <a:schemeClr val="bg1"/>
              </a:solidFill>
              <a:latin typeface="Andika" panose="02000000000000000000" pitchFamily="2" charset="0"/>
            </a:endParaRPr>
          </a:p>
          <a:p>
            <a:pPr marL="0" indent="0" algn="ctr">
              <a:buNone/>
            </a:pPr>
            <a:r>
              <a:rPr lang="en-US" sz="3200" b="1" u="sng" dirty="0">
                <a:solidFill>
                  <a:schemeClr val="bg1"/>
                </a:solidFill>
                <a:latin typeface="Andika" panose="02000000000000000000" pitchFamily="2" charset="0"/>
              </a:rPr>
              <a:t>Subconscious</a:t>
            </a:r>
            <a:r>
              <a:rPr lang="en-US" sz="3200" dirty="0">
                <a:solidFill>
                  <a:schemeClr val="bg1"/>
                </a:solidFill>
                <a:latin typeface="Andika" panose="02000000000000000000" pitchFamily="2" charset="0"/>
              </a:rPr>
              <a:t> means </a:t>
            </a:r>
            <a:r>
              <a:rPr lang="en-GB" sz="3200" dirty="0">
                <a:solidFill>
                  <a:schemeClr val="bg1"/>
                </a:solidFill>
                <a:latin typeface="Andika" panose="02000000000000000000" pitchFamily="2" charset="0"/>
              </a:rPr>
              <a:t>the part of a mind which you are not fully aware, but which influences your actions and feelings</a:t>
            </a:r>
            <a:r>
              <a:rPr lang="en-US" sz="3200" dirty="0">
                <a:solidFill>
                  <a:schemeClr val="bg1"/>
                </a:solidFill>
                <a:latin typeface="Andika" panose="02000000000000000000" pitchFamily="2" charset="0"/>
              </a:rPr>
              <a:t>. </a:t>
            </a:r>
          </a:p>
          <a:p>
            <a:pPr marL="0" indent="0" algn="ctr">
              <a:buNone/>
            </a:pPr>
            <a:endParaRPr lang="en-US" sz="3200" dirty="0">
              <a:solidFill>
                <a:schemeClr val="bg1"/>
              </a:solidFill>
              <a:latin typeface="Andika" panose="02000000000000000000" pitchFamily="2" charset="0"/>
            </a:endParaRPr>
          </a:p>
          <a:p>
            <a:pPr marL="0" indent="0">
              <a:buNone/>
            </a:pPr>
            <a:r>
              <a:rPr lang="en-GB" sz="3200" dirty="0">
                <a:solidFill>
                  <a:schemeClr val="bg1"/>
                </a:solidFill>
                <a:latin typeface="Andika" panose="02000000000000000000" pitchFamily="2" charset="0"/>
              </a:rPr>
              <a:t>I believe he had a </a:t>
            </a:r>
            <a:r>
              <a:rPr lang="en-GB" sz="3200" u="sng" dirty="0">
                <a:solidFill>
                  <a:schemeClr val="bg1"/>
                </a:solidFill>
                <a:latin typeface="Andika" panose="02000000000000000000" pitchFamily="2" charset="0"/>
              </a:rPr>
              <a:t>subconscious</a:t>
            </a:r>
            <a:r>
              <a:rPr lang="en-GB" sz="3200" dirty="0">
                <a:solidFill>
                  <a:schemeClr val="bg1"/>
                </a:solidFill>
                <a:latin typeface="Andika" panose="02000000000000000000" pitchFamily="2" charset="0"/>
              </a:rPr>
              <a:t> desire to be caught</a:t>
            </a:r>
            <a:r>
              <a:rPr lang="en-US" sz="3200" b="1" u="sng" dirty="0">
                <a:solidFill>
                  <a:schemeClr val="bg1"/>
                </a:solidFill>
                <a:latin typeface="Andika" panose="02000000000000000000" pitchFamily="2" charset="0"/>
              </a:rPr>
              <a:t> </a:t>
            </a:r>
          </a:p>
          <a:p>
            <a:pPr marL="0" indent="0" algn="ctr">
              <a:buNone/>
            </a:pPr>
            <a:endParaRPr lang="en-US" sz="3200" b="1" u="sng" dirty="0">
              <a:solidFill>
                <a:schemeClr val="bg1"/>
              </a:solidFill>
              <a:latin typeface="Andika" panose="02000000000000000000" pitchFamily="2" charset="0"/>
            </a:endParaRPr>
          </a:p>
          <a:p>
            <a:pPr marL="0" indent="0" algn="ctr">
              <a:buNone/>
            </a:pPr>
            <a:endParaRPr lang="en-US" dirty="0">
              <a:solidFill>
                <a:schemeClr val="bg1"/>
              </a:solidFill>
              <a:latin typeface="Andika" panose="02000000000000000000" pitchFamily="2" charset="0"/>
            </a:endParaRPr>
          </a:p>
          <a:p>
            <a:pPr marL="0" indent="0">
              <a:buNone/>
            </a:pPr>
            <a:endParaRPr lang="en-US" sz="3200" dirty="0">
              <a:solidFill>
                <a:schemeClr val="bg1"/>
              </a:solidFill>
              <a:latin typeface="Andika" panose="02000000000000000000" pitchFamily="2" charset="0"/>
            </a:endParaRPr>
          </a:p>
        </p:txBody>
      </p:sp>
      <p:sp>
        <p:nvSpPr>
          <p:cNvPr id="7" name="Rectangle: Rounded Corners 6">
            <a:extLst>
              <a:ext uri="{FF2B5EF4-FFF2-40B4-BE49-F238E27FC236}">
                <a16:creationId xmlns:a16="http://schemas.microsoft.com/office/drawing/2014/main" id="{BA9F2B53-53EC-2519-E405-6854F6A2EDAB}"/>
              </a:ext>
            </a:extLst>
          </p:cNvPr>
          <p:cNvSpPr>
            <a:spLocks noChangeArrowheads="1"/>
          </p:cNvSpPr>
          <p:nvPr/>
        </p:nvSpPr>
        <p:spPr bwMode="auto">
          <a:xfrm>
            <a:off x="512064" y="5051989"/>
            <a:ext cx="11173968" cy="726460"/>
          </a:xfrm>
          <a:prstGeom prst="roundRect">
            <a:avLst>
              <a:gd name="adj" fmla="val 7065"/>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defTabSz="538163">
              <a:lnSpc>
                <a:spcPct val="100000"/>
              </a:lnSpc>
              <a:spcBef>
                <a:spcPct val="0"/>
              </a:spcBef>
              <a:buNone/>
            </a:pPr>
            <a:r>
              <a:rPr lang="en-GB" altLang="en-US" sz="3600" dirty="0">
                <a:solidFill>
                  <a:schemeClr val="bg1"/>
                </a:solidFill>
                <a:latin typeface="+mn-lt"/>
              </a:rPr>
              <a:t>Can you use the word subconscious in a sentence?</a:t>
            </a:r>
          </a:p>
        </p:txBody>
      </p:sp>
    </p:spTree>
    <p:extLst>
      <p:ext uri="{BB962C8B-B14F-4D97-AF65-F5344CB8AC3E}">
        <p14:creationId xmlns:p14="http://schemas.microsoft.com/office/powerpoint/2010/main" val="427649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816F5F3C-BBA8-F8CC-9D8F-CB17DFC8C9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A081ECEE-8F9D-B27F-47EA-90405CF38D22}"/>
              </a:ext>
            </a:extLst>
          </p:cNvPr>
          <p:cNvSpPr>
            <a:spLocks noGrp="1"/>
          </p:cNvSpPr>
          <p:nvPr>
            <p:ph type="title"/>
          </p:nvPr>
        </p:nvSpPr>
        <p:spPr>
          <a:xfrm>
            <a:off x="838200" y="301753"/>
            <a:ext cx="10515600" cy="1143000"/>
          </a:xfrm>
          <a:prstGeom prst="roundRect">
            <a:avLst/>
          </a:prstGeom>
          <a:solidFill>
            <a:srgbClr val="7030A0"/>
          </a:solidFill>
        </p:spPr>
        <p:txBody>
          <a:bodyPr>
            <a:noAutofit/>
          </a:bodyPr>
          <a:lstStyle/>
          <a:p>
            <a:pPr algn="ctr"/>
            <a:r>
              <a:rPr lang="en-US" sz="2800" dirty="0">
                <a:solidFill>
                  <a:schemeClr val="bg1"/>
                </a:solidFill>
                <a:latin typeface="Andika" panose="02000000000000000000" pitchFamily="2" charset="0"/>
              </a:rPr>
              <a:t>conscious, subconscious and unconscious</a:t>
            </a:r>
            <a:br>
              <a:rPr lang="en-US" sz="2800" dirty="0">
                <a:solidFill>
                  <a:schemeClr val="bg1"/>
                </a:solidFill>
                <a:latin typeface="Andika" panose="02000000000000000000" pitchFamily="2" charset="0"/>
              </a:rPr>
            </a:br>
            <a:br>
              <a:rPr lang="en-US" sz="2800" dirty="0">
                <a:solidFill>
                  <a:schemeClr val="bg1"/>
                </a:solidFill>
                <a:latin typeface="Andika" panose="02000000000000000000" pitchFamily="2" charset="0"/>
              </a:rPr>
            </a:br>
            <a:r>
              <a:rPr lang="en-US" sz="1600" b="1" dirty="0">
                <a:solidFill>
                  <a:schemeClr val="bg1"/>
                </a:solidFill>
                <a:latin typeface="Andika" panose="02000000000000000000" pitchFamily="2" charset="0"/>
              </a:rPr>
              <a:t>What’s the difference?</a:t>
            </a:r>
            <a:endParaRPr lang="en-US" sz="2800" dirty="0">
              <a:solidFill>
                <a:schemeClr val="bg1"/>
              </a:solidFill>
            </a:endParaRPr>
          </a:p>
        </p:txBody>
      </p:sp>
      <p:sp>
        <p:nvSpPr>
          <p:cNvPr id="3" name="Content Placeholder 2">
            <a:extLst>
              <a:ext uri="{FF2B5EF4-FFF2-40B4-BE49-F238E27FC236}">
                <a16:creationId xmlns:a16="http://schemas.microsoft.com/office/drawing/2014/main" id="{77378B32-35E7-8C57-831A-2E7B32DD3083}"/>
              </a:ext>
            </a:extLst>
          </p:cNvPr>
          <p:cNvSpPr>
            <a:spLocks noGrp="1"/>
          </p:cNvSpPr>
          <p:nvPr>
            <p:ph idx="1"/>
          </p:nvPr>
        </p:nvSpPr>
        <p:spPr>
          <a:xfrm>
            <a:off x="838200" y="1657798"/>
            <a:ext cx="10515600" cy="2658170"/>
          </a:xfrm>
          <a:prstGeom prst="roundRect">
            <a:avLst>
              <a:gd name="adj" fmla="val 9312"/>
            </a:avLst>
          </a:prstGeom>
          <a:solidFill>
            <a:srgbClr val="EF8023"/>
          </a:solidFill>
        </p:spPr>
        <p:txBody>
          <a:bodyPr>
            <a:normAutofit fontScale="85000" lnSpcReduction="20000"/>
          </a:bodyPr>
          <a:lstStyle/>
          <a:p>
            <a:pPr marL="0" indent="0" algn="ctr">
              <a:buNone/>
            </a:pPr>
            <a:r>
              <a:rPr lang="en-US" sz="3200" dirty="0">
                <a:solidFill>
                  <a:schemeClr val="bg1"/>
                </a:solidFill>
                <a:latin typeface="Andika" panose="02000000000000000000" pitchFamily="2" charset="0"/>
              </a:rPr>
              <a:t>The prefix </a:t>
            </a:r>
            <a:r>
              <a:rPr lang="en-US" sz="3200" b="1" u="sng" dirty="0">
                <a:solidFill>
                  <a:schemeClr val="bg1"/>
                </a:solidFill>
                <a:latin typeface="Andika" panose="02000000000000000000" pitchFamily="2" charset="0"/>
              </a:rPr>
              <a:t>un</a:t>
            </a:r>
            <a:r>
              <a:rPr lang="en-US" sz="3200" b="1" dirty="0">
                <a:solidFill>
                  <a:schemeClr val="bg1"/>
                </a:solidFill>
                <a:latin typeface="Andika" panose="02000000000000000000" pitchFamily="2" charset="0"/>
              </a:rPr>
              <a:t> </a:t>
            </a:r>
            <a:r>
              <a:rPr lang="en-US" sz="3200" dirty="0">
                <a:solidFill>
                  <a:schemeClr val="bg1"/>
                </a:solidFill>
                <a:latin typeface="Andika" panose="02000000000000000000" pitchFamily="2" charset="0"/>
              </a:rPr>
              <a:t>means not.</a:t>
            </a:r>
          </a:p>
          <a:p>
            <a:pPr marL="0" indent="0" algn="ctr">
              <a:buNone/>
            </a:pPr>
            <a:endParaRPr lang="en-US" sz="3200" b="1" u="sng" dirty="0">
              <a:solidFill>
                <a:schemeClr val="bg1"/>
              </a:solidFill>
              <a:latin typeface="Andika" panose="02000000000000000000" pitchFamily="2" charset="0"/>
            </a:endParaRPr>
          </a:p>
          <a:p>
            <a:pPr marL="0" indent="0" algn="ctr">
              <a:buNone/>
            </a:pPr>
            <a:r>
              <a:rPr lang="en-US" sz="3200" b="1" u="sng" dirty="0">
                <a:solidFill>
                  <a:schemeClr val="bg1"/>
                </a:solidFill>
                <a:latin typeface="Andika" panose="02000000000000000000" pitchFamily="2" charset="0"/>
              </a:rPr>
              <a:t>Unconscious</a:t>
            </a:r>
            <a:r>
              <a:rPr lang="en-US" sz="3200" dirty="0">
                <a:solidFill>
                  <a:schemeClr val="bg1"/>
                </a:solidFill>
                <a:latin typeface="Andika" panose="02000000000000000000" pitchFamily="2" charset="0"/>
              </a:rPr>
              <a:t> means we are unaware of our thoughts, behaviours or surroundings. </a:t>
            </a:r>
          </a:p>
          <a:p>
            <a:pPr marL="0" indent="0" algn="ctr">
              <a:buNone/>
            </a:pPr>
            <a:endParaRPr lang="en-US" sz="3200" dirty="0">
              <a:solidFill>
                <a:schemeClr val="bg1"/>
              </a:solidFill>
              <a:latin typeface="Andika" panose="02000000000000000000" pitchFamily="2" charset="0"/>
            </a:endParaRPr>
          </a:p>
          <a:p>
            <a:pPr marL="0" indent="0">
              <a:buNone/>
            </a:pPr>
            <a:r>
              <a:rPr lang="en-GB" sz="3200" dirty="0">
                <a:solidFill>
                  <a:schemeClr val="bg1"/>
                </a:solidFill>
                <a:latin typeface="Andika" panose="02000000000000000000" pitchFamily="2" charset="0"/>
              </a:rPr>
              <a:t>He played with his hair in an </a:t>
            </a:r>
            <a:r>
              <a:rPr lang="en-GB" sz="3200" b="1" u="sng" dirty="0">
                <a:solidFill>
                  <a:schemeClr val="bg1"/>
                </a:solidFill>
                <a:latin typeface="Andika" panose="02000000000000000000" pitchFamily="2" charset="0"/>
              </a:rPr>
              <a:t>unconscious</a:t>
            </a:r>
            <a:r>
              <a:rPr lang="en-GB" sz="3200" dirty="0">
                <a:solidFill>
                  <a:schemeClr val="bg1"/>
                </a:solidFill>
                <a:latin typeface="Andika" panose="02000000000000000000" pitchFamily="2" charset="0"/>
              </a:rPr>
              <a:t> gesture act.</a:t>
            </a:r>
            <a:endParaRPr lang="en-US" sz="3200" b="1" u="sng" dirty="0">
              <a:solidFill>
                <a:schemeClr val="bg1"/>
              </a:solidFill>
              <a:latin typeface="Andika" panose="02000000000000000000" pitchFamily="2" charset="0"/>
            </a:endParaRPr>
          </a:p>
          <a:p>
            <a:pPr marL="0" indent="0" algn="ctr">
              <a:buNone/>
            </a:pPr>
            <a:endParaRPr lang="en-US" dirty="0">
              <a:solidFill>
                <a:schemeClr val="bg1"/>
              </a:solidFill>
              <a:latin typeface="Andika" panose="02000000000000000000" pitchFamily="2" charset="0"/>
            </a:endParaRPr>
          </a:p>
          <a:p>
            <a:pPr marL="0" indent="0">
              <a:buNone/>
            </a:pPr>
            <a:endParaRPr lang="en-US" sz="3200" dirty="0">
              <a:solidFill>
                <a:schemeClr val="bg1"/>
              </a:solidFill>
              <a:latin typeface="Andika" panose="02000000000000000000" pitchFamily="2" charset="0"/>
            </a:endParaRPr>
          </a:p>
        </p:txBody>
      </p:sp>
      <p:sp>
        <p:nvSpPr>
          <p:cNvPr id="7" name="Rectangle: Rounded Corners 6">
            <a:extLst>
              <a:ext uri="{FF2B5EF4-FFF2-40B4-BE49-F238E27FC236}">
                <a16:creationId xmlns:a16="http://schemas.microsoft.com/office/drawing/2014/main" id="{BA9F2B53-53EC-2519-E405-6854F6A2EDAB}"/>
              </a:ext>
            </a:extLst>
          </p:cNvPr>
          <p:cNvSpPr>
            <a:spLocks noChangeArrowheads="1"/>
          </p:cNvSpPr>
          <p:nvPr/>
        </p:nvSpPr>
        <p:spPr bwMode="auto">
          <a:xfrm>
            <a:off x="512064" y="5051989"/>
            <a:ext cx="11173968" cy="726460"/>
          </a:xfrm>
          <a:prstGeom prst="roundRect">
            <a:avLst>
              <a:gd name="adj" fmla="val 7065"/>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defTabSz="538163">
              <a:lnSpc>
                <a:spcPct val="100000"/>
              </a:lnSpc>
              <a:spcBef>
                <a:spcPct val="0"/>
              </a:spcBef>
              <a:buNone/>
            </a:pPr>
            <a:r>
              <a:rPr lang="en-GB" altLang="en-US" sz="3600" dirty="0">
                <a:solidFill>
                  <a:schemeClr val="bg1"/>
                </a:solidFill>
                <a:latin typeface="+mn-lt"/>
              </a:rPr>
              <a:t>Can you use the word </a:t>
            </a:r>
            <a:r>
              <a:rPr lang="en-GB" altLang="en-US" sz="3600" u="sng" dirty="0">
                <a:solidFill>
                  <a:schemeClr val="bg1"/>
                </a:solidFill>
                <a:latin typeface="+mn-lt"/>
              </a:rPr>
              <a:t>unconscious</a:t>
            </a:r>
            <a:r>
              <a:rPr lang="en-GB" altLang="en-US" sz="3600" dirty="0">
                <a:solidFill>
                  <a:schemeClr val="bg1"/>
                </a:solidFill>
                <a:latin typeface="+mn-lt"/>
              </a:rPr>
              <a:t> in a sentence?</a:t>
            </a:r>
          </a:p>
        </p:txBody>
      </p:sp>
    </p:spTree>
    <p:extLst>
      <p:ext uri="{BB962C8B-B14F-4D97-AF65-F5344CB8AC3E}">
        <p14:creationId xmlns:p14="http://schemas.microsoft.com/office/powerpoint/2010/main" val="2245159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FE5D1-3957-995A-5E79-155045CD6970}"/>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5994E5C-A9B0-25BF-D893-C8052E9476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CDE43CA4-0423-AC49-2CD8-31DD88766E90}"/>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6514B0DC-C966-A556-CCA3-A8077117B0B2}"/>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825343CC-C3B2-C69D-1728-7C124C6885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9FB1D969-6074-41A1-0C77-CEC3D7EFF1CA}"/>
              </a:ext>
            </a:extLst>
          </p:cNvPr>
          <p:cNvSpPr txBox="1"/>
          <p:nvPr/>
        </p:nvSpPr>
        <p:spPr>
          <a:xfrm>
            <a:off x="549036" y="2595488"/>
            <a:ext cx="10690167" cy="646331"/>
          </a:xfrm>
          <a:prstGeom prst="rect">
            <a:avLst/>
          </a:prstGeom>
          <a:noFill/>
        </p:spPr>
        <p:txBody>
          <a:bodyPr wrap="square" rtlCol="0">
            <a:spAutoFit/>
          </a:bodyPr>
          <a:lstStyle/>
          <a:p>
            <a:pPr algn="ctr"/>
            <a:r>
              <a:rPr lang="en-GB" sz="3600" dirty="0">
                <a:solidFill>
                  <a:schemeClr val="bg1"/>
                </a:solidFill>
              </a:rPr>
              <a:t>Emile was constious of his unique appearance.</a:t>
            </a:r>
          </a:p>
        </p:txBody>
      </p:sp>
      <p:sp>
        <p:nvSpPr>
          <p:cNvPr id="3" name="TextBox 2">
            <a:extLst>
              <a:ext uri="{FF2B5EF4-FFF2-40B4-BE49-F238E27FC236}">
                <a16:creationId xmlns:a16="http://schemas.microsoft.com/office/drawing/2014/main" id="{851E6B64-DAEF-82EB-76C6-AF2C355A0C7D}"/>
              </a:ext>
            </a:extLst>
          </p:cNvPr>
          <p:cNvSpPr txBox="1"/>
          <p:nvPr/>
        </p:nvSpPr>
        <p:spPr>
          <a:xfrm>
            <a:off x="549036" y="3728409"/>
            <a:ext cx="10690167" cy="646331"/>
          </a:xfrm>
          <a:prstGeom prst="rect">
            <a:avLst/>
          </a:prstGeom>
          <a:noFill/>
        </p:spPr>
        <p:txBody>
          <a:bodyPr wrap="square" rtlCol="0">
            <a:spAutoFit/>
          </a:bodyPr>
          <a:lstStyle/>
          <a:p>
            <a:pPr algn="ctr"/>
            <a:r>
              <a:rPr lang="en-GB" sz="3600" dirty="0">
                <a:solidFill>
                  <a:schemeClr val="bg1"/>
                </a:solidFill>
              </a:rPr>
              <a:t>Emile was cons</a:t>
            </a:r>
            <a:r>
              <a:rPr lang="en-GB" sz="3600" u="sng" dirty="0">
                <a:solidFill>
                  <a:srgbClr val="FF0000"/>
                </a:solidFill>
              </a:rPr>
              <a:t>c</a:t>
            </a:r>
            <a:r>
              <a:rPr lang="en-GB" sz="3600" dirty="0">
                <a:solidFill>
                  <a:schemeClr val="bg1"/>
                </a:solidFill>
              </a:rPr>
              <a:t>ious of his unique appearance.</a:t>
            </a:r>
          </a:p>
        </p:txBody>
      </p:sp>
    </p:spTree>
    <p:extLst>
      <p:ext uri="{BB962C8B-B14F-4D97-AF65-F5344CB8AC3E}">
        <p14:creationId xmlns:p14="http://schemas.microsoft.com/office/powerpoint/2010/main" val="226016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7ECFC0D5-35D4-7F58-976E-20655DD8F586}"/>
              </a:ext>
            </a:extLst>
          </p:cNvPr>
          <p:cNvSpPr txBox="1"/>
          <p:nvPr/>
        </p:nvSpPr>
        <p:spPr>
          <a:xfrm>
            <a:off x="568384" y="4350485"/>
            <a:ext cx="10690167" cy="1754326"/>
          </a:xfrm>
          <a:prstGeom prst="rect">
            <a:avLst/>
          </a:prstGeom>
          <a:noFill/>
        </p:spPr>
        <p:txBody>
          <a:bodyPr wrap="square" rtlCol="0">
            <a:spAutoFit/>
          </a:bodyPr>
          <a:lstStyle/>
          <a:p>
            <a:pPr algn="ctr"/>
            <a:r>
              <a:rPr lang="en-GB" sz="3600" dirty="0">
                <a:solidFill>
                  <a:schemeClr val="bg1"/>
                </a:solidFill>
              </a:rPr>
              <a:t>As they ventured into the deli</a:t>
            </a:r>
            <a:r>
              <a:rPr lang="en-GB" sz="3600" u="sng" dirty="0">
                <a:solidFill>
                  <a:srgbClr val="FF0000"/>
                </a:solidFill>
              </a:rPr>
              <a:t>c</a:t>
            </a:r>
            <a:r>
              <a:rPr lang="en-GB" sz="3600" dirty="0">
                <a:solidFill>
                  <a:schemeClr val="bg1"/>
                </a:solidFill>
              </a:rPr>
              <a:t>iously diverse marketplace, Emile noticed a pre</a:t>
            </a:r>
            <a:r>
              <a:rPr lang="en-GB" sz="3600" u="sng" dirty="0">
                <a:solidFill>
                  <a:srgbClr val="FF0000"/>
                </a:solidFill>
              </a:rPr>
              <a:t>c</a:t>
            </a:r>
            <a:r>
              <a:rPr lang="en-GB" sz="3600" dirty="0">
                <a:solidFill>
                  <a:schemeClr val="bg1"/>
                </a:solidFill>
              </a:rPr>
              <a:t>ious gem that sparkled with an enticing allure.</a:t>
            </a:r>
          </a:p>
        </p:txBody>
      </p:sp>
      <p:sp>
        <p:nvSpPr>
          <p:cNvPr id="5" name="TextBox 4">
            <a:extLst>
              <a:ext uri="{FF2B5EF4-FFF2-40B4-BE49-F238E27FC236}">
                <a16:creationId xmlns:a16="http://schemas.microsoft.com/office/drawing/2014/main" id="{5F1F55F9-FEFF-10A3-B5E7-22365558DF13}"/>
              </a:ext>
            </a:extLst>
          </p:cNvPr>
          <p:cNvSpPr txBox="1"/>
          <p:nvPr/>
        </p:nvSpPr>
        <p:spPr>
          <a:xfrm>
            <a:off x="568384" y="2013367"/>
            <a:ext cx="10690167" cy="1754326"/>
          </a:xfrm>
          <a:prstGeom prst="rect">
            <a:avLst/>
          </a:prstGeom>
          <a:noFill/>
        </p:spPr>
        <p:txBody>
          <a:bodyPr wrap="square" rtlCol="0">
            <a:spAutoFit/>
          </a:bodyPr>
          <a:lstStyle/>
          <a:p>
            <a:pPr algn="ctr"/>
            <a:r>
              <a:rPr lang="en-GB" sz="3600" dirty="0">
                <a:solidFill>
                  <a:schemeClr val="bg1"/>
                </a:solidFill>
              </a:rPr>
              <a:t>As they ventured into the delitiously diverse marketplace, Emile noticed a pretious gem that sparkled with an enticing allure.</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18" name="Title 20">
            <a:extLst>
              <a:ext uri="{FF2B5EF4-FFF2-40B4-BE49-F238E27FC236}">
                <a16:creationId xmlns:a16="http://schemas.microsoft.com/office/drawing/2014/main" id="{51F64F0E-A4C6-BBBE-8E0F-97C35C5115BC}"/>
              </a:ext>
            </a:extLst>
          </p:cNvPr>
          <p:cNvSpPr txBox="1">
            <a:spLocks/>
          </p:cNvSpPr>
          <p:nvPr/>
        </p:nvSpPr>
        <p:spPr>
          <a:xfrm>
            <a:off x="1548356" y="213676"/>
            <a:ext cx="9530716" cy="205055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rPr>
              <a:t>Can you write </a:t>
            </a:r>
            <a:r>
              <a:rPr lang="en-GB" altLang="en-US" sz="3600" u="sng" dirty="0">
                <a:solidFill>
                  <a:srgbClr val="FFFF00"/>
                </a:solidFill>
              </a:rPr>
              <a:t>four sentences</a:t>
            </a:r>
            <a:r>
              <a:rPr lang="en-GB" altLang="en-US" sz="3600" dirty="0">
                <a:solidFill>
                  <a:schemeClr val="bg1"/>
                </a:solidFill>
              </a:rPr>
              <a:t> with each sentence</a:t>
            </a:r>
            <a:r>
              <a:rPr lang="en-GB" altLang="en-US" sz="3600" dirty="0">
                <a:solidFill>
                  <a:srgbClr val="FFFF00"/>
                </a:solidFill>
              </a:rPr>
              <a:t> </a:t>
            </a:r>
            <a:r>
              <a:rPr lang="en-GB" altLang="en-US" sz="3600" dirty="0">
                <a:solidFill>
                  <a:schemeClr val="bg1"/>
                </a:solidFill>
              </a:rPr>
              <a:t>using </a:t>
            </a:r>
            <a:r>
              <a:rPr lang="en-GB" altLang="en-US" sz="3600" u="sng" dirty="0">
                <a:solidFill>
                  <a:srgbClr val="FFFF00"/>
                </a:solidFill>
              </a:rPr>
              <a:t>two</a:t>
            </a:r>
            <a:r>
              <a:rPr lang="en-GB" altLang="en-US" sz="3600" dirty="0">
                <a:solidFill>
                  <a:schemeClr val="bg1"/>
                </a:solidFill>
              </a:rPr>
              <a:t> of these words?</a:t>
            </a:r>
          </a:p>
        </p:txBody>
      </p:sp>
      <p:sp>
        <p:nvSpPr>
          <p:cNvPr id="6" name="Rectangle: Rounded Corners 5">
            <a:extLst>
              <a:ext uri="{FF2B5EF4-FFF2-40B4-BE49-F238E27FC236}">
                <a16:creationId xmlns:a16="http://schemas.microsoft.com/office/drawing/2014/main" id="{6EAB29D9-7CEB-5DB4-63AD-17DCE38783AA}"/>
              </a:ext>
            </a:extLst>
          </p:cNvPr>
          <p:cNvSpPr/>
          <p:nvPr/>
        </p:nvSpPr>
        <p:spPr>
          <a:xfrm>
            <a:off x="2215672" y="2495408"/>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Rectangle 1">
            <a:extLst>
              <a:ext uri="{FF2B5EF4-FFF2-40B4-BE49-F238E27FC236}">
                <a16:creationId xmlns:a16="http://schemas.microsoft.com/office/drawing/2014/main" id="{29D24F97-265A-A07E-8867-9F66D4B42FC8}"/>
              </a:ext>
            </a:extLst>
          </p:cNvPr>
          <p:cNvSpPr>
            <a:spLocks noChangeArrowheads="1"/>
          </p:cNvSpPr>
          <p:nvPr/>
        </p:nvSpPr>
        <p:spPr bwMode="auto">
          <a:xfrm>
            <a:off x="3020582" y="2996396"/>
            <a:ext cx="3267562"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vi</a:t>
            </a:r>
            <a:r>
              <a:rPr lang="en-GB" altLang="en-US" sz="2400" b="1" u="sng" dirty="0">
                <a:solidFill>
                  <a:schemeClr val="tx1"/>
                </a:solidFill>
                <a:latin typeface="+mn-lt"/>
              </a:rPr>
              <a:t>cious</a:t>
            </a:r>
          </a:p>
          <a:p>
            <a:pPr>
              <a:lnSpc>
                <a:spcPct val="150000"/>
              </a:lnSpc>
              <a:spcBef>
                <a:spcPct val="0"/>
              </a:spcBef>
              <a:buNone/>
            </a:pPr>
            <a:r>
              <a:rPr lang="en-GB" altLang="en-US" sz="2400" dirty="0">
                <a:solidFill>
                  <a:schemeClr val="tx1"/>
                </a:solidFill>
                <a:latin typeface="+mn-lt"/>
              </a:rPr>
              <a:t>2.	pre</a:t>
            </a:r>
            <a:r>
              <a:rPr lang="en-GB" altLang="en-US" sz="2400" b="1" u="sng" dirty="0">
                <a:solidFill>
                  <a:schemeClr val="tx1"/>
                </a:solidFill>
                <a:latin typeface="+mn-lt"/>
              </a:rPr>
              <a:t>cious</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3.	cons</a:t>
            </a:r>
            <a:r>
              <a:rPr lang="en-GB" altLang="en-US" sz="2400" b="1" u="sng" dirty="0">
                <a:solidFill>
                  <a:schemeClr val="tx1"/>
                </a:solidFill>
                <a:latin typeface="+mn-lt"/>
              </a:rPr>
              <a:t>cious</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4.	deli</a:t>
            </a:r>
            <a:r>
              <a:rPr lang="en-GB" altLang="en-US" sz="2400" b="1" u="sng" dirty="0">
                <a:solidFill>
                  <a:schemeClr val="tx1"/>
                </a:solidFill>
                <a:latin typeface="+mn-lt"/>
              </a:rPr>
              <a:t>cious</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5.	mali</a:t>
            </a:r>
            <a:r>
              <a:rPr lang="en-GB" altLang="en-US" sz="2400" b="1" u="sng" dirty="0">
                <a:solidFill>
                  <a:schemeClr val="tx1"/>
                </a:solidFill>
                <a:latin typeface="+mn-lt"/>
              </a:rPr>
              <a:t>cious</a:t>
            </a:r>
            <a:r>
              <a:rPr lang="en-GB" altLang="en-US" sz="2400" dirty="0">
                <a:solidFill>
                  <a:schemeClr val="tx1"/>
                </a:solidFill>
                <a:latin typeface="+mn-lt"/>
              </a:rPr>
              <a:t> </a:t>
            </a:r>
          </a:p>
          <a:p>
            <a:pPr>
              <a:lnSpc>
                <a:spcPct val="150000"/>
              </a:lnSpc>
              <a:spcBef>
                <a:spcPct val="0"/>
              </a:spcBef>
              <a:buNone/>
            </a:pPr>
            <a:endParaRPr lang="en-GB" altLang="en-US" sz="2400" dirty="0">
              <a:solidFill>
                <a:schemeClr val="tx1"/>
              </a:solidFill>
              <a:latin typeface="+mn-lt"/>
            </a:endParaRPr>
          </a:p>
          <a:p>
            <a:pPr>
              <a:lnSpc>
                <a:spcPct val="150000"/>
              </a:lnSpc>
              <a:spcBef>
                <a:spcPct val="0"/>
              </a:spcBef>
              <a:buNone/>
            </a:pPr>
            <a:endParaRPr lang="en-GB" altLang="en-US" sz="2400" dirty="0">
              <a:solidFill>
                <a:schemeClr val="tx1"/>
              </a:solidFill>
              <a:latin typeface="+mn-lt"/>
            </a:endParaRPr>
          </a:p>
        </p:txBody>
      </p:sp>
      <p:sp>
        <p:nvSpPr>
          <p:cNvPr id="3" name="Rectangle 2">
            <a:extLst>
              <a:ext uri="{FF2B5EF4-FFF2-40B4-BE49-F238E27FC236}">
                <a16:creationId xmlns:a16="http://schemas.microsoft.com/office/drawing/2014/main" id="{6354F6A8-EC55-04A9-ABAC-BCBC25579E78}"/>
              </a:ext>
            </a:extLst>
          </p:cNvPr>
          <p:cNvSpPr>
            <a:spLocks noChangeArrowheads="1"/>
          </p:cNvSpPr>
          <p:nvPr/>
        </p:nvSpPr>
        <p:spPr bwMode="auto">
          <a:xfrm>
            <a:off x="6449825" y="2996396"/>
            <a:ext cx="4260338"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6.	</a:t>
            </a:r>
            <a:r>
              <a:rPr lang="en-GB" altLang="en-US" sz="2400" dirty="0">
                <a:solidFill>
                  <a:schemeClr val="tx1"/>
                </a:solidFill>
                <a:latin typeface="Andika" panose="02000000000000000000" pitchFamily="2" charset="0"/>
              </a:rPr>
              <a:t> suspi</a:t>
            </a:r>
            <a:r>
              <a:rPr lang="en-GB" altLang="en-US" sz="2400" b="1" u="sng" dirty="0">
                <a:solidFill>
                  <a:schemeClr val="tx1"/>
                </a:solidFill>
                <a:latin typeface="Andika" panose="02000000000000000000" pitchFamily="2" charset="0"/>
              </a:rPr>
              <a:t>cious</a:t>
            </a:r>
            <a:r>
              <a:rPr lang="en-GB" altLang="en-US" sz="2400" dirty="0">
                <a:solidFill>
                  <a:schemeClr val="tx1"/>
                </a:solidFill>
                <a:latin typeface="Andika" panose="02000000000000000000" pitchFamily="2" charset="0"/>
              </a:rPr>
              <a:t> </a:t>
            </a:r>
          </a:p>
          <a:p>
            <a:pPr>
              <a:lnSpc>
                <a:spcPct val="150000"/>
              </a:lnSpc>
              <a:spcBef>
                <a:spcPct val="0"/>
              </a:spcBef>
              <a:buNone/>
            </a:pPr>
            <a:r>
              <a:rPr lang="en-GB" altLang="en-US" sz="2400" dirty="0">
                <a:solidFill>
                  <a:schemeClr val="tx1"/>
                </a:solidFill>
                <a:latin typeface="+mn-lt"/>
              </a:rPr>
              <a:t>7.	auda</a:t>
            </a:r>
            <a:r>
              <a:rPr lang="en-GB" altLang="en-US" sz="2400" b="1" u="sng" dirty="0">
                <a:solidFill>
                  <a:schemeClr val="tx1"/>
                </a:solidFill>
                <a:latin typeface="+mn-lt"/>
              </a:rPr>
              <a:t>cious</a:t>
            </a:r>
          </a:p>
          <a:p>
            <a:pPr>
              <a:lnSpc>
                <a:spcPct val="150000"/>
              </a:lnSpc>
              <a:spcBef>
                <a:spcPct val="0"/>
              </a:spcBef>
              <a:buNone/>
            </a:pPr>
            <a:r>
              <a:rPr lang="en-GB" altLang="en-US" sz="2400" dirty="0">
                <a:solidFill>
                  <a:schemeClr val="tx1"/>
                </a:solidFill>
                <a:latin typeface="+mn-lt"/>
              </a:rPr>
              <a:t>8.	spa</a:t>
            </a:r>
            <a:r>
              <a:rPr lang="en-GB" altLang="en-US" sz="2400" b="1" u="sng" dirty="0">
                <a:solidFill>
                  <a:schemeClr val="tx1"/>
                </a:solidFill>
                <a:latin typeface="+mn-lt"/>
              </a:rPr>
              <a:t>cious</a:t>
            </a:r>
          </a:p>
          <a:p>
            <a:pPr>
              <a:lnSpc>
                <a:spcPct val="150000"/>
              </a:lnSpc>
              <a:spcBef>
                <a:spcPct val="0"/>
              </a:spcBef>
              <a:buNone/>
            </a:pPr>
            <a:r>
              <a:rPr lang="en-GB" altLang="en-US" sz="2400" dirty="0">
                <a:solidFill>
                  <a:schemeClr val="tx1"/>
                </a:solidFill>
                <a:latin typeface="+mn-lt"/>
              </a:rPr>
              <a:t>9.	subcons</a:t>
            </a:r>
            <a:r>
              <a:rPr lang="en-GB" altLang="en-US" sz="2400" b="1" u="sng" dirty="0">
                <a:solidFill>
                  <a:schemeClr val="tx1"/>
                </a:solidFill>
                <a:latin typeface="+mn-lt"/>
              </a:rPr>
              <a:t>cious</a:t>
            </a:r>
          </a:p>
          <a:p>
            <a:pPr>
              <a:lnSpc>
                <a:spcPct val="150000"/>
              </a:lnSpc>
              <a:spcBef>
                <a:spcPct val="0"/>
              </a:spcBef>
              <a:buNone/>
            </a:pPr>
            <a:r>
              <a:rPr lang="en-GB" altLang="en-US" sz="2400" dirty="0">
                <a:solidFill>
                  <a:schemeClr val="tx1"/>
                </a:solidFill>
                <a:latin typeface="+mn-lt"/>
              </a:rPr>
              <a:t>10.	uncons</a:t>
            </a:r>
            <a:r>
              <a:rPr lang="en-GB" altLang="en-US" sz="2400" b="1" u="sng" dirty="0">
                <a:solidFill>
                  <a:schemeClr val="tx1"/>
                </a:solidFill>
                <a:latin typeface="+mn-lt"/>
              </a:rPr>
              <a:t>cious</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 </a:t>
            </a:r>
          </a:p>
          <a:p>
            <a:pPr>
              <a:lnSpc>
                <a:spcPct val="150000"/>
              </a:lnSpc>
              <a:spcBef>
                <a:spcPct val="0"/>
              </a:spcBef>
              <a:buNone/>
            </a:pPr>
            <a:endParaRPr lang="fr-FR" altLang="en-US" sz="2400" dirty="0">
              <a:solidFill>
                <a:schemeClr val="tx1"/>
              </a:solidFill>
              <a:latin typeface="+mn-lt"/>
            </a:endParaRPr>
          </a:p>
        </p:txBody>
      </p:sp>
    </p:spTree>
    <p:extLst>
      <p:ext uri="{BB962C8B-B14F-4D97-AF65-F5344CB8AC3E}">
        <p14:creationId xmlns:p14="http://schemas.microsoft.com/office/powerpoint/2010/main" val="4078767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63A1E9B5-F45F-7FC3-3CEA-9ED9224987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57560677-44A6-3761-405D-E2BD3C0676C9}"/>
              </a:ext>
            </a:extLst>
          </p:cNvPr>
          <p:cNvSpPr>
            <a:spLocks noGrp="1"/>
          </p:cNvSpPr>
          <p:nvPr>
            <p:ph type="title"/>
          </p:nvPr>
        </p:nvSpPr>
        <p:spPr>
          <a:xfrm>
            <a:off x="838199" y="183505"/>
            <a:ext cx="10515600" cy="992833"/>
          </a:xfrm>
          <a:prstGeom prst="roundRect">
            <a:avLst/>
          </a:prstGeom>
          <a:solidFill>
            <a:srgbClr val="7030A0"/>
          </a:solidFill>
        </p:spPr>
        <p:txBody>
          <a:bodyPr/>
          <a:lstStyle/>
          <a:p>
            <a:pPr algn="ctr"/>
            <a:r>
              <a:rPr lang="en-US" dirty="0">
                <a:solidFill>
                  <a:schemeClr val="bg1"/>
                </a:solidFill>
                <a:latin typeface="Andika" panose="02000000000000000000" pitchFamily="2" charset="0"/>
              </a:rPr>
              <a:t>ACTIVITY</a:t>
            </a:r>
          </a:p>
        </p:txBody>
      </p:sp>
      <p:sp>
        <p:nvSpPr>
          <p:cNvPr id="3" name="Content Placeholder 2">
            <a:extLst>
              <a:ext uri="{FF2B5EF4-FFF2-40B4-BE49-F238E27FC236}">
                <a16:creationId xmlns:a16="http://schemas.microsoft.com/office/drawing/2014/main" id="{D6AFF60F-5079-DEBA-0E56-E3A7629FBE85}"/>
              </a:ext>
            </a:extLst>
          </p:cNvPr>
          <p:cNvSpPr>
            <a:spLocks noGrp="1"/>
          </p:cNvSpPr>
          <p:nvPr>
            <p:ph idx="1"/>
          </p:nvPr>
        </p:nvSpPr>
        <p:spPr>
          <a:xfrm>
            <a:off x="357186" y="1478090"/>
            <a:ext cx="11477625" cy="4090987"/>
          </a:xfrm>
          <a:prstGeom prst="roundRect">
            <a:avLst>
              <a:gd name="adj" fmla="val 9291"/>
            </a:avLst>
          </a:prstGeom>
          <a:solidFill>
            <a:schemeClr val="bg1">
              <a:lumMod val="95000"/>
            </a:schemeClr>
          </a:solidFill>
          <a:ln>
            <a:solidFill>
              <a:srgbClr val="7030A0"/>
            </a:solidFill>
          </a:ln>
        </p:spPr>
        <p:txBody>
          <a:bodyPr>
            <a:normAutofit fontScale="92500" lnSpcReduction="10000"/>
          </a:bodyPr>
          <a:lstStyle/>
          <a:p>
            <a:pPr marL="0" indent="0">
              <a:buNone/>
            </a:pPr>
            <a:r>
              <a:rPr lang="en-US" dirty="0">
                <a:latin typeface="Andika" panose="02000000000000000000" pitchFamily="2" charset="0"/>
              </a:rPr>
              <a:t>Look back at the story, can you add some more –cious words? </a:t>
            </a:r>
          </a:p>
          <a:p>
            <a:pPr marL="0" indent="0">
              <a:buNone/>
            </a:pPr>
            <a:endParaRPr lang="en-US" dirty="0">
              <a:latin typeface="Andika" panose="02000000000000000000" pitchFamily="2" charset="0"/>
            </a:endParaRPr>
          </a:p>
          <a:p>
            <a:pPr marL="0" indent="0">
              <a:lnSpc>
                <a:spcPct val="110000"/>
              </a:lnSpc>
              <a:buNone/>
            </a:pPr>
            <a:r>
              <a:rPr lang="en-US" dirty="0">
                <a:latin typeface="Andika" panose="02000000000000000000" pitchFamily="2" charset="0"/>
              </a:rPr>
              <a:t>You could: </a:t>
            </a:r>
          </a:p>
          <a:p>
            <a:pPr>
              <a:lnSpc>
                <a:spcPct val="110000"/>
              </a:lnSpc>
            </a:pPr>
            <a:r>
              <a:rPr lang="en-US" dirty="0">
                <a:latin typeface="Andika" panose="02000000000000000000" pitchFamily="2" charset="0"/>
              </a:rPr>
              <a:t>Spot a place for a </a:t>
            </a:r>
            <a:r>
              <a:rPr lang="en-US" b="1" dirty="0">
                <a:latin typeface="Andika" panose="02000000000000000000" pitchFamily="2" charset="0"/>
              </a:rPr>
              <a:t>‘-cious’ </a:t>
            </a:r>
            <a:r>
              <a:rPr lang="en-US" dirty="0">
                <a:latin typeface="Andika" panose="02000000000000000000" pitchFamily="2" charset="0"/>
              </a:rPr>
              <a:t>word.</a:t>
            </a:r>
          </a:p>
          <a:p>
            <a:pPr>
              <a:lnSpc>
                <a:spcPct val="110000"/>
              </a:lnSpc>
            </a:pPr>
            <a:r>
              <a:rPr lang="en-US" dirty="0">
                <a:latin typeface="Andika" panose="02000000000000000000" pitchFamily="2" charset="0"/>
              </a:rPr>
              <a:t>Add more to the story and try and add another </a:t>
            </a:r>
            <a:r>
              <a:rPr lang="en-US" b="1" dirty="0">
                <a:latin typeface="Andika" panose="02000000000000000000" pitchFamily="2" charset="0"/>
              </a:rPr>
              <a:t>‘–cious’ </a:t>
            </a:r>
            <a:r>
              <a:rPr lang="en-US" dirty="0">
                <a:latin typeface="Andika" panose="02000000000000000000" pitchFamily="2" charset="0"/>
              </a:rPr>
              <a:t>word.</a:t>
            </a:r>
          </a:p>
          <a:p>
            <a:pPr>
              <a:lnSpc>
                <a:spcPct val="110000"/>
              </a:lnSpc>
            </a:pPr>
            <a:r>
              <a:rPr lang="en-US" dirty="0">
                <a:latin typeface="Andika" panose="02000000000000000000" pitchFamily="2" charset="0"/>
              </a:rPr>
              <a:t>Change the story completely and write your own using as many ‘</a:t>
            </a:r>
            <a:r>
              <a:rPr lang="en-US" b="1" dirty="0">
                <a:latin typeface="Andika" panose="02000000000000000000" pitchFamily="2" charset="0"/>
              </a:rPr>
              <a:t>–cious’ </a:t>
            </a:r>
            <a:r>
              <a:rPr lang="en-US" dirty="0">
                <a:latin typeface="Andika" panose="02000000000000000000" pitchFamily="2" charset="0"/>
              </a:rPr>
              <a:t>words as possible.</a:t>
            </a:r>
          </a:p>
          <a:p>
            <a:pPr>
              <a:lnSpc>
                <a:spcPct val="110000"/>
              </a:lnSpc>
            </a:pPr>
            <a:r>
              <a:rPr lang="en-US" dirty="0">
                <a:latin typeface="Andika" panose="02000000000000000000" pitchFamily="2" charset="0"/>
              </a:rPr>
              <a:t>Or write some sentences of your own with ‘</a:t>
            </a:r>
            <a:r>
              <a:rPr lang="en-US" b="1" dirty="0">
                <a:latin typeface="Andika" panose="02000000000000000000" pitchFamily="2" charset="0"/>
              </a:rPr>
              <a:t>–cious’ </a:t>
            </a:r>
            <a:r>
              <a:rPr lang="en-US" dirty="0">
                <a:latin typeface="Andika" panose="02000000000000000000" pitchFamily="2" charset="0"/>
              </a:rPr>
              <a:t>words. </a:t>
            </a:r>
          </a:p>
          <a:p>
            <a:endParaRPr lang="en-US" dirty="0"/>
          </a:p>
          <a:p>
            <a:pPr marL="0" indent="0">
              <a:buNone/>
            </a:pPr>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5783035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784A9E3-340C-D1D5-F8BF-D38D6A43A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TextBox 4">
            <a:extLst>
              <a:ext uri="{FF2B5EF4-FFF2-40B4-BE49-F238E27FC236}">
                <a16:creationId xmlns:a16="http://schemas.microsoft.com/office/drawing/2014/main" id="{C44F0401-006A-B032-2437-6D988C8BE591}"/>
              </a:ext>
            </a:extLst>
          </p:cNvPr>
          <p:cNvSpPr txBox="1"/>
          <p:nvPr/>
        </p:nvSpPr>
        <p:spPr>
          <a:xfrm>
            <a:off x="257175" y="274290"/>
            <a:ext cx="11730038" cy="6291858"/>
          </a:xfrm>
          <a:prstGeom prst="roundRect">
            <a:avLst>
              <a:gd name="adj" fmla="val 9347"/>
            </a:avLst>
          </a:prstGeom>
          <a:solidFill>
            <a:srgbClr val="7030A0"/>
          </a:solidFill>
        </p:spPr>
        <p:txBody>
          <a:bodyPr wrap="square">
            <a:spAutoFit/>
          </a:bodyPr>
          <a:lstStyle/>
          <a:p>
            <a:r>
              <a:rPr lang="en-GB" sz="2400" spc="50" dirty="0">
                <a:solidFill>
                  <a:schemeClr val="bg1"/>
                </a:solidFill>
                <a:latin typeface="Andika" panose="02000000000000000000" pitchFamily="2" charset="0"/>
              </a:rPr>
              <a:t>Once upon a time in a spacious forest, there lived a cautious squirrel named Sammy. Sammy loved collecting nuts and berries, but he was always conscious of his surroundings to avoid any vicious predators.</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One sunny morning, Sammy found a precious acorn that was bigger than any he had ever seen. He was suspicious of its size and decided to be extra careful. As he was about to pick it up, an audacious rabbit named Robbie hopped by and said, "Sammy, that's a nutritious acorn! You should eat it!”</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hesitated. "I'm not sure, Robbie. It seems a bit too good to be true. </a:t>
            </a:r>
          </a:p>
          <a:p>
            <a:r>
              <a:rPr lang="en-GB" sz="2400" spc="50" dirty="0">
                <a:solidFill>
                  <a:schemeClr val="bg1"/>
                </a:solidFill>
                <a:latin typeface="Andika" panose="02000000000000000000" pitchFamily="2" charset="0"/>
              </a:rPr>
              <a:t>What if it's fictitious and not real at all?” Robbie laughed. </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being wary as always, decided to take a tiny bite. To his surprise, it was the most delicious acorn he had ever tasted. Energized by the nutritious snack, Sammy felt a burst of ambitious energy and decided to gather more food for the coming winter. </a:t>
            </a:r>
            <a:endParaRPr lang="en-GB" sz="2000" dirty="0">
              <a:solidFill>
                <a:schemeClr val="bg1"/>
              </a:solidFill>
            </a:endParaRPr>
          </a:p>
        </p:txBody>
      </p:sp>
      <p:sp>
        <p:nvSpPr>
          <p:cNvPr id="3" name="Title 1">
            <a:extLst>
              <a:ext uri="{FF2B5EF4-FFF2-40B4-BE49-F238E27FC236}">
                <a16:creationId xmlns:a16="http://schemas.microsoft.com/office/drawing/2014/main" id="{7734519D-7395-FE13-B092-91482EA3B535}"/>
              </a:ext>
            </a:extLst>
          </p:cNvPr>
          <p:cNvSpPr txBox="1">
            <a:spLocks/>
          </p:cNvSpPr>
          <p:nvPr/>
        </p:nvSpPr>
        <p:spPr>
          <a:xfrm>
            <a:off x="1631577" y="6179414"/>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you add any more words ending in cious?</a:t>
            </a:r>
          </a:p>
        </p:txBody>
      </p:sp>
    </p:spTree>
    <p:extLst>
      <p:ext uri="{BB962C8B-B14F-4D97-AF65-F5344CB8AC3E}">
        <p14:creationId xmlns:p14="http://schemas.microsoft.com/office/powerpoint/2010/main" val="384323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446518216"/>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SY5T1AW1L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SY5T1AW1P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SY5T1AW1S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SY5T1AW1F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SY5T1AW1A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SY5T1AW1Sa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SY5T1AW1Fe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F4522E2E-BB4E-A1DF-74E6-C4D122994E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7" name="Rectangle: Rounded Corners 6">
            <a:extLst>
              <a:ext uri="{FF2B5EF4-FFF2-40B4-BE49-F238E27FC236}">
                <a16:creationId xmlns:a16="http://schemas.microsoft.com/office/drawing/2014/main" id="{711C6994-5F68-7DCD-3466-626B6F455F9E}"/>
              </a:ext>
            </a:extLst>
          </p:cNvPr>
          <p:cNvSpPr/>
          <p:nvPr/>
        </p:nvSpPr>
        <p:spPr>
          <a:xfrm>
            <a:off x="2139518"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91A56E5F-BD0F-3527-087C-49E2E9F96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055416" y="2212288"/>
            <a:ext cx="3267562" cy="396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vicious</a:t>
            </a:r>
          </a:p>
          <a:p>
            <a:pPr>
              <a:lnSpc>
                <a:spcPct val="150000"/>
              </a:lnSpc>
              <a:spcBef>
                <a:spcPct val="0"/>
              </a:spcBef>
              <a:buNone/>
            </a:pPr>
            <a:r>
              <a:rPr lang="en-GB" altLang="en-US" sz="2400" dirty="0">
                <a:solidFill>
                  <a:schemeClr val="tx1"/>
                </a:solidFill>
                <a:latin typeface="+mn-lt"/>
              </a:rPr>
              <a:t>2.	precious </a:t>
            </a:r>
          </a:p>
          <a:p>
            <a:pPr>
              <a:lnSpc>
                <a:spcPct val="150000"/>
              </a:lnSpc>
              <a:spcBef>
                <a:spcPct val="0"/>
              </a:spcBef>
              <a:buNone/>
            </a:pPr>
            <a:r>
              <a:rPr lang="en-GB" altLang="en-US" sz="2400" dirty="0">
                <a:solidFill>
                  <a:schemeClr val="tx1"/>
                </a:solidFill>
                <a:latin typeface="+mn-lt"/>
              </a:rPr>
              <a:t>3.	conscious </a:t>
            </a:r>
          </a:p>
          <a:p>
            <a:pPr>
              <a:lnSpc>
                <a:spcPct val="150000"/>
              </a:lnSpc>
              <a:spcBef>
                <a:spcPct val="0"/>
              </a:spcBef>
              <a:buNone/>
            </a:pPr>
            <a:r>
              <a:rPr lang="en-GB" altLang="en-US" sz="2400" dirty="0">
                <a:solidFill>
                  <a:schemeClr val="tx1"/>
                </a:solidFill>
                <a:latin typeface="+mn-lt"/>
              </a:rPr>
              <a:t>4.	delicious </a:t>
            </a:r>
          </a:p>
          <a:p>
            <a:pPr>
              <a:lnSpc>
                <a:spcPct val="150000"/>
              </a:lnSpc>
              <a:spcBef>
                <a:spcPct val="0"/>
              </a:spcBef>
              <a:buNone/>
            </a:pPr>
            <a:r>
              <a:rPr lang="en-GB" altLang="en-US" sz="2400" dirty="0">
                <a:solidFill>
                  <a:schemeClr val="tx1"/>
                </a:solidFill>
                <a:latin typeface="+mn-lt"/>
              </a:rPr>
              <a:t>5.	malicious </a:t>
            </a:r>
          </a:p>
          <a:p>
            <a:pPr>
              <a:lnSpc>
                <a:spcPct val="150000"/>
              </a:lnSpc>
              <a:spcBef>
                <a:spcPct val="0"/>
              </a:spcBef>
              <a:buNone/>
            </a:pPr>
            <a:endParaRPr lang="en-GB" altLang="en-US" sz="2400" dirty="0">
              <a:solidFill>
                <a:schemeClr val="tx1"/>
              </a:solidFill>
              <a:latin typeface="+mn-lt"/>
            </a:endParaRPr>
          </a:p>
          <a:p>
            <a:pPr>
              <a:lnSpc>
                <a:spcPct val="150000"/>
              </a:lnSpc>
              <a:spcBef>
                <a:spcPct val="0"/>
              </a:spcBef>
              <a:buNone/>
            </a:pP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659" y="2212288"/>
            <a:ext cx="4260338"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6.	</a:t>
            </a:r>
            <a:r>
              <a:rPr lang="en-GB" altLang="en-US" sz="2400" dirty="0">
                <a:solidFill>
                  <a:schemeClr val="tx1"/>
                </a:solidFill>
                <a:latin typeface="Andika" panose="02000000000000000000" pitchFamily="2" charset="0"/>
              </a:rPr>
              <a:t>suspicious </a:t>
            </a:r>
          </a:p>
          <a:p>
            <a:pPr>
              <a:lnSpc>
                <a:spcPct val="150000"/>
              </a:lnSpc>
              <a:spcBef>
                <a:spcPct val="0"/>
              </a:spcBef>
              <a:buNone/>
            </a:pPr>
            <a:r>
              <a:rPr lang="en-GB" altLang="en-US" sz="2400" dirty="0">
                <a:solidFill>
                  <a:schemeClr val="tx1"/>
                </a:solidFill>
                <a:latin typeface="+mn-lt"/>
              </a:rPr>
              <a:t>7.	audacious</a:t>
            </a:r>
          </a:p>
          <a:p>
            <a:pPr>
              <a:lnSpc>
                <a:spcPct val="150000"/>
              </a:lnSpc>
              <a:spcBef>
                <a:spcPct val="0"/>
              </a:spcBef>
              <a:buNone/>
            </a:pPr>
            <a:r>
              <a:rPr lang="en-GB" altLang="en-US" sz="2400" dirty="0">
                <a:solidFill>
                  <a:schemeClr val="tx1"/>
                </a:solidFill>
                <a:latin typeface="+mn-lt"/>
              </a:rPr>
              <a:t>8.	spacious</a:t>
            </a:r>
          </a:p>
          <a:p>
            <a:pPr>
              <a:lnSpc>
                <a:spcPct val="150000"/>
              </a:lnSpc>
              <a:spcBef>
                <a:spcPct val="0"/>
              </a:spcBef>
              <a:buNone/>
            </a:pPr>
            <a:r>
              <a:rPr lang="en-GB" altLang="en-US" sz="2400" dirty="0">
                <a:solidFill>
                  <a:schemeClr val="tx1"/>
                </a:solidFill>
                <a:latin typeface="+mn-lt"/>
              </a:rPr>
              <a:t>9.	subconscious</a:t>
            </a:r>
          </a:p>
          <a:p>
            <a:pPr>
              <a:lnSpc>
                <a:spcPct val="150000"/>
              </a:lnSpc>
              <a:spcBef>
                <a:spcPct val="0"/>
              </a:spcBef>
              <a:buNone/>
            </a:pPr>
            <a:r>
              <a:rPr lang="en-GB" altLang="en-US" sz="2400" dirty="0">
                <a:solidFill>
                  <a:schemeClr val="tx1"/>
                </a:solidFill>
                <a:latin typeface="+mn-lt"/>
              </a:rPr>
              <a:t>10.	unconscious </a:t>
            </a:r>
          </a:p>
          <a:p>
            <a:pPr>
              <a:lnSpc>
                <a:spcPct val="150000"/>
              </a:lnSpc>
              <a:spcBef>
                <a:spcPct val="0"/>
              </a:spcBef>
              <a:buNone/>
            </a:pPr>
            <a:r>
              <a:rPr lang="en-GB" altLang="en-US" sz="2400" dirty="0">
                <a:solidFill>
                  <a:schemeClr val="tx1"/>
                </a:solidFill>
                <a:latin typeface="+mn-lt"/>
              </a:rPr>
              <a:t> </a:t>
            </a:r>
          </a:p>
          <a:p>
            <a:pPr>
              <a:lnSpc>
                <a:spcPct val="150000"/>
              </a:lnSpc>
              <a:spcBef>
                <a:spcPct val="0"/>
              </a:spcBef>
              <a:buNone/>
            </a:pPr>
            <a:endParaRPr lang="fr-FR" altLang="en-US" sz="2400" dirty="0">
              <a:solidFill>
                <a:schemeClr val="tx1"/>
              </a:solidFill>
              <a:latin typeface="+mn-lt"/>
            </a:endParaRPr>
          </a:p>
        </p:txBody>
      </p:sp>
      <p:pic>
        <p:nvPicPr>
          <p:cNvPr id="10" name="Picture 9">
            <a:extLst>
              <a:ext uri="{FF2B5EF4-FFF2-40B4-BE49-F238E27FC236}">
                <a16:creationId xmlns:a16="http://schemas.microsoft.com/office/drawing/2014/main" id="{BCC34306-EF06-38BE-89A9-DABC15604B9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96045" y="287383"/>
            <a:ext cx="753554" cy="1243670"/>
          </a:xfrm>
          <a:prstGeom prst="rect">
            <a:avLst/>
          </a:prstGeom>
        </p:spPr>
      </p:pic>
      <p:sp>
        <p:nvSpPr>
          <p:cNvPr id="2" name="Rectangle: Rounded Corners 1">
            <a:hlinkClick r:id="rId5"/>
            <a:extLst>
              <a:ext uri="{FF2B5EF4-FFF2-40B4-BE49-F238E27FC236}">
                <a16:creationId xmlns:a16="http://schemas.microsoft.com/office/drawing/2014/main" id="{03F9D298-C2CB-52A0-A098-E10288C9A2ED}"/>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784A9E3-340C-D1D5-F8BF-D38D6A43A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TextBox 4">
            <a:extLst>
              <a:ext uri="{FF2B5EF4-FFF2-40B4-BE49-F238E27FC236}">
                <a16:creationId xmlns:a16="http://schemas.microsoft.com/office/drawing/2014/main" id="{C44F0401-006A-B032-2437-6D988C8BE591}"/>
              </a:ext>
            </a:extLst>
          </p:cNvPr>
          <p:cNvSpPr txBox="1"/>
          <p:nvPr/>
        </p:nvSpPr>
        <p:spPr>
          <a:xfrm>
            <a:off x="257175" y="274290"/>
            <a:ext cx="11730038" cy="6291858"/>
          </a:xfrm>
          <a:prstGeom prst="roundRect">
            <a:avLst>
              <a:gd name="adj" fmla="val 9347"/>
            </a:avLst>
          </a:prstGeom>
          <a:solidFill>
            <a:srgbClr val="7030A0"/>
          </a:solidFill>
        </p:spPr>
        <p:txBody>
          <a:bodyPr wrap="square">
            <a:spAutoFit/>
          </a:bodyPr>
          <a:lstStyle/>
          <a:p>
            <a:r>
              <a:rPr lang="en-GB" sz="2400" spc="50" dirty="0">
                <a:solidFill>
                  <a:schemeClr val="bg1"/>
                </a:solidFill>
                <a:latin typeface="Andika" panose="02000000000000000000" pitchFamily="2" charset="0"/>
              </a:rPr>
              <a:t>Once upon a time in a spacious forest, there lived a cautious squirrel named Sammy. Sammy loved collecting nuts and berries, but he was always conscious of his surroundings to avoid any vicious predators.</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One sunny morning, Sammy found a precious acorn that was bigger than any he had ever seen. He was suspicious of its size and decided to be extra careful. As he was about to pick it up, an audacious rabbit named Robbie hopped by and said, "Sammy, that's a nutritious acorn! You should eat it!”</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hesitated. "I'm not sure, Robbie. It seems a bit too good to be true. </a:t>
            </a:r>
          </a:p>
          <a:p>
            <a:r>
              <a:rPr lang="en-GB" sz="2400" spc="50" dirty="0">
                <a:solidFill>
                  <a:schemeClr val="bg1"/>
                </a:solidFill>
                <a:latin typeface="Andika" panose="02000000000000000000" pitchFamily="2" charset="0"/>
              </a:rPr>
              <a:t>What if it's fictitious and not real at all?” Robbie laughed. </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being wary as always, decided to take a tiny bite. To his surprise, it was the most delicious acorn he had ever tasted. Energized by the nutritious snack, Sammy felt a burst of ambitious energy and decided to gather more food for the coming winter. </a:t>
            </a:r>
            <a:endParaRPr lang="en-GB" sz="2000" dirty="0">
              <a:solidFill>
                <a:schemeClr val="bg1"/>
              </a:solidFill>
            </a:endParaRPr>
          </a:p>
        </p:txBody>
      </p:sp>
      <p:sp>
        <p:nvSpPr>
          <p:cNvPr id="3" name="Title 1">
            <a:extLst>
              <a:ext uri="{FF2B5EF4-FFF2-40B4-BE49-F238E27FC236}">
                <a16:creationId xmlns:a16="http://schemas.microsoft.com/office/drawing/2014/main" id="{7734519D-7395-FE13-B092-91482EA3B535}"/>
              </a:ext>
            </a:extLst>
          </p:cNvPr>
          <p:cNvSpPr txBox="1">
            <a:spLocks/>
          </p:cNvSpPr>
          <p:nvPr/>
        </p:nvSpPr>
        <p:spPr>
          <a:xfrm>
            <a:off x="1631577" y="6179414"/>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you spot any words with a common sound?</a:t>
            </a:r>
          </a:p>
        </p:txBody>
      </p:sp>
    </p:spTree>
    <p:extLst>
      <p:ext uri="{BB962C8B-B14F-4D97-AF65-F5344CB8AC3E}">
        <p14:creationId xmlns:p14="http://schemas.microsoft.com/office/powerpoint/2010/main" val="216272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784A9E3-340C-D1D5-F8BF-D38D6A43A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5" name="TextBox 4">
            <a:extLst>
              <a:ext uri="{FF2B5EF4-FFF2-40B4-BE49-F238E27FC236}">
                <a16:creationId xmlns:a16="http://schemas.microsoft.com/office/drawing/2014/main" id="{C44F0401-006A-B032-2437-6D988C8BE591}"/>
              </a:ext>
            </a:extLst>
          </p:cNvPr>
          <p:cNvSpPr txBox="1"/>
          <p:nvPr/>
        </p:nvSpPr>
        <p:spPr>
          <a:xfrm>
            <a:off x="257175" y="274290"/>
            <a:ext cx="11730038" cy="6291858"/>
          </a:xfrm>
          <a:prstGeom prst="roundRect">
            <a:avLst>
              <a:gd name="adj" fmla="val 9347"/>
            </a:avLst>
          </a:prstGeom>
          <a:solidFill>
            <a:srgbClr val="7030A0"/>
          </a:solidFill>
        </p:spPr>
        <p:txBody>
          <a:bodyPr wrap="square">
            <a:spAutoFit/>
          </a:bodyPr>
          <a:lstStyle/>
          <a:p>
            <a:r>
              <a:rPr lang="en-GB" sz="2400" spc="50" dirty="0">
                <a:solidFill>
                  <a:schemeClr val="bg1"/>
                </a:solidFill>
                <a:latin typeface="Andika" panose="02000000000000000000" pitchFamily="2" charset="0"/>
              </a:rPr>
              <a:t>Once upon a time in a </a:t>
            </a:r>
            <a:r>
              <a:rPr lang="en-GB" sz="2400" u="sng" spc="50" dirty="0">
                <a:solidFill>
                  <a:srgbClr val="FFFF00"/>
                </a:solidFill>
                <a:latin typeface="Andika" panose="02000000000000000000" pitchFamily="2" charset="0"/>
              </a:rPr>
              <a:t>spacious</a:t>
            </a:r>
            <a:r>
              <a:rPr lang="en-GB" sz="2400" spc="50" dirty="0">
                <a:solidFill>
                  <a:schemeClr val="bg1"/>
                </a:solidFill>
                <a:latin typeface="Andika" panose="02000000000000000000" pitchFamily="2" charset="0"/>
              </a:rPr>
              <a:t> forest, there lived a </a:t>
            </a:r>
            <a:r>
              <a:rPr lang="en-GB" sz="2400" u="sng" spc="50" dirty="0">
                <a:solidFill>
                  <a:srgbClr val="FFFF00"/>
                </a:solidFill>
                <a:latin typeface="Andika" panose="02000000000000000000" pitchFamily="2" charset="0"/>
              </a:rPr>
              <a:t>cautious</a:t>
            </a:r>
            <a:r>
              <a:rPr lang="en-GB" sz="2400" spc="50" dirty="0">
                <a:solidFill>
                  <a:schemeClr val="bg1"/>
                </a:solidFill>
                <a:latin typeface="Andika" panose="02000000000000000000" pitchFamily="2" charset="0"/>
              </a:rPr>
              <a:t> squirrel named Sammy. Sammy loved collecting nuts and berries, but he was always </a:t>
            </a:r>
            <a:r>
              <a:rPr lang="en-GB" sz="2400" u="sng" spc="50" dirty="0">
                <a:solidFill>
                  <a:srgbClr val="FFFF00"/>
                </a:solidFill>
                <a:latin typeface="Andika" panose="02000000000000000000" pitchFamily="2" charset="0"/>
              </a:rPr>
              <a:t>conscious</a:t>
            </a:r>
            <a:r>
              <a:rPr lang="en-GB" sz="2400" spc="50" dirty="0">
                <a:solidFill>
                  <a:schemeClr val="bg1"/>
                </a:solidFill>
                <a:latin typeface="Andika" panose="02000000000000000000" pitchFamily="2" charset="0"/>
              </a:rPr>
              <a:t> of his surroundings to avoid any </a:t>
            </a:r>
            <a:r>
              <a:rPr lang="en-GB" sz="2400" u="sng" spc="50" dirty="0">
                <a:solidFill>
                  <a:srgbClr val="FFFF00"/>
                </a:solidFill>
                <a:latin typeface="Andika" panose="02000000000000000000" pitchFamily="2" charset="0"/>
              </a:rPr>
              <a:t>vicious</a:t>
            </a:r>
            <a:r>
              <a:rPr lang="en-GB" sz="2400" spc="50" dirty="0">
                <a:solidFill>
                  <a:schemeClr val="bg1"/>
                </a:solidFill>
                <a:latin typeface="Andika" panose="02000000000000000000" pitchFamily="2" charset="0"/>
              </a:rPr>
              <a:t> predators.</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One sunny morning, Sammy found a </a:t>
            </a:r>
            <a:r>
              <a:rPr lang="en-GB" sz="2400" u="sng" spc="50" dirty="0">
                <a:solidFill>
                  <a:srgbClr val="FFFF00"/>
                </a:solidFill>
                <a:latin typeface="Andika" panose="02000000000000000000" pitchFamily="2" charset="0"/>
              </a:rPr>
              <a:t>precious</a:t>
            </a:r>
            <a:r>
              <a:rPr lang="en-GB" sz="2400" spc="50" dirty="0">
                <a:solidFill>
                  <a:schemeClr val="bg1"/>
                </a:solidFill>
                <a:latin typeface="Andika" panose="02000000000000000000" pitchFamily="2" charset="0"/>
              </a:rPr>
              <a:t> acorn that was bigger than any he had ever seen. He was </a:t>
            </a:r>
            <a:r>
              <a:rPr lang="en-GB" sz="2400" u="sng" spc="50" dirty="0">
                <a:solidFill>
                  <a:srgbClr val="FFFF00"/>
                </a:solidFill>
                <a:latin typeface="Andika" panose="02000000000000000000" pitchFamily="2" charset="0"/>
              </a:rPr>
              <a:t>suspicious</a:t>
            </a:r>
            <a:r>
              <a:rPr lang="en-GB" sz="2400" spc="50" dirty="0">
                <a:solidFill>
                  <a:schemeClr val="bg1"/>
                </a:solidFill>
                <a:latin typeface="Andika" panose="02000000000000000000" pitchFamily="2" charset="0"/>
              </a:rPr>
              <a:t> of its size and decided to be extra careful. As he was about to pick it up, an </a:t>
            </a:r>
            <a:r>
              <a:rPr lang="en-GB" sz="2400" u="sng" spc="50" dirty="0">
                <a:solidFill>
                  <a:srgbClr val="FFFF00"/>
                </a:solidFill>
                <a:latin typeface="Andika" panose="02000000000000000000" pitchFamily="2" charset="0"/>
              </a:rPr>
              <a:t>audacious</a:t>
            </a:r>
            <a:r>
              <a:rPr lang="en-GB" sz="2400" spc="50" dirty="0">
                <a:solidFill>
                  <a:schemeClr val="bg1"/>
                </a:solidFill>
                <a:latin typeface="Andika" panose="02000000000000000000" pitchFamily="2" charset="0"/>
              </a:rPr>
              <a:t> rabbit named Robbie hopped by and said, "Sammy, that's a </a:t>
            </a:r>
            <a:r>
              <a:rPr lang="en-GB" sz="2400" u="sng" spc="50" dirty="0">
                <a:solidFill>
                  <a:srgbClr val="FFFF00"/>
                </a:solidFill>
                <a:latin typeface="Andika" panose="02000000000000000000" pitchFamily="2" charset="0"/>
              </a:rPr>
              <a:t>nutritious</a:t>
            </a:r>
            <a:r>
              <a:rPr lang="en-GB" sz="2400" spc="50" dirty="0">
                <a:solidFill>
                  <a:schemeClr val="bg1"/>
                </a:solidFill>
                <a:latin typeface="Andika" panose="02000000000000000000" pitchFamily="2" charset="0"/>
              </a:rPr>
              <a:t> acorn! You should eat it!”</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hesitated. "I'm not sure, Robbie. It seems a bit too good to be true. </a:t>
            </a:r>
          </a:p>
          <a:p>
            <a:r>
              <a:rPr lang="en-GB" sz="2400" spc="50" dirty="0">
                <a:solidFill>
                  <a:schemeClr val="bg1"/>
                </a:solidFill>
                <a:latin typeface="Andika" panose="02000000000000000000" pitchFamily="2" charset="0"/>
              </a:rPr>
              <a:t>What if it's </a:t>
            </a:r>
            <a:r>
              <a:rPr lang="en-GB" sz="2400" u="sng" spc="50" dirty="0">
                <a:solidFill>
                  <a:srgbClr val="FFFF00"/>
                </a:solidFill>
                <a:latin typeface="Andika" panose="02000000000000000000" pitchFamily="2" charset="0"/>
              </a:rPr>
              <a:t>fictitious</a:t>
            </a:r>
            <a:r>
              <a:rPr lang="en-GB" sz="2400" spc="50" dirty="0">
                <a:solidFill>
                  <a:schemeClr val="bg1"/>
                </a:solidFill>
                <a:latin typeface="Andika" panose="02000000000000000000" pitchFamily="2" charset="0"/>
              </a:rPr>
              <a:t> and not real at all?” Robbie laughed. </a:t>
            </a:r>
          </a:p>
          <a:p>
            <a:endParaRPr lang="en-GB" sz="2400" spc="50" dirty="0">
              <a:solidFill>
                <a:schemeClr val="bg1"/>
              </a:solidFill>
              <a:latin typeface="Andika" panose="02000000000000000000" pitchFamily="2" charset="0"/>
            </a:endParaRPr>
          </a:p>
          <a:p>
            <a:r>
              <a:rPr lang="en-GB" sz="2400" spc="50" dirty="0">
                <a:solidFill>
                  <a:schemeClr val="bg1"/>
                </a:solidFill>
                <a:latin typeface="Andika" panose="02000000000000000000" pitchFamily="2" charset="0"/>
              </a:rPr>
              <a:t>Sammy, being wary as always, decided to take a tiny bite. To his surprise, it was the most </a:t>
            </a:r>
            <a:r>
              <a:rPr lang="en-GB" sz="2400" u="sng" spc="50" dirty="0">
                <a:solidFill>
                  <a:srgbClr val="FFFF00"/>
                </a:solidFill>
                <a:latin typeface="Andika" panose="02000000000000000000" pitchFamily="2" charset="0"/>
              </a:rPr>
              <a:t>delicious</a:t>
            </a:r>
            <a:r>
              <a:rPr lang="en-GB" sz="2400" spc="50" dirty="0">
                <a:solidFill>
                  <a:schemeClr val="bg1"/>
                </a:solidFill>
                <a:latin typeface="Andika" panose="02000000000000000000" pitchFamily="2" charset="0"/>
              </a:rPr>
              <a:t> acorn he had ever tasted. Energized by the </a:t>
            </a:r>
            <a:r>
              <a:rPr lang="en-GB" sz="2400" u="sng" spc="50" dirty="0">
                <a:solidFill>
                  <a:srgbClr val="FFFF00"/>
                </a:solidFill>
                <a:latin typeface="Andika" panose="02000000000000000000" pitchFamily="2" charset="0"/>
              </a:rPr>
              <a:t>nutritious</a:t>
            </a:r>
            <a:r>
              <a:rPr lang="en-GB" sz="2400" spc="50" dirty="0">
                <a:solidFill>
                  <a:schemeClr val="bg1"/>
                </a:solidFill>
                <a:latin typeface="Andika" panose="02000000000000000000" pitchFamily="2" charset="0"/>
              </a:rPr>
              <a:t> snack, Sammy felt a burst of </a:t>
            </a:r>
            <a:r>
              <a:rPr lang="en-GB" sz="2400" u="sng" spc="50" dirty="0">
                <a:solidFill>
                  <a:srgbClr val="FFFF00"/>
                </a:solidFill>
                <a:latin typeface="Andika" panose="02000000000000000000" pitchFamily="2" charset="0"/>
              </a:rPr>
              <a:t>ambitious</a:t>
            </a:r>
            <a:r>
              <a:rPr lang="en-GB" sz="2400" spc="50" dirty="0">
                <a:solidFill>
                  <a:schemeClr val="bg1"/>
                </a:solidFill>
                <a:latin typeface="Andika" panose="02000000000000000000" pitchFamily="2" charset="0"/>
              </a:rPr>
              <a:t> energy and decided to gather more food for the coming winter. </a:t>
            </a:r>
            <a:endParaRPr lang="en-GB" sz="2000" dirty="0">
              <a:solidFill>
                <a:schemeClr val="bg1"/>
              </a:solidFill>
            </a:endParaRPr>
          </a:p>
        </p:txBody>
      </p:sp>
      <p:sp>
        <p:nvSpPr>
          <p:cNvPr id="3" name="Title 1">
            <a:extLst>
              <a:ext uri="{FF2B5EF4-FFF2-40B4-BE49-F238E27FC236}">
                <a16:creationId xmlns:a16="http://schemas.microsoft.com/office/drawing/2014/main" id="{6082DF0E-3471-29FF-E8A4-E229F2B30D58}"/>
              </a:ext>
            </a:extLst>
          </p:cNvPr>
          <p:cNvSpPr txBox="1">
            <a:spLocks/>
          </p:cNvSpPr>
          <p:nvPr/>
        </p:nvSpPr>
        <p:spPr>
          <a:xfrm>
            <a:off x="1631577" y="6179414"/>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What is the common sound in the yellow words?</a:t>
            </a:r>
          </a:p>
        </p:txBody>
      </p:sp>
      <p:sp>
        <p:nvSpPr>
          <p:cNvPr id="4" name="Title 1">
            <a:extLst>
              <a:ext uri="{FF2B5EF4-FFF2-40B4-BE49-F238E27FC236}">
                <a16:creationId xmlns:a16="http://schemas.microsoft.com/office/drawing/2014/main" id="{C447FD61-C15E-668D-7DD7-DEC7742F6F0E}"/>
              </a:ext>
            </a:extLst>
          </p:cNvPr>
          <p:cNvSpPr txBox="1">
            <a:spLocks/>
          </p:cNvSpPr>
          <p:nvPr/>
        </p:nvSpPr>
        <p:spPr>
          <a:xfrm>
            <a:off x="1631577" y="6163256"/>
            <a:ext cx="9269506" cy="547961"/>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Where is the common sound in the word?</a:t>
            </a:r>
          </a:p>
        </p:txBody>
      </p:sp>
    </p:spTree>
    <p:extLst>
      <p:ext uri="{BB962C8B-B14F-4D97-AF65-F5344CB8AC3E}">
        <p14:creationId xmlns:p14="http://schemas.microsoft.com/office/powerpoint/2010/main" val="103633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35239A9-A067-CB66-882B-995825412CFB}"/>
              </a:ext>
            </a:extLst>
          </p:cNvPr>
          <p:cNvPicPr>
            <a:picLocks noChangeAspect="1"/>
          </p:cNvPicPr>
          <p:nvPr/>
        </p:nvPicPr>
        <p:blipFill rotWithShape="1">
          <a:blip r:embed="rId2"/>
          <a:srcRect l="1118" t="1749" r="15443"/>
          <a:stretch/>
        </p:blipFill>
        <p:spPr>
          <a:xfrm>
            <a:off x="13648" y="0"/>
            <a:ext cx="12178352" cy="6897872"/>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2CD67C6E-A59C-BB45-5638-DFFE673D3A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CAF801BF-59A0-2874-9B30-AD7412A37A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06FD4B30-5CB6-F151-8257-17B4D523226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143000" y="2267711"/>
            <a:ext cx="10180684" cy="1825317"/>
          </a:xfrm>
          <a:prstGeom prst="roundRect">
            <a:avLst>
              <a:gd name="adj" fmla="val 21125"/>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Autofit/>
          </a:bodyPr>
          <a:lstStyle/>
          <a:p>
            <a:r>
              <a:rPr lang="en-GB" sz="4400" dirty="0">
                <a:solidFill>
                  <a:schemeClr val="bg1"/>
                </a:solidFill>
                <a:latin typeface="+mn-lt"/>
                <a:ea typeface="Andika"/>
                <a:cs typeface="Andika"/>
              </a:rPr>
              <a:t>Words that end in the sound /shuhs/ </a:t>
            </a:r>
            <a:br>
              <a:rPr lang="en-GB" sz="4400" dirty="0">
                <a:solidFill>
                  <a:schemeClr val="bg1"/>
                </a:solidFill>
                <a:latin typeface="+mn-lt"/>
                <a:ea typeface="Andika"/>
                <a:cs typeface="Andika"/>
              </a:rPr>
            </a:br>
            <a:r>
              <a:rPr lang="en-GB" sz="4400" dirty="0">
                <a:solidFill>
                  <a:schemeClr val="bg1"/>
                </a:solidFill>
                <a:latin typeface="+mn-lt"/>
                <a:ea typeface="Andika"/>
                <a:cs typeface="Andika"/>
              </a:rPr>
              <a:t>spelt &lt;</a:t>
            </a:r>
            <a:r>
              <a:rPr lang="en-GB" sz="4400" u="sng" dirty="0">
                <a:solidFill>
                  <a:schemeClr val="bg1"/>
                </a:solidFill>
                <a:latin typeface="+mn-lt"/>
                <a:ea typeface="Andika"/>
                <a:cs typeface="Andika"/>
              </a:rPr>
              <a:t>cious</a:t>
            </a:r>
            <a:r>
              <a:rPr lang="en-GB" sz="4400" dirty="0">
                <a:solidFill>
                  <a:schemeClr val="bg1"/>
                </a:solidFill>
                <a:latin typeface="+mn-lt"/>
                <a:ea typeface="Andika"/>
                <a:cs typeface="Andika"/>
              </a:rPr>
              <a:t>&gt;.</a:t>
            </a:r>
          </a:p>
        </p:txBody>
      </p:sp>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4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F9EAF59C-1E2B-8791-688E-EF011E3057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5989" y="391888"/>
            <a:ext cx="10049691" cy="1307049"/>
          </a:xfrm>
          <a:prstGeom prst="roundRect">
            <a:avLst/>
          </a:prstGeom>
          <a:solidFill>
            <a:srgbClr val="7030A0"/>
          </a:solidFill>
          <a:effectLst>
            <a:outerShdw blurRad="50800" dist="38100" dir="5400000" algn="t" rotWithShape="0">
              <a:prstClr val="black">
                <a:alpha val="40000"/>
              </a:prstClr>
            </a:outerShdw>
          </a:effectLst>
        </p:spPr>
        <p:txBody>
          <a:bodyPr>
            <a:normAutofit lnSpcReduction="10000"/>
          </a:bodyPr>
          <a:lstStyle/>
          <a:p>
            <a:pPr marL="0" indent="0" algn="ctr">
              <a:buNone/>
            </a:pPr>
            <a:r>
              <a:rPr lang="en-GB" sz="4400" dirty="0">
                <a:solidFill>
                  <a:schemeClr val="bg1"/>
                </a:solidFill>
              </a:rPr>
              <a:t>Can anyone see or hear what these words have in common?</a:t>
            </a:r>
          </a:p>
          <a:p>
            <a:pPr marL="0" indent="0" algn="ctr">
              <a:buNone/>
            </a:pPr>
            <a:endParaRPr lang="en-GB" sz="4400" dirty="0">
              <a:solidFill>
                <a:schemeClr val="bg1"/>
              </a:solidFill>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3444240" y="1960812"/>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vicious</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335" y="678934"/>
            <a:ext cx="2747906" cy="2563756"/>
          </a:xfrm>
          <a:prstGeom prst="rect">
            <a:avLst/>
          </a:prstGeom>
        </p:spPr>
      </p:pic>
      <p:sp>
        <p:nvSpPr>
          <p:cNvPr id="5" name="Title 1">
            <a:extLst>
              <a:ext uri="{FF2B5EF4-FFF2-40B4-BE49-F238E27FC236}">
                <a16:creationId xmlns:a16="http://schemas.microsoft.com/office/drawing/2014/main" id="{3A63E192-5F09-ABDB-09EC-8B904EFDFC94}"/>
              </a:ext>
            </a:extLst>
          </p:cNvPr>
          <p:cNvSpPr txBox="1">
            <a:spLocks/>
          </p:cNvSpPr>
          <p:nvPr/>
        </p:nvSpPr>
        <p:spPr>
          <a:xfrm>
            <a:off x="8290560" y="1960812"/>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precious</a:t>
            </a:r>
          </a:p>
        </p:txBody>
      </p:sp>
      <p:sp>
        <p:nvSpPr>
          <p:cNvPr id="8" name="Title 1">
            <a:extLst>
              <a:ext uri="{FF2B5EF4-FFF2-40B4-BE49-F238E27FC236}">
                <a16:creationId xmlns:a16="http://schemas.microsoft.com/office/drawing/2014/main" id="{94D14557-A3C8-A99C-4E9D-D7C8B9933D6E}"/>
              </a:ext>
            </a:extLst>
          </p:cNvPr>
          <p:cNvSpPr txBox="1">
            <a:spLocks/>
          </p:cNvSpPr>
          <p:nvPr/>
        </p:nvSpPr>
        <p:spPr>
          <a:xfrm>
            <a:off x="1105989" y="3108561"/>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conscious</a:t>
            </a:r>
          </a:p>
        </p:txBody>
      </p:sp>
      <p:sp>
        <p:nvSpPr>
          <p:cNvPr id="9" name="Title 1">
            <a:extLst>
              <a:ext uri="{FF2B5EF4-FFF2-40B4-BE49-F238E27FC236}">
                <a16:creationId xmlns:a16="http://schemas.microsoft.com/office/drawing/2014/main" id="{B1F80E83-4F2F-D607-67B4-017A4A8FC971}"/>
              </a:ext>
            </a:extLst>
          </p:cNvPr>
          <p:cNvSpPr txBox="1">
            <a:spLocks/>
          </p:cNvSpPr>
          <p:nvPr/>
        </p:nvSpPr>
        <p:spPr>
          <a:xfrm>
            <a:off x="6004520" y="3092931"/>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delicious</a:t>
            </a:r>
          </a:p>
        </p:txBody>
      </p:sp>
      <p:sp>
        <p:nvSpPr>
          <p:cNvPr id="10" name="Title 1">
            <a:extLst>
              <a:ext uri="{FF2B5EF4-FFF2-40B4-BE49-F238E27FC236}">
                <a16:creationId xmlns:a16="http://schemas.microsoft.com/office/drawing/2014/main" id="{3CC34E6A-307E-5C9A-3344-C71A431F5DBC}"/>
              </a:ext>
            </a:extLst>
          </p:cNvPr>
          <p:cNvSpPr txBox="1">
            <a:spLocks/>
          </p:cNvSpPr>
          <p:nvPr/>
        </p:nvSpPr>
        <p:spPr>
          <a:xfrm>
            <a:off x="3444239" y="4225050"/>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malicious</a:t>
            </a:r>
          </a:p>
        </p:txBody>
      </p:sp>
      <p:sp>
        <p:nvSpPr>
          <p:cNvPr id="11" name="Title 1">
            <a:extLst>
              <a:ext uri="{FF2B5EF4-FFF2-40B4-BE49-F238E27FC236}">
                <a16:creationId xmlns:a16="http://schemas.microsoft.com/office/drawing/2014/main" id="{855606BE-DAEA-6D88-6B68-8771E2B39EFB}"/>
              </a:ext>
            </a:extLst>
          </p:cNvPr>
          <p:cNvSpPr txBox="1">
            <a:spLocks/>
          </p:cNvSpPr>
          <p:nvPr/>
        </p:nvSpPr>
        <p:spPr>
          <a:xfrm>
            <a:off x="8290560" y="4225049"/>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suspicious</a:t>
            </a:r>
          </a:p>
        </p:txBody>
      </p:sp>
      <p:sp>
        <p:nvSpPr>
          <p:cNvPr id="2" name="Content Placeholder 2">
            <a:extLst>
              <a:ext uri="{FF2B5EF4-FFF2-40B4-BE49-F238E27FC236}">
                <a16:creationId xmlns:a16="http://schemas.microsoft.com/office/drawing/2014/main" id="{0617828C-69D2-A48B-DF84-394DBD5B20C2}"/>
              </a:ext>
            </a:extLst>
          </p:cNvPr>
          <p:cNvSpPr txBox="1">
            <a:spLocks/>
          </p:cNvSpPr>
          <p:nvPr/>
        </p:nvSpPr>
        <p:spPr>
          <a:xfrm>
            <a:off x="985989" y="5619034"/>
            <a:ext cx="10220021" cy="92730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rPr>
              <a:t>Can you hear the /shuhs/ sound?</a:t>
            </a:r>
          </a:p>
        </p:txBody>
      </p:sp>
    </p:spTree>
    <p:extLst>
      <p:ext uri="{BB962C8B-B14F-4D97-AF65-F5344CB8AC3E}">
        <p14:creationId xmlns:p14="http://schemas.microsoft.com/office/powerpoint/2010/main" val="427375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P spid="9" grpId="0" animBg="1"/>
      <p:bldP spid="10" grpId="0" animBg="1"/>
      <p:bldP spid="11"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86D19029-E08D-0598-7333-50C9914F2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4" y="0"/>
            <a:ext cx="12235543" cy="6879054"/>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5989" y="391887"/>
            <a:ext cx="10049691" cy="1392089"/>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p>
            <a:pPr marL="0" indent="0" algn="ctr">
              <a:buNone/>
            </a:pPr>
            <a:r>
              <a:rPr lang="en-GB" sz="4400" dirty="0">
                <a:solidFill>
                  <a:schemeClr val="bg1"/>
                </a:solidFill>
              </a:rPr>
              <a:t>Can you see how the sound /shuhs/ can be spelt?</a:t>
            </a: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3296195" y="1984636"/>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vi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sp>
        <p:nvSpPr>
          <p:cNvPr id="5" name="Title 1">
            <a:extLst>
              <a:ext uri="{FF2B5EF4-FFF2-40B4-BE49-F238E27FC236}">
                <a16:creationId xmlns:a16="http://schemas.microsoft.com/office/drawing/2014/main" id="{3A63E192-5F09-ABDB-09EC-8B904EFDFC94}"/>
              </a:ext>
            </a:extLst>
          </p:cNvPr>
          <p:cNvSpPr txBox="1">
            <a:spLocks/>
          </p:cNvSpPr>
          <p:nvPr/>
        </p:nvSpPr>
        <p:spPr>
          <a:xfrm>
            <a:off x="8142515" y="1984636"/>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pre</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sp>
        <p:nvSpPr>
          <p:cNvPr id="8" name="Title 1">
            <a:extLst>
              <a:ext uri="{FF2B5EF4-FFF2-40B4-BE49-F238E27FC236}">
                <a16:creationId xmlns:a16="http://schemas.microsoft.com/office/drawing/2014/main" id="{94D14557-A3C8-A99C-4E9D-D7C8B9933D6E}"/>
              </a:ext>
            </a:extLst>
          </p:cNvPr>
          <p:cNvSpPr txBox="1">
            <a:spLocks/>
          </p:cNvSpPr>
          <p:nvPr/>
        </p:nvSpPr>
        <p:spPr>
          <a:xfrm>
            <a:off x="957944" y="313238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cons</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sp>
        <p:nvSpPr>
          <p:cNvPr id="9" name="Title 1">
            <a:extLst>
              <a:ext uri="{FF2B5EF4-FFF2-40B4-BE49-F238E27FC236}">
                <a16:creationId xmlns:a16="http://schemas.microsoft.com/office/drawing/2014/main" id="{B1F80E83-4F2F-D607-67B4-017A4A8FC971}"/>
              </a:ext>
            </a:extLst>
          </p:cNvPr>
          <p:cNvSpPr txBox="1">
            <a:spLocks/>
          </p:cNvSpPr>
          <p:nvPr/>
        </p:nvSpPr>
        <p:spPr>
          <a:xfrm>
            <a:off x="5856475" y="3116755"/>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deli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sp>
        <p:nvSpPr>
          <p:cNvPr id="10" name="Title 1">
            <a:extLst>
              <a:ext uri="{FF2B5EF4-FFF2-40B4-BE49-F238E27FC236}">
                <a16:creationId xmlns:a16="http://schemas.microsoft.com/office/drawing/2014/main" id="{3CC34E6A-307E-5C9A-3344-C71A431F5DBC}"/>
              </a:ext>
            </a:extLst>
          </p:cNvPr>
          <p:cNvSpPr txBox="1">
            <a:spLocks/>
          </p:cNvSpPr>
          <p:nvPr/>
        </p:nvSpPr>
        <p:spPr>
          <a:xfrm>
            <a:off x="3296194" y="4248874"/>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mali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sp>
        <p:nvSpPr>
          <p:cNvPr id="11" name="Title 1">
            <a:extLst>
              <a:ext uri="{FF2B5EF4-FFF2-40B4-BE49-F238E27FC236}">
                <a16:creationId xmlns:a16="http://schemas.microsoft.com/office/drawing/2014/main" id="{855606BE-DAEA-6D88-6B68-8771E2B39EFB}"/>
              </a:ext>
            </a:extLst>
          </p:cNvPr>
          <p:cNvSpPr txBox="1">
            <a:spLocks/>
          </p:cNvSpPr>
          <p:nvPr/>
        </p:nvSpPr>
        <p:spPr>
          <a:xfrm>
            <a:off x="8142515" y="4248873"/>
            <a:ext cx="3013165"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suspi</a:t>
            </a: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cious</a:t>
            </a:r>
          </a:p>
        </p:txBody>
      </p:sp>
      <p:pic>
        <p:nvPicPr>
          <p:cNvPr id="13" name="Picture 12" descr="Icon&#10;&#10;Description automatically generated">
            <a:extLst>
              <a:ext uri="{FF2B5EF4-FFF2-40B4-BE49-F238E27FC236}">
                <a16:creationId xmlns:a16="http://schemas.microsoft.com/office/drawing/2014/main" id="{D8B82107-C8D2-C0DA-ABD5-85CEC2FE5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67" y="894768"/>
            <a:ext cx="1846893" cy="2477663"/>
          </a:xfrm>
          <a:prstGeom prst="rect">
            <a:avLst/>
          </a:prstGeom>
        </p:spPr>
      </p:pic>
      <p:sp>
        <p:nvSpPr>
          <p:cNvPr id="2" name="Content Placeholder 2">
            <a:extLst>
              <a:ext uri="{FF2B5EF4-FFF2-40B4-BE49-F238E27FC236}">
                <a16:creationId xmlns:a16="http://schemas.microsoft.com/office/drawing/2014/main" id="{7799618D-32F3-744E-0A6E-67D5E0A54B0B}"/>
              </a:ext>
            </a:extLst>
          </p:cNvPr>
          <p:cNvSpPr txBox="1">
            <a:spLocks/>
          </p:cNvSpPr>
          <p:nvPr/>
        </p:nvSpPr>
        <p:spPr>
          <a:xfrm>
            <a:off x="304801" y="5619034"/>
            <a:ext cx="11752728" cy="92730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4400" dirty="0">
                <a:solidFill>
                  <a:schemeClr val="bg1"/>
                </a:solidFill>
              </a:rPr>
              <a:t>The /shuhs/ sound can be spelt &lt;cious&gt; at the end of words.</a:t>
            </a:r>
          </a:p>
        </p:txBody>
      </p:sp>
    </p:spTree>
    <p:extLst>
      <p:ext uri="{BB962C8B-B14F-4D97-AF65-F5344CB8AC3E}">
        <p14:creationId xmlns:p14="http://schemas.microsoft.com/office/powerpoint/2010/main" val="107831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 background pattern&#10;&#10;Description automatically generated">
            <a:extLst>
              <a:ext uri="{FF2B5EF4-FFF2-40B4-BE49-F238E27FC236}">
                <a16:creationId xmlns:a16="http://schemas.microsoft.com/office/drawing/2014/main" id="{1EF15B57-8610-06D7-DA85-44934ED92C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Subtitle 2">
            <a:extLst>
              <a:ext uri="{FF2B5EF4-FFF2-40B4-BE49-F238E27FC236}">
                <a16:creationId xmlns:a16="http://schemas.microsoft.com/office/drawing/2014/main" id="{287C7991-B2EA-8BD3-926E-1CA4AA8357A6}"/>
              </a:ext>
            </a:extLst>
          </p:cNvPr>
          <p:cNvSpPr txBox="1">
            <a:spLocks/>
          </p:cNvSpPr>
          <p:nvPr/>
        </p:nvSpPr>
        <p:spPr>
          <a:xfrm>
            <a:off x="1088320" y="205509"/>
            <a:ext cx="10861120" cy="9710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4400" spc="70" dirty="0">
              <a:latin typeface="Andika" panose="02000000000000000000" pitchFamily="2" charset="0"/>
            </a:endParaRPr>
          </a:p>
        </p:txBody>
      </p:sp>
      <p:sp>
        <p:nvSpPr>
          <p:cNvPr id="5" name="TextBox 4">
            <a:extLst>
              <a:ext uri="{FF2B5EF4-FFF2-40B4-BE49-F238E27FC236}">
                <a16:creationId xmlns:a16="http://schemas.microsoft.com/office/drawing/2014/main" id="{4BFFE09D-A539-7885-E56A-56AC682587B7}"/>
              </a:ext>
            </a:extLst>
          </p:cNvPr>
          <p:cNvSpPr txBox="1"/>
          <p:nvPr/>
        </p:nvSpPr>
        <p:spPr>
          <a:xfrm>
            <a:off x="354044" y="1482020"/>
            <a:ext cx="11532899" cy="1610201"/>
          </a:xfrm>
          <a:prstGeom prst="roundRect">
            <a:avLst>
              <a:gd name="adj" fmla="val 11142"/>
            </a:avLst>
          </a:prstGeom>
          <a:solidFill>
            <a:srgbClr val="00B0F0"/>
          </a:solidFill>
        </p:spPr>
        <p:txBody>
          <a:bodyPr wrap="square">
            <a:spAutoFit/>
          </a:bodyPr>
          <a:lstStyle/>
          <a:p>
            <a:r>
              <a:rPr lang="en-US" sz="3200" spc="70" dirty="0">
                <a:solidFill>
                  <a:schemeClr val="bg1"/>
                </a:solidFill>
                <a:latin typeface="Andika" panose="02000000000000000000" pitchFamily="2" charset="0"/>
              </a:rPr>
              <a:t>space       spac</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a:t>
            </a:r>
            <a:r>
              <a:rPr lang="en-US" sz="2800" spc="70" dirty="0">
                <a:solidFill>
                  <a:schemeClr val="bg1"/>
                </a:solidFill>
                <a:latin typeface="Andika" panose="02000000000000000000" pitchFamily="2" charset="0"/>
              </a:rPr>
              <a:t> plenty or full of </a:t>
            </a:r>
            <a:r>
              <a:rPr lang="en-US" sz="2800" u="sng" spc="70" dirty="0">
                <a:solidFill>
                  <a:schemeClr val="bg1"/>
                </a:solidFill>
                <a:latin typeface="Andika" panose="02000000000000000000" pitchFamily="2" charset="0"/>
              </a:rPr>
              <a:t>space</a:t>
            </a:r>
            <a:r>
              <a:rPr lang="en-US" sz="2800" spc="70" dirty="0">
                <a:solidFill>
                  <a:schemeClr val="bg1"/>
                </a:solidFill>
                <a:latin typeface="Andika" panose="02000000000000000000" pitchFamily="2" charset="0"/>
              </a:rPr>
              <a:t>. </a:t>
            </a:r>
            <a:endParaRPr lang="en-US" sz="3200" spc="70" dirty="0">
              <a:solidFill>
                <a:schemeClr val="bg1"/>
              </a:solidFill>
              <a:latin typeface="Andika" panose="02000000000000000000" pitchFamily="2" charset="0"/>
            </a:endParaRPr>
          </a:p>
          <a:p>
            <a:endParaRPr lang="en-US" sz="3200" spc="70" dirty="0">
              <a:solidFill>
                <a:schemeClr val="bg1"/>
              </a:solidFill>
              <a:latin typeface="Andika" panose="02000000000000000000" pitchFamily="2" charset="0"/>
            </a:endParaRPr>
          </a:p>
          <a:p>
            <a:r>
              <a:rPr lang="en-US" sz="2800" spc="70" dirty="0">
                <a:solidFill>
                  <a:schemeClr val="bg1"/>
                </a:solidFill>
                <a:latin typeface="Andika" panose="02000000000000000000" pitchFamily="2" charset="0"/>
              </a:rPr>
              <a:t>					The house was </a:t>
            </a:r>
            <a:r>
              <a:rPr lang="en-US" sz="2800" u="sng" spc="70" dirty="0">
                <a:solidFill>
                  <a:schemeClr val="bg1"/>
                </a:solidFill>
                <a:latin typeface="Andika" panose="02000000000000000000" pitchFamily="2" charset="0"/>
              </a:rPr>
              <a:t>spacious</a:t>
            </a:r>
            <a:r>
              <a:rPr lang="en-US" sz="2800" spc="70" dirty="0">
                <a:solidFill>
                  <a:schemeClr val="bg1"/>
                </a:solidFill>
                <a:latin typeface="Andika" panose="02000000000000000000" pitchFamily="2" charset="0"/>
              </a:rPr>
              <a:t>. </a:t>
            </a:r>
            <a:endParaRPr lang="en-US" sz="3200" spc="7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64935CB-5294-F5EC-A080-CDB112FE0804}"/>
              </a:ext>
            </a:extLst>
          </p:cNvPr>
          <p:cNvSpPr txBox="1"/>
          <p:nvPr/>
        </p:nvSpPr>
        <p:spPr>
          <a:xfrm>
            <a:off x="354043" y="3217067"/>
            <a:ext cx="11532899" cy="1544479"/>
          </a:xfrm>
          <a:prstGeom prst="roundRect">
            <a:avLst>
              <a:gd name="adj" fmla="val 11626"/>
            </a:avLst>
          </a:prstGeom>
          <a:solidFill>
            <a:srgbClr val="00B050"/>
          </a:solidFill>
        </p:spPr>
        <p:txBody>
          <a:bodyPr wrap="square">
            <a:spAutoFit/>
          </a:bodyPr>
          <a:lstStyle/>
          <a:p>
            <a:r>
              <a:rPr lang="en-US" sz="3200" spc="70" dirty="0">
                <a:solidFill>
                  <a:schemeClr val="bg1"/>
                </a:solidFill>
                <a:latin typeface="Andika" panose="02000000000000000000" pitchFamily="2" charset="0"/>
              </a:rPr>
              <a:t>malice       malic</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 </a:t>
            </a:r>
            <a:r>
              <a:rPr lang="en-US" sz="2800" spc="70" dirty="0">
                <a:solidFill>
                  <a:schemeClr val="bg1"/>
                </a:solidFill>
                <a:latin typeface="Andika" panose="02000000000000000000" pitchFamily="2" charset="0"/>
              </a:rPr>
              <a:t>plenty or full of </a:t>
            </a:r>
            <a:r>
              <a:rPr lang="en-US" sz="2800" u="sng" spc="70" dirty="0">
                <a:solidFill>
                  <a:schemeClr val="bg1"/>
                </a:solidFill>
                <a:latin typeface="Andika" panose="02000000000000000000" pitchFamily="2" charset="0"/>
              </a:rPr>
              <a:t>malice</a:t>
            </a:r>
            <a:r>
              <a:rPr lang="en-US" sz="2800" spc="70" dirty="0">
                <a:solidFill>
                  <a:schemeClr val="bg1"/>
                </a:solidFill>
                <a:latin typeface="Andika" panose="02000000000000000000" pitchFamily="2" charset="0"/>
              </a:rPr>
              <a:t>.</a:t>
            </a:r>
          </a:p>
          <a:p>
            <a:r>
              <a:rPr lang="en-US" sz="2800" spc="70" dirty="0">
                <a:solidFill>
                  <a:schemeClr val="bg1"/>
                </a:solidFill>
                <a:latin typeface="Andika" panose="02000000000000000000" pitchFamily="2" charset="0"/>
              </a:rPr>
              <a:t> </a:t>
            </a:r>
            <a:endParaRPr lang="en-US" sz="2400" spc="70" dirty="0">
              <a:solidFill>
                <a:schemeClr val="bg1"/>
              </a:solidFill>
              <a:latin typeface="Andika" panose="02000000000000000000" pitchFamily="2" charset="0"/>
            </a:endParaRPr>
          </a:p>
          <a:p>
            <a:r>
              <a:rPr lang="en-US" sz="2800" spc="70" dirty="0">
                <a:solidFill>
                  <a:schemeClr val="bg1"/>
                </a:solidFill>
                <a:latin typeface="Andika" panose="02000000000000000000" pitchFamily="2" charset="0"/>
              </a:rPr>
              <a:t>					It was a </a:t>
            </a:r>
            <a:r>
              <a:rPr lang="en-US" sz="2800" u="sng" spc="70" dirty="0">
                <a:solidFill>
                  <a:schemeClr val="bg1"/>
                </a:solidFill>
                <a:latin typeface="Andika" panose="02000000000000000000" pitchFamily="2" charset="0"/>
              </a:rPr>
              <a:t>malicious</a:t>
            </a:r>
            <a:r>
              <a:rPr lang="en-US" sz="2800" spc="70" dirty="0">
                <a:solidFill>
                  <a:schemeClr val="bg1"/>
                </a:solidFill>
                <a:latin typeface="Andika" panose="02000000000000000000" pitchFamily="2" charset="0"/>
              </a:rPr>
              <a:t> act.  </a:t>
            </a:r>
          </a:p>
        </p:txBody>
      </p:sp>
      <p:cxnSp>
        <p:nvCxnSpPr>
          <p:cNvPr id="9" name="Straight Arrow Connector 8">
            <a:extLst>
              <a:ext uri="{FF2B5EF4-FFF2-40B4-BE49-F238E27FC236}">
                <a16:creationId xmlns:a16="http://schemas.microsoft.com/office/drawing/2014/main" id="{2EDC4700-BA62-7BB8-95A5-33046D1EB945}"/>
              </a:ext>
            </a:extLst>
          </p:cNvPr>
          <p:cNvCxnSpPr/>
          <p:nvPr/>
        </p:nvCxnSpPr>
        <p:spPr>
          <a:xfrm>
            <a:off x="1589666" y="1874968"/>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911F996F-7DC7-8092-1B6B-87C73E00F2BB}"/>
              </a:ext>
            </a:extLst>
          </p:cNvPr>
          <p:cNvCxnSpPr/>
          <p:nvPr/>
        </p:nvCxnSpPr>
        <p:spPr>
          <a:xfrm>
            <a:off x="1699036" y="3606052"/>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 name="Content Placeholder 2">
            <a:extLst>
              <a:ext uri="{FF2B5EF4-FFF2-40B4-BE49-F238E27FC236}">
                <a16:creationId xmlns:a16="http://schemas.microsoft.com/office/drawing/2014/main" id="{23A6917F-5909-6A8C-AE78-4645C04F5D2B}"/>
              </a:ext>
            </a:extLst>
          </p:cNvPr>
          <p:cNvSpPr>
            <a:spLocks noGrp="1"/>
          </p:cNvSpPr>
          <p:nvPr>
            <p:ph idx="1"/>
          </p:nvPr>
        </p:nvSpPr>
        <p:spPr>
          <a:xfrm>
            <a:off x="416541" y="391888"/>
            <a:ext cx="11407906" cy="784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p>
            <a:pPr marL="0" indent="0" algn="ctr">
              <a:buNone/>
            </a:pPr>
            <a:r>
              <a:rPr lang="en-GB" sz="3600" dirty="0">
                <a:solidFill>
                  <a:schemeClr val="bg1"/>
                </a:solidFill>
              </a:rPr>
              <a:t>The –ious suffix means ‘full of’ or ‘plenty. </a:t>
            </a:r>
          </a:p>
        </p:txBody>
      </p:sp>
      <p:sp>
        <p:nvSpPr>
          <p:cNvPr id="6" name="TextBox 5">
            <a:extLst>
              <a:ext uri="{FF2B5EF4-FFF2-40B4-BE49-F238E27FC236}">
                <a16:creationId xmlns:a16="http://schemas.microsoft.com/office/drawing/2014/main" id="{A9A86D13-F016-BE89-157B-5847796F90AC}"/>
              </a:ext>
            </a:extLst>
          </p:cNvPr>
          <p:cNvSpPr txBox="1"/>
          <p:nvPr/>
        </p:nvSpPr>
        <p:spPr>
          <a:xfrm>
            <a:off x="329549" y="4959975"/>
            <a:ext cx="11532899" cy="1544479"/>
          </a:xfrm>
          <a:prstGeom prst="roundRect">
            <a:avLst>
              <a:gd name="adj" fmla="val 11626"/>
            </a:avLst>
          </a:prstGeom>
          <a:solidFill>
            <a:srgbClr val="EF8023"/>
          </a:solidFill>
        </p:spPr>
        <p:txBody>
          <a:bodyPr wrap="square">
            <a:spAutoFit/>
          </a:bodyPr>
          <a:lstStyle/>
          <a:p>
            <a:r>
              <a:rPr lang="en-US" sz="3200" spc="70" dirty="0">
                <a:solidFill>
                  <a:schemeClr val="bg1"/>
                </a:solidFill>
                <a:latin typeface="Andika" panose="02000000000000000000" pitchFamily="2" charset="0"/>
              </a:rPr>
              <a:t>delight       delic</a:t>
            </a:r>
            <a:r>
              <a:rPr lang="en-US" sz="3200" u="sng" spc="70" dirty="0">
                <a:solidFill>
                  <a:schemeClr val="bg1"/>
                </a:solidFill>
                <a:latin typeface="Andika" panose="02000000000000000000" pitchFamily="2" charset="0"/>
              </a:rPr>
              <a:t>ious</a:t>
            </a:r>
            <a:r>
              <a:rPr lang="en-US" sz="3200" spc="70" dirty="0">
                <a:solidFill>
                  <a:schemeClr val="bg1"/>
                </a:solidFill>
                <a:latin typeface="Andika" panose="02000000000000000000" pitchFamily="2" charset="0"/>
              </a:rPr>
              <a:t> 	</a:t>
            </a:r>
            <a:r>
              <a:rPr lang="en-US" sz="2800" b="1" spc="70" dirty="0">
                <a:solidFill>
                  <a:schemeClr val="bg1"/>
                </a:solidFill>
                <a:latin typeface="Andika" panose="02000000000000000000" pitchFamily="2" charset="0"/>
              </a:rPr>
              <a:t>meaning: </a:t>
            </a:r>
            <a:r>
              <a:rPr lang="en-US" sz="2800" spc="70" dirty="0">
                <a:solidFill>
                  <a:schemeClr val="bg1"/>
                </a:solidFill>
                <a:latin typeface="Andika" panose="02000000000000000000" pitchFamily="2" charset="0"/>
              </a:rPr>
              <a:t>plenty or full of </a:t>
            </a:r>
            <a:r>
              <a:rPr lang="en-US" sz="2800" u="sng" spc="70" dirty="0">
                <a:solidFill>
                  <a:schemeClr val="bg1"/>
                </a:solidFill>
                <a:latin typeface="Andika" panose="02000000000000000000" pitchFamily="2" charset="0"/>
              </a:rPr>
              <a:t>delight</a:t>
            </a:r>
            <a:r>
              <a:rPr lang="en-US" sz="2800" spc="70" dirty="0">
                <a:solidFill>
                  <a:schemeClr val="bg1"/>
                </a:solidFill>
                <a:latin typeface="Andika" panose="02000000000000000000" pitchFamily="2" charset="0"/>
              </a:rPr>
              <a:t>.</a:t>
            </a:r>
          </a:p>
          <a:p>
            <a:r>
              <a:rPr lang="en-US" sz="2800" spc="70" dirty="0">
                <a:solidFill>
                  <a:schemeClr val="bg1"/>
                </a:solidFill>
                <a:latin typeface="Andika" panose="02000000000000000000" pitchFamily="2" charset="0"/>
              </a:rPr>
              <a:t> </a:t>
            </a:r>
            <a:endParaRPr lang="en-US" sz="2400" spc="70" dirty="0">
              <a:solidFill>
                <a:schemeClr val="bg1"/>
              </a:solidFill>
              <a:latin typeface="Andika" panose="02000000000000000000" pitchFamily="2" charset="0"/>
            </a:endParaRPr>
          </a:p>
          <a:p>
            <a:r>
              <a:rPr lang="en-US" sz="2800" spc="70" dirty="0">
                <a:solidFill>
                  <a:schemeClr val="bg1"/>
                </a:solidFill>
                <a:latin typeface="Andika" panose="02000000000000000000" pitchFamily="2" charset="0"/>
              </a:rPr>
              <a:t>					The pudding was </a:t>
            </a:r>
            <a:r>
              <a:rPr lang="en-US" sz="2800" u="sng" spc="70" dirty="0">
                <a:solidFill>
                  <a:schemeClr val="bg1"/>
                </a:solidFill>
                <a:latin typeface="Andika" panose="02000000000000000000" pitchFamily="2" charset="0"/>
              </a:rPr>
              <a:t>delicious</a:t>
            </a:r>
            <a:r>
              <a:rPr lang="en-US" sz="2800" spc="70" dirty="0">
                <a:solidFill>
                  <a:schemeClr val="bg1"/>
                </a:solidFill>
                <a:latin typeface="Andika" panose="02000000000000000000" pitchFamily="2" charset="0"/>
              </a:rPr>
              <a:t>.  </a:t>
            </a:r>
          </a:p>
        </p:txBody>
      </p:sp>
      <p:cxnSp>
        <p:nvCxnSpPr>
          <p:cNvPr id="8" name="Straight Arrow Connector 7">
            <a:extLst>
              <a:ext uri="{FF2B5EF4-FFF2-40B4-BE49-F238E27FC236}">
                <a16:creationId xmlns:a16="http://schemas.microsoft.com/office/drawing/2014/main" id="{05A6D888-A7C5-8451-3DFA-9E1AE7D606FA}"/>
              </a:ext>
            </a:extLst>
          </p:cNvPr>
          <p:cNvCxnSpPr/>
          <p:nvPr/>
        </p:nvCxnSpPr>
        <p:spPr>
          <a:xfrm>
            <a:off x="1780838" y="5336240"/>
            <a:ext cx="5486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190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208AD910-A8D4-B38C-F029-41E8BEF7E2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46FDB44A-3526-C339-9BA5-74F6132C7180}"/>
              </a:ext>
            </a:extLst>
          </p:cNvPr>
          <p:cNvSpPr>
            <a:spLocks noGrp="1"/>
          </p:cNvSpPr>
          <p:nvPr>
            <p:ph type="title"/>
          </p:nvPr>
        </p:nvSpPr>
        <p:spPr>
          <a:xfrm>
            <a:off x="478154" y="99838"/>
            <a:ext cx="11235690" cy="627007"/>
          </a:xfrm>
          <a:prstGeom prst="roundRect">
            <a:avLst/>
          </a:prstGeom>
          <a:solidFill>
            <a:srgbClr val="7030A0"/>
          </a:solidFill>
        </p:spPr>
        <p:txBody>
          <a:bodyPr>
            <a:normAutofit fontScale="90000"/>
          </a:bodyPr>
          <a:lstStyle/>
          <a:p>
            <a:pPr algn="ctr"/>
            <a:r>
              <a:rPr lang="en-US" sz="4000" dirty="0">
                <a:solidFill>
                  <a:schemeClr val="bg1"/>
                </a:solidFill>
                <a:latin typeface="Andika" panose="02000000000000000000" pitchFamily="2" charset="0"/>
              </a:rPr>
              <a:t>Let’s look at some of these words…</a:t>
            </a:r>
          </a:p>
        </p:txBody>
      </p:sp>
      <p:sp>
        <p:nvSpPr>
          <p:cNvPr id="4" name="TextBox 3">
            <a:extLst>
              <a:ext uri="{FF2B5EF4-FFF2-40B4-BE49-F238E27FC236}">
                <a16:creationId xmlns:a16="http://schemas.microsoft.com/office/drawing/2014/main" id="{620C135F-618D-D60D-6257-98FAF2D747D4}"/>
              </a:ext>
            </a:extLst>
          </p:cNvPr>
          <p:cNvSpPr txBox="1"/>
          <p:nvPr/>
        </p:nvSpPr>
        <p:spPr>
          <a:xfrm>
            <a:off x="3177992" y="826683"/>
            <a:ext cx="4279584" cy="4192456"/>
          </a:xfrm>
          <a:prstGeom prst="roundRect">
            <a:avLst>
              <a:gd name="adj" fmla="val 8847"/>
            </a:avLst>
          </a:prstGeom>
          <a:solidFill>
            <a:srgbClr val="00B0F0"/>
          </a:solidFill>
        </p:spPr>
        <p:txBody>
          <a:bodyPr wrap="square" rtlCol="0">
            <a:noAutofit/>
          </a:bodyPr>
          <a:lstStyle/>
          <a:p>
            <a:pPr algn="ctr"/>
            <a:r>
              <a:rPr lang="en-US" sz="2800" dirty="0">
                <a:solidFill>
                  <a:schemeClr val="bg1"/>
                </a:solidFill>
                <a:latin typeface="Andika" panose="02000000000000000000" pitchFamily="2" charset="0"/>
              </a:rPr>
              <a:t>CHALLENGE: </a:t>
            </a:r>
          </a:p>
          <a:p>
            <a:pPr algn="ctr"/>
            <a:endParaRPr lang="en-US" sz="2800" dirty="0">
              <a:solidFill>
                <a:schemeClr val="bg1"/>
              </a:solidFill>
              <a:latin typeface="Andika" panose="02000000000000000000" pitchFamily="2" charset="0"/>
            </a:endParaRPr>
          </a:p>
          <a:p>
            <a:pPr algn="ctr"/>
            <a:r>
              <a:rPr lang="en-US" sz="2800" dirty="0">
                <a:solidFill>
                  <a:schemeClr val="bg1"/>
                </a:solidFill>
                <a:latin typeface="Andika" panose="02000000000000000000" pitchFamily="2" charset="0"/>
              </a:rPr>
              <a:t>These words have something in common other than the ending of ‘–cious’.  </a:t>
            </a:r>
          </a:p>
          <a:p>
            <a:pPr algn="ctr"/>
            <a:endParaRPr lang="en-US" sz="2800" b="1" dirty="0">
              <a:solidFill>
                <a:schemeClr val="bg1"/>
              </a:solidFill>
              <a:latin typeface="Andika" panose="02000000000000000000" pitchFamily="2" charset="0"/>
            </a:endParaRPr>
          </a:p>
          <a:p>
            <a:pPr algn="ctr"/>
            <a:r>
              <a:rPr lang="en-US" sz="2800" b="1" dirty="0">
                <a:solidFill>
                  <a:schemeClr val="bg1"/>
                </a:solidFill>
                <a:latin typeface="Andika" panose="02000000000000000000" pitchFamily="2" charset="0"/>
              </a:rPr>
              <a:t>Can you spot it?</a:t>
            </a:r>
          </a:p>
        </p:txBody>
      </p:sp>
      <p:sp>
        <p:nvSpPr>
          <p:cNvPr id="12" name="Rectangle: Rounded Corners 11">
            <a:extLst>
              <a:ext uri="{FF2B5EF4-FFF2-40B4-BE49-F238E27FC236}">
                <a16:creationId xmlns:a16="http://schemas.microsoft.com/office/drawing/2014/main" id="{5A3EFE20-F403-9BA6-7241-4FD352EE1DA0}"/>
              </a:ext>
            </a:extLst>
          </p:cNvPr>
          <p:cNvSpPr>
            <a:spLocks noChangeArrowheads="1"/>
          </p:cNvSpPr>
          <p:nvPr/>
        </p:nvSpPr>
        <p:spPr bwMode="auto">
          <a:xfrm>
            <a:off x="670044" y="843566"/>
            <a:ext cx="2298157" cy="4192456"/>
          </a:xfrm>
          <a:prstGeom prst="roundRect">
            <a:avLst>
              <a:gd name="adj" fmla="val 7065"/>
            </a:avLst>
          </a:prstGeom>
          <a:solidFill>
            <a:srgbClr val="00B05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defTabSz="538163">
              <a:lnSpc>
                <a:spcPct val="100000"/>
              </a:lnSpc>
              <a:spcBef>
                <a:spcPct val="0"/>
              </a:spcBef>
              <a:buNone/>
            </a:pPr>
            <a:r>
              <a:rPr lang="en-GB" altLang="en-US" sz="2400" dirty="0">
                <a:solidFill>
                  <a:schemeClr val="bg1"/>
                </a:solidFill>
                <a:latin typeface="+mn-lt"/>
              </a:rPr>
              <a:t>-cious words: </a:t>
            </a:r>
          </a:p>
          <a:p>
            <a:pPr defTabSz="538163">
              <a:lnSpc>
                <a:spcPct val="200000"/>
              </a:lnSpc>
              <a:spcBef>
                <a:spcPct val="0"/>
              </a:spcBef>
              <a:buNone/>
            </a:pPr>
            <a:r>
              <a:rPr lang="en-GB" altLang="en-US" sz="2400" dirty="0">
                <a:solidFill>
                  <a:schemeClr val="bg1"/>
                </a:solidFill>
                <a:latin typeface="+mn-lt"/>
              </a:rPr>
              <a:t>1. 	vicious</a:t>
            </a:r>
          </a:p>
          <a:p>
            <a:pPr defTabSz="538163">
              <a:lnSpc>
                <a:spcPct val="200000"/>
              </a:lnSpc>
              <a:spcBef>
                <a:spcPct val="0"/>
              </a:spcBef>
              <a:buNone/>
            </a:pPr>
            <a:r>
              <a:rPr lang="en-GB" altLang="en-US" sz="2400" dirty="0">
                <a:solidFill>
                  <a:schemeClr val="bg1"/>
                </a:solidFill>
                <a:latin typeface="+mn-lt"/>
              </a:rPr>
              <a:t>2.	precious </a:t>
            </a:r>
          </a:p>
          <a:p>
            <a:pPr defTabSz="538163">
              <a:lnSpc>
                <a:spcPct val="200000"/>
              </a:lnSpc>
              <a:spcBef>
                <a:spcPct val="0"/>
              </a:spcBef>
              <a:buNone/>
            </a:pPr>
            <a:r>
              <a:rPr lang="en-GB" altLang="en-US" sz="2400" dirty="0">
                <a:solidFill>
                  <a:schemeClr val="bg1"/>
                </a:solidFill>
                <a:latin typeface="+mn-lt"/>
              </a:rPr>
              <a:t>3.	conscious </a:t>
            </a:r>
          </a:p>
          <a:p>
            <a:pPr defTabSz="538163">
              <a:lnSpc>
                <a:spcPct val="200000"/>
              </a:lnSpc>
              <a:spcBef>
                <a:spcPct val="0"/>
              </a:spcBef>
              <a:buNone/>
            </a:pPr>
            <a:r>
              <a:rPr lang="en-GB" altLang="en-US" sz="2400" dirty="0">
                <a:solidFill>
                  <a:schemeClr val="bg1"/>
                </a:solidFill>
                <a:latin typeface="+mn-lt"/>
              </a:rPr>
              <a:t>4.	delicious </a:t>
            </a:r>
          </a:p>
          <a:p>
            <a:pPr defTabSz="538163">
              <a:lnSpc>
                <a:spcPct val="200000"/>
              </a:lnSpc>
              <a:spcBef>
                <a:spcPct val="0"/>
              </a:spcBef>
              <a:buNone/>
            </a:pPr>
            <a:r>
              <a:rPr lang="en-GB" altLang="en-US" sz="2400" dirty="0">
                <a:solidFill>
                  <a:schemeClr val="bg1"/>
                </a:solidFill>
                <a:latin typeface="+mn-lt"/>
              </a:rPr>
              <a:t>5.	malicious</a:t>
            </a:r>
          </a:p>
        </p:txBody>
      </p:sp>
      <p:sp>
        <p:nvSpPr>
          <p:cNvPr id="13" name="Rectangle: Rounded Corners 12">
            <a:extLst>
              <a:ext uri="{FF2B5EF4-FFF2-40B4-BE49-F238E27FC236}">
                <a16:creationId xmlns:a16="http://schemas.microsoft.com/office/drawing/2014/main" id="{5B7F6BCF-971F-F66B-9D93-B2F4ABEA43AD}"/>
              </a:ext>
            </a:extLst>
          </p:cNvPr>
          <p:cNvSpPr>
            <a:spLocks noChangeArrowheads="1"/>
          </p:cNvSpPr>
          <p:nvPr/>
        </p:nvSpPr>
        <p:spPr bwMode="auto">
          <a:xfrm>
            <a:off x="7762045" y="855982"/>
            <a:ext cx="3611583" cy="4232232"/>
          </a:xfrm>
          <a:prstGeom prst="roundRect">
            <a:avLst>
              <a:gd name="adj" fmla="val 7065"/>
            </a:avLst>
          </a:prstGeom>
          <a:solidFill>
            <a:srgbClr val="FF000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00000"/>
              </a:lnSpc>
              <a:spcBef>
                <a:spcPct val="0"/>
              </a:spcBef>
              <a:buNone/>
            </a:pPr>
            <a:r>
              <a:rPr lang="en-GB" altLang="en-US" sz="2400" dirty="0">
                <a:solidFill>
                  <a:schemeClr val="bg1"/>
                </a:solidFill>
                <a:latin typeface="+mn-lt"/>
              </a:rPr>
              <a:t>HINT: </a:t>
            </a:r>
          </a:p>
          <a:p>
            <a:pPr defTabSz="631825">
              <a:lnSpc>
                <a:spcPct val="200000"/>
              </a:lnSpc>
              <a:spcBef>
                <a:spcPct val="0"/>
              </a:spcBef>
              <a:buNone/>
            </a:pPr>
            <a:r>
              <a:rPr lang="en-GB" altLang="en-US" sz="2400" dirty="0">
                <a:solidFill>
                  <a:schemeClr val="bg1"/>
                </a:solidFill>
                <a:latin typeface="+mn-lt"/>
              </a:rPr>
              <a:t>1. 	A </a:t>
            </a:r>
            <a:r>
              <a:rPr lang="en-GB" altLang="en-US" sz="2400" u="sng" dirty="0">
                <a:solidFill>
                  <a:schemeClr val="bg1"/>
                </a:solidFill>
                <a:latin typeface="+mn-lt"/>
              </a:rPr>
              <a:t>vicious</a:t>
            </a:r>
            <a:r>
              <a:rPr lang="en-GB" altLang="en-US" sz="2400" dirty="0">
                <a:solidFill>
                  <a:schemeClr val="bg1"/>
                </a:solidFill>
                <a:latin typeface="+mn-lt"/>
              </a:rPr>
              <a:t> dog.</a:t>
            </a:r>
          </a:p>
          <a:p>
            <a:pPr defTabSz="631825">
              <a:lnSpc>
                <a:spcPct val="200000"/>
              </a:lnSpc>
              <a:spcBef>
                <a:spcPct val="0"/>
              </a:spcBef>
              <a:buNone/>
            </a:pPr>
            <a:r>
              <a:rPr lang="en-GB" altLang="en-US" sz="2400" dirty="0">
                <a:solidFill>
                  <a:schemeClr val="bg1"/>
                </a:solidFill>
                <a:latin typeface="+mn-lt"/>
              </a:rPr>
              <a:t>2.	A </a:t>
            </a:r>
            <a:r>
              <a:rPr lang="en-GB" altLang="en-US" sz="2400" u="sng" dirty="0">
                <a:solidFill>
                  <a:schemeClr val="bg1"/>
                </a:solidFill>
                <a:latin typeface="+mn-lt"/>
              </a:rPr>
              <a:t>precious</a:t>
            </a:r>
            <a:r>
              <a:rPr lang="en-GB" altLang="en-US" sz="2400" dirty="0">
                <a:solidFill>
                  <a:schemeClr val="bg1"/>
                </a:solidFill>
                <a:latin typeface="+mn-lt"/>
              </a:rPr>
              <a:t> gem.</a:t>
            </a:r>
          </a:p>
          <a:p>
            <a:pPr defTabSz="631825">
              <a:lnSpc>
                <a:spcPct val="200000"/>
              </a:lnSpc>
              <a:spcBef>
                <a:spcPct val="0"/>
              </a:spcBef>
              <a:buNone/>
            </a:pPr>
            <a:r>
              <a:rPr lang="en-GB" altLang="en-US" sz="2400" dirty="0">
                <a:solidFill>
                  <a:schemeClr val="bg1"/>
                </a:solidFill>
                <a:latin typeface="+mn-lt"/>
              </a:rPr>
              <a:t>3.	A </a:t>
            </a:r>
            <a:r>
              <a:rPr lang="en-GB" altLang="en-US" sz="2400" u="sng" dirty="0">
                <a:solidFill>
                  <a:schemeClr val="bg1"/>
                </a:solidFill>
                <a:latin typeface="+mn-lt"/>
              </a:rPr>
              <a:t>conscious</a:t>
            </a:r>
            <a:r>
              <a:rPr lang="en-GB" altLang="en-US" sz="2400" dirty="0">
                <a:solidFill>
                  <a:schemeClr val="bg1"/>
                </a:solidFill>
                <a:latin typeface="+mn-lt"/>
              </a:rPr>
              <a:t> act. </a:t>
            </a:r>
          </a:p>
          <a:p>
            <a:pPr defTabSz="631825">
              <a:lnSpc>
                <a:spcPct val="200000"/>
              </a:lnSpc>
              <a:spcBef>
                <a:spcPct val="0"/>
              </a:spcBef>
              <a:buNone/>
            </a:pPr>
            <a:r>
              <a:rPr lang="en-GB" altLang="en-US" sz="2400" dirty="0">
                <a:solidFill>
                  <a:schemeClr val="bg1"/>
                </a:solidFill>
                <a:latin typeface="+mn-lt"/>
              </a:rPr>
              <a:t>4.	A </a:t>
            </a:r>
            <a:r>
              <a:rPr lang="en-GB" altLang="en-US" sz="2400" u="sng" dirty="0">
                <a:solidFill>
                  <a:schemeClr val="bg1"/>
                </a:solidFill>
                <a:latin typeface="+mn-lt"/>
              </a:rPr>
              <a:t>delicious</a:t>
            </a:r>
            <a:r>
              <a:rPr lang="en-GB" altLang="en-US" sz="2400" dirty="0">
                <a:solidFill>
                  <a:schemeClr val="bg1"/>
                </a:solidFill>
                <a:latin typeface="+mn-lt"/>
              </a:rPr>
              <a:t> cake. </a:t>
            </a:r>
          </a:p>
          <a:p>
            <a:pPr defTabSz="631825">
              <a:lnSpc>
                <a:spcPct val="200000"/>
              </a:lnSpc>
              <a:spcBef>
                <a:spcPct val="0"/>
              </a:spcBef>
              <a:buNone/>
            </a:pPr>
            <a:r>
              <a:rPr lang="en-GB" altLang="en-US" sz="2400" dirty="0">
                <a:solidFill>
                  <a:schemeClr val="bg1"/>
                </a:solidFill>
                <a:latin typeface="+mn-lt"/>
              </a:rPr>
              <a:t>5.	A </a:t>
            </a:r>
            <a:r>
              <a:rPr lang="en-GB" altLang="en-US" sz="2400" u="sng" dirty="0">
                <a:solidFill>
                  <a:schemeClr val="bg1"/>
                </a:solidFill>
                <a:latin typeface="+mn-lt"/>
              </a:rPr>
              <a:t>malicious</a:t>
            </a:r>
            <a:r>
              <a:rPr lang="en-GB" altLang="en-US" sz="2400" dirty="0">
                <a:solidFill>
                  <a:schemeClr val="bg1"/>
                </a:solidFill>
                <a:latin typeface="+mn-lt"/>
              </a:rPr>
              <a:t> person.</a:t>
            </a:r>
          </a:p>
        </p:txBody>
      </p:sp>
      <p:sp>
        <p:nvSpPr>
          <p:cNvPr id="14" name="Title 1">
            <a:extLst>
              <a:ext uri="{FF2B5EF4-FFF2-40B4-BE49-F238E27FC236}">
                <a16:creationId xmlns:a16="http://schemas.microsoft.com/office/drawing/2014/main" id="{CBB8FA2D-5ED5-F8D9-7BFF-A2300648A542}"/>
              </a:ext>
            </a:extLst>
          </p:cNvPr>
          <p:cNvSpPr txBox="1">
            <a:spLocks/>
          </p:cNvSpPr>
          <p:nvPr/>
        </p:nvSpPr>
        <p:spPr>
          <a:xfrm>
            <a:off x="478155" y="5222761"/>
            <a:ext cx="11235690" cy="730942"/>
          </a:xfrm>
          <a:prstGeom prst="roundRect">
            <a:avLst/>
          </a:prstGeom>
          <a:solidFill>
            <a:srgbClr val="7030A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Andika" panose="02000000000000000000" pitchFamily="2" charset="0"/>
              </a:rPr>
              <a:t>-cious words usually are </a:t>
            </a:r>
            <a:r>
              <a:rPr lang="en-US" sz="4000" u="sng" dirty="0">
                <a:solidFill>
                  <a:schemeClr val="bg1"/>
                </a:solidFill>
                <a:latin typeface="Andika" panose="02000000000000000000" pitchFamily="2" charset="0"/>
              </a:rPr>
              <a:t>adjectives</a:t>
            </a:r>
            <a:r>
              <a:rPr lang="en-US" sz="4000" dirty="0">
                <a:solidFill>
                  <a:schemeClr val="bg1"/>
                </a:solidFill>
                <a:latin typeface="Andika" panose="02000000000000000000" pitchFamily="2" charset="0"/>
              </a:rPr>
              <a:t>. </a:t>
            </a:r>
          </a:p>
        </p:txBody>
      </p:sp>
      <p:sp>
        <p:nvSpPr>
          <p:cNvPr id="15" name="Title 1">
            <a:extLst>
              <a:ext uri="{FF2B5EF4-FFF2-40B4-BE49-F238E27FC236}">
                <a16:creationId xmlns:a16="http://schemas.microsoft.com/office/drawing/2014/main" id="{BC56F18D-034C-E753-88AC-2DB931EF85AB}"/>
              </a:ext>
            </a:extLst>
          </p:cNvPr>
          <p:cNvSpPr txBox="1">
            <a:spLocks/>
          </p:cNvSpPr>
          <p:nvPr/>
        </p:nvSpPr>
        <p:spPr>
          <a:xfrm>
            <a:off x="478154" y="5984549"/>
            <a:ext cx="11235690" cy="730942"/>
          </a:xfrm>
          <a:prstGeom prst="roundRect">
            <a:avLst/>
          </a:prstGeom>
          <a:solidFill>
            <a:srgbClr val="7030A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solidFill>
                  <a:schemeClr val="bg1"/>
                </a:solidFill>
                <a:latin typeface="Andika" panose="02000000000000000000" pitchFamily="2" charset="0"/>
              </a:rPr>
              <a:t>Adjectives describe nouns.</a:t>
            </a:r>
          </a:p>
        </p:txBody>
      </p:sp>
    </p:spTree>
    <p:extLst>
      <p:ext uri="{BB962C8B-B14F-4D97-AF65-F5344CB8AC3E}">
        <p14:creationId xmlns:p14="http://schemas.microsoft.com/office/powerpoint/2010/main" val="263790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1589</Words>
  <Application>Microsoft Office PowerPoint</Application>
  <PresentationFormat>Widescreen</PresentationFormat>
  <Paragraphs>186</Paragraphs>
  <Slides>28</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Andika</vt:lpstr>
      <vt:lpstr>Arial</vt:lpstr>
      <vt:lpstr>Office Theme</vt:lpstr>
      <vt:lpstr> How to Use this PowerPoint</vt:lpstr>
      <vt:lpstr>Scrambler has been scrambling!!!</vt:lpstr>
      <vt:lpstr>PowerPoint Presentation</vt:lpstr>
      <vt:lpstr>PowerPoint Presentation</vt:lpstr>
      <vt:lpstr>Words that end in the sound /shuhs/  spelt &lt;cious&gt;.</vt:lpstr>
      <vt:lpstr>PowerPoint Presentation</vt:lpstr>
      <vt:lpstr>PowerPoint Presentation</vt:lpstr>
      <vt:lpstr>PowerPoint Presentation</vt:lpstr>
      <vt:lpstr>Let’s look at some of these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conscious, subconscious and unconscious  What’s the difference?</vt:lpstr>
      <vt:lpstr>conscious, subconscious and unconscious  What’s the difference?</vt:lpstr>
      <vt:lpstr>conscious, subconscious and unconscious  What’s the difference?</vt:lpstr>
      <vt:lpstr>Can you spot the spelling mistakes?</vt:lpstr>
      <vt:lpstr>Can you spot the spelling mistakes?</vt:lpstr>
      <vt:lpstr>PowerPoint Presentation</vt:lpstr>
      <vt:lpstr>ACTIVITY</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47</cp:revision>
  <dcterms:created xsi:type="dcterms:W3CDTF">2022-05-31T09:42:07Z</dcterms:created>
  <dcterms:modified xsi:type="dcterms:W3CDTF">2025-12-08T17:32:05Z</dcterms:modified>
</cp:coreProperties>
</file>