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390" r:id="rId2"/>
    <p:sldId id="380" r:id="rId3"/>
    <p:sldId id="271" r:id="rId4"/>
    <p:sldId id="373" r:id="rId5"/>
    <p:sldId id="274" r:id="rId6"/>
    <p:sldId id="279" r:id="rId7"/>
    <p:sldId id="305" r:id="rId8"/>
    <p:sldId id="276" r:id="rId9"/>
    <p:sldId id="281" r:id="rId10"/>
    <p:sldId id="282" r:id="rId11"/>
    <p:sldId id="283" r:id="rId12"/>
    <p:sldId id="286" r:id="rId13"/>
    <p:sldId id="285" r:id="rId14"/>
    <p:sldId id="301" r:id="rId15"/>
    <p:sldId id="302" r:id="rId16"/>
    <p:sldId id="303" r:id="rId17"/>
    <p:sldId id="304" r:id="rId18"/>
    <p:sldId id="306" r:id="rId19"/>
    <p:sldId id="307" r:id="rId20"/>
    <p:sldId id="308" r:id="rId21"/>
    <p:sldId id="300" r:id="rId22"/>
    <p:sldId id="261" r:id="rId23"/>
    <p:sldId id="272" r:id="rId24"/>
    <p:sldId id="368" r:id="rId25"/>
    <p:sldId id="280" r:id="rId26"/>
    <p:sldId id="365" r:id="rId27"/>
    <p:sldId id="363" r:id="rId28"/>
    <p:sldId id="277" r:id="rId29"/>
  </p:sldIdLst>
  <p:sldSz cx="12192000" cy="6858000"/>
  <p:notesSz cx="6858000" cy="9144000"/>
  <p:embeddedFontLst>
    <p:embeddedFont>
      <p:font typeface="Andika" panose="02000000000000000000" pitchFamily="2"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A72F9E-3A12-4917-9151-B84A4A7EAA15}" v="2" dt="2025-12-08T17:31:43.6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73" autoAdjust="0"/>
  </p:normalViewPr>
  <p:slideViewPr>
    <p:cSldViewPr snapToGrid="0">
      <p:cViewPr varScale="1">
        <p:scale>
          <a:sx n="64" d="100"/>
          <a:sy n="64" d="100"/>
        </p:scale>
        <p:origin x="1044" y="6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7:31:43.663" v="2"/>
      <pc:docMkLst>
        <pc:docMk/>
      </pc:docMkLst>
      <pc:sldChg chg="addSp modSp modAnim">
        <pc:chgData name="Glen Jones" userId="e846aaca-4b24-4b13-b0d0-f2308e16b284" providerId="ADAL" clId="{ED47ACC3-9597-4D89-A1DC-43CF280EF274}" dt="2025-12-08T17:31:43.663" v="2"/>
        <pc:sldMkLst>
          <pc:docMk/>
          <pc:sldMk cId="0" sldId="277"/>
        </pc:sldMkLst>
        <pc:spChg chg="add mod">
          <ac:chgData name="Glen Jones" userId="e846aaca-4b24-4b13-b0d0-f2308e16b284" providerId="ADAL" clId="{ED47ACC3-9597-4D89-A1DC-43CF280EF274}" dt="2025-12-08T17:31:43.663" v="2"/>
          <ac:spMkLst>
            <pc:docMk/>
            <pc:sldMk cId="0" sldId="277"/>
            <ac:spMk id="2" creationId="{E296E4B8-3840-932B-01B6-F632615A30D9}"/>
          </ac:spMkLst>
        </pc:spChg>
      </pc:sldChg>
      <pc:sldChg chg="del">
        <pc:chgData name="Glen Jones" userId="e846aaca-4b24-4b13-b0d0-f2308e16b284" providerId="ADAL" clId="{ED47ACC3-9597-4D89-A1DC-43CF280EF274}" dt="2025-12-08T17:29:57.026" v="1" actId="47"/>
        <pc:sldMkLst>
          <pc:docMk/>
          <pc:sldMk cId="2355754654" sldId="359"/>
        </pc:sldMkLst>
      </pc:sldChg>
      <pc:sldChg chg="add">
        <pc:chgData name="Glen Jones" userId="e846aaca-4b24-4b13-b0d0-f2308e16b284" providerId="ADAL" clId="{ED47ACC3-9597-4D89-A1DC-43CF280EF274}" dt="2025-12-08T17:29:55.679" v="0"/>
        <pc:sldMkLst>
          <pc:docMk/>
          <pc:sldMk cId="461087981"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AC86E-C6CB-44BB-891F-00B654A0753E}" type="datetimeFigureOut">
              <a:rPr lang="en-GB" smtClean="0"/>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8343BE-5ADD-4136-BF1F-6CEDB3D3F290}" type="slidenum">
              <a:rPr lang="en-GB" smtClean="0"/>
              <a:t>‹#›</a:t>
            </a:fld>
            <a:endParaRPr lang="en-GB" dirty="0"/>
          </a:p>
        </p:txBody>
      </p:sp>
    </p:spTree>
    <p:extLst>
      <p:ext uri="{BB962C8B-B14F-4D97-AF65-F5344CB8AC3E}">
        <p14:creationId xmlns:p14="http://schemas.microsoft.com/office/powerpoint/2010/main" val="2122800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Reread the short story together. Find all of the words ending with /shuhs/ </a:t>
            </a:r>
          </a:p>
          <a:p>
            <a:endParaRPr lang="en-US" dirty="0"/>
          </a:p>
          <a:p>
            <a:endParaRPr lang="en-US" dirty="0"/>
          </a:p>
        </p:txBody>
      </p:sp>
      <p:sp>
        <p:nvSpPr>
          <p:cNvPr id="4" name="Slide Number Placeholder 3"/>
          <p:cNvSpPr>
            <a:spLocks noGrp="1"/>
          </p:cNvSpPr>
          <p:nvPr>
            <p:ph type="sldNum" sz="quarter" idx="5"/>
          </p:nvPr>
        </p:nvSpPr>
        <p:spPr/>
        <p:txBody>
          <a:bodyPr/>
          <a:lstStyle/>
          <a:p>
            <a:fld id="{E67E3499-1C97-A640-887A-66DF423E76A0}" type="slidenum">
              <a:rPr lang="en-US" smtClean="0"/>
              <a:t>3</a:t>
            </a:fld>
            <a:endParaRPr lang="en-US" dirty="0"/>
          </a:p>
        </p:txBody>
      </p:sp>
    </p:spTree>
    <p:extLst>
      <p:ext uri="{BB962C8B-B14F-4D97-AF65-F5344CB8AC3E}">
        <p14:creationId xmlns:p14="http://schemas.microsoft.com/office/powerpoint/2010/main" val="513459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Reread the short story together. Find all of the words ending with /shuhs/ </a:t>
            </a:r>
          </a:p>
          <a:p>
            <a:endParaRPr lang="en-US" dirty="0"/>
          </a:p>
          <a:p>
            <a:endParaRPr lang="en-US" dirty="0"/>
          </a:p>
        </p:txBody>
      </p:sp>
      <p:sp>
        <p:nvSpPr>
          <p:cNvPr id="4" name="Slide Number Placeholder 3"/>
          <p:cNvSpPr>
            <a:spLocks noGrp="1"/>
          </p:cNvSpPr>
          <p:nvPr>
            <p:ph type="sldNum" sz="quarter" idx="5"/>
          </p:nvPr>
        </p:nvSpPr>
        <p:spPr/>
        <p:txBody>
          <a:bodyPr/>
          <a:lstStyle/>
          <a:p>
            <a:fld id="{E67E3499-1C97-A640-887A-66DF423E76A0}" type="slidenum">
              <a:rPr lang="en-US" smtClean="0"/>
              <a:t>4</a:t>
            </a:fld>
            <a:endParaRPr lang="en-US" dirty="0"/>
          </a:p>
        </p:txBody>
      </p:sp>
    </p:spTree>
    <p:extLst>
      <p:ext uri="{BB962C8B-B14F-4D97-AF65-F5344CB8AC3E}">
        <p14:creationId xmlns:p14="http://schemas.microsoft.com/office/powerpoint/2010/main" val="1392462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5838B7F6-C2B2-37AD-FFA9-102645B62F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Aimee urged Emile to be cautious.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5590903" y="3220126"/>
            <a:ext cx="4711337" cy="1323439"/>
          </a:xfrm>
          <a:prstGeom prst="rect">
            <a:avLst/>
          </a:prstGeom>
          <a:noFill/>
        </p:spPr>
        <p:txBody>
          <a:bodyPr wrap="square" rtlCol="0">
            <a:spAutoFit/>
          </a:bodyPr>
          <a:lstStyle/>
          <a:p>
            <a:r>
              <a:rPr lang="en-GB" sz="8000" dirty="0">
                <a:solidFill>
                  <a:schemeClr val="bg1"/>
                </a:solidFill>
              </a:rPr>
              <a:t>cau</a:t>
            </a:r>
            <a:r>
              <a:rPr lang="en-GB" sz="8000" b="1" u="sng" dirty="0">
                <a:solidFill>
                  <a:schemeClr val="bg1"/>
                </a:solidFill>
              </a:rPr>
              <a:t>tious</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4663" y="1856125"/>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3C06A9B-221F-9707-6652-F7A847C32A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Charlie Bucket is a fictitious character.</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423647" cy="1323439"/>
          </a:xfrm>
          <a:prstGeom prst="rect">
            <a:avLst/>
          </a:prstGeom>
          <a:noFill/>
        </p:spPr>
        <p:txBody>
          <a:bodyPr wrap="square" rtlCol="0">
            <a:spAutoFit/>
          </a:bodyPr>
          <a:lstStyle/>
          <a:p>
            <a:r>
              <a:rPr lang="en-GB" sz="8000" dirty="0">
                <a:solidFill>
                  <a:schemeClr val="bg1"/>
                </a:solidFill>
              </a:rPr>
              <a:t>ficti</a:t>
            </a:r>
            <a:r>
              <a:rPr lang="en-GB" sz="8000" b="1" u="sng" dirty="0">
                <a:solidFill>
                  <a:schemeClr val="bg1"/>
                </a:solidFill>
              </a:rPr>
              <a:t>tious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6409" y="2097119"/>
            <a:ext cx="3740723" cy="4819664"/>
          </a:xfrm>
          <a:prstGeom prst="rect">
            <a:avLst/>
          </a:prstGeom>
        </p:spPr>
      </p:pic>
    </p:spTree>
    <p:extLst>
      <p:ext uri="{BB962C8B-B14F-4D97-AF65-F5344CB8AC3E}">
        <p14:creationId xmlns:p14="http://schemas.microsoft.com/office/powerpoint/2010/main" val="26346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6126A3D4-9B62-9323-6AD0-94D614BD7D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man was highly infectious.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355771" cy="1323439"/>
          </a:xfrm>
          <a:prstGeom prst="rect">
            <a:avLst/>
          </a:prstGeom>
          <a:noFill/>
        </p:spPr>
        <p:txBody>
          <a:bodyPr wrap="square" rtlCol="0">
            <a:spAutoFit/>
          </a:bodyPr>
          <a:lstStyle/>
          <a:p>
            <a:r>
              <a:rPr lang="en-GB" sz="8000" dirty="0">
                <a:solidFill>
                  <a:schemeClr val="bg1"/>
                </a:solidFill>
              </a:rPr>
              <a:t>infec</a:t>
            </a:r>
            <a:r>
              <a:rPr lang="en-GB" sz="8000" b="1" u="sng" dirty="0">
                <a:solidFill>
                  <a:schemeClr val="bg1"/>
                </a:solidFill>
              </a:rPr>
              <a:t>tious</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0127" y="2122844"/>
            <a:ext cx="4948285" cy="3901443"/>
          </a:xfrm>
          <a:prstGeom prst="rect">
            <a:avLst/>
          </a:prstGeom>
        </p:spPr>
      </p:pic>
    </p:spTree>
    <p:extLst>
      <p:ext uri="{BB962C8B-B14F-4D97-AF65-F5344CB8AC3E}">
        <p14:creationId xmlns:p14="http://schemas.microsoft.com/office/powerpoint/2010/main" val="292875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E9532C49-EEED-F6D9-B241-19CAF27DE3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This soup is nutritious.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5401284" y="2976418"/>
            <a:ext cx="5423647" cy="1323439"/>
          </a:xfrm>
          <a:prstGeom prst="rect">
            <a:avLst/>
          </a:prstGeom>
          <a:noFill/>
        </p:spPr>
        <p:txBody>
          <a:bodyPr wrap="square" rtlCol="0">
            <a:spAutoFit/>
          </a:bodyPr>
          <a:lstStyle/>
          <a:p>
            <a:r>
              <a:rPr lang="en-GB" sz="8000" dirty="0">
                <a:solidFill>
                  <a:schemeClr val="bg1"/>
                </a:solidFill>
              </a:rPr>
              <a:t>nutri</a:t>
            </a:r>
            <a:r>
              <a:rPr lang="en-GB" sz="8000" b="1" u="sng" dirty="0">
                <a:solidFill>
                  <a:schemeClr val="bg1"/>
                </a:solidFill>
              </a:rPr>
              <a:t>tious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7069" y="2033250"/>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A7B9FF7-BA3F-CC0F-B1BA-13744F8E22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a vexatious dinosaur.</a:t>
            </a:r>
          </a:p>
        </p:txBody>
      </p:sp>
      <p:sp>
        <p:nvSpPr>
          <p:cNvPr id="2" name="TextBox 1">
            <a:extLst>
              <a:ext uri="{FF2B5EF4-FFF2-40B4-BE49-F238E27FC236}">
                <a16:creationId xmlns:a16="http://schemas.microsoft.com/office/drawing/2014/main" id="{871F52B6-B1E5-A1FF-1BD3-5FF6AF4DC0F8}"/>
              </a:ext>
            </a:extLst>
          </p:cNvPr>
          <p:cNvSpPr txBox="1"/>
          <p:nvPr/>
        </p:nvSpPr>
        <p:spPr>
          <a:xfrm>
            <a:off x="5564779" y="2950293"/>
            <a:ext cx="5181600" cy="1323439"/>
          </a:xfrm>
          <a:prstGeom prst="rect">
            <a:avLst/>
          </a:prstGeom>
          <a:noFill/>
        </p:spPr>
        <p:txBody>
          <a:bodyPr wrap="square" rtlCol="0">
            <a:spAutoFit/>
          </a:bodyPr>
          <a:lstStyle/>
          <a:p>
            <a:r>
              <a:rPr lang="en-GB" sz="8000" dirty="0">
                <a:solidFill>
                  <a:schemeClr val="bg1"/>
                </a:solidFill>
              </a:rPr>
              <a:t>vexa</a:t>
            </a:r>
            <a:r>
              <a:rPr lang="en-GB" sz="8000" b="1" u="sng" dirty="0">
                <a:solidFill>
                  <a:schemeClr val="bg1"/>
                </a:solidFill>
              </a:rPr>
              <a:t>tious</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7221" y="1856125"/>
            <a:ext cx="4342450" cy="4051442"/>
          </a:xfrm>
          <a:prstGeom prst="rect">
            <a:avLst/>
          </a:prstGeom>
        </p:spPr>
      </p:pic>
    </p:spTree>
    <p:extLst>
      <p:ext uri="{BB962C8B-B14F-4D97-AF65-F5344CB8AC3E}">
        <p14:creationId xmlns:p14="http://schemas.microsoft.com/office/powerpoint/2010/main" val="2254998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1961F8FA-1136-61A0-A052-F9769D74BE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My brother is sometimes pretentious.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5038457" y="3168007"/>
            <a:ext cx="5826034" cy="1323439"/>
          </a:xfrm>
          <a:prstGeom prst="rect">
            <a:avLst/>
          </a:prstGeom>
          <a:noFill/>
        </p:spPr>
        <p:txBody>
          <a:bodyPr wrap="square" rtlCol="0">
            <a:spAutoFit/>
          </a:bodyPr>
          <a:lstStyle/>
          <a:p>
            <a:r>
              <a:rPr lang="en-GB" sz="8000" dirty="0">
                <a:solidFill>
                  <a:schemeClr val="bg1"/>
                </a:solidFill>
              </a:rPr>
              <a:t>preten</a:t>
            </a:r>
            <a:r>
              <a:rPr lang="en-GB" sz="8000" b="1" u="sng" dirty="0">
                <a:solidFill>
                  <a:schemeClr val="bg1"/>
                </a:solidFill>
              </a:rPr>
              <a:t>tious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7734" y="2221409"/>
            <a:ext cx="3740723" cy="4819664"/>
          </a:xfrm>
          <a:prstGeom prst="rect">
            <a:avLst/>
          </a:prstGeom>
        </p:spPr>
      </p:pic>
    </p:spTree>
    <p:extLst>
      <p:ext uri="{BB962C8B-B14F-4D97-AF65-F5344CB8AC3E}">
        <p14:creationId xmlns:p14="http://schemas.microsoft.com/office/powerpoint/2010/main" val="535818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654F9DE1-8154-6BA1-A78A-A8AE616DC5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We discussed the contentious issue carefully.</a:t>
            </a:r>
          </a:p>
        </p:txBody>
      </p:sp>
      <p:sp>
        <p:nvSpPr>
          <p:cNvPr id="2" name="TextBox 1">
            <a:extLst>
              <a:ext uri="{FF2B5EF4-FFF2-40B4-BE49-F238E27FC236}">
                <a16:creationId xmlns:a16="http://schemas.microsoft.com/office/drawing/2014/main" id="{871F52B6-B1E5-A1FF-1BD3-5FF6AF4DC0F8}"/>
              </a:ext>
            </a:extLst>
          </p:cNvPr>
          <p:cNvSpPr txBox="1"/>
          <p:nvPr/>
        </p:nvSpPr>
        <p:spPr>
          <a:xfrm>
            <a:off x="5085806" y="3428998"/>
            <a:ext cx="7106194" cy="1323439"/>
          </a:xfrm>
          <a:prstGeom prst="rect">
            <a:avLst/>
          </a:prstGeom>
          <a:noFill/>
        </p:spPr>
        <p:txBody>
          <a:bodyPr wrap="square" rtlCol="0">
            <a:spAutoFit/>
          </a:bodyPr>
          <a:lstStyle/>
          <a:p>
            <a:r>
              <a:rPr lang="en-GB" sz="8000" dirty="0">
                <a:solidFill>
                  <a:schemeClr val="bg1"/>
                </a:solidFill>
              </a:rPr>
              <a:t>conten</a:t>
            </a:r>
            <a:r>
              <a:rPr lang="en-GB" sz="8000" b="1" u="sng" dirty="0">
                <a:solidFill>
                  <a:schemeClr val="bg1"/>
                </a:solidFill>
              </a:rPr>
              <a:t>tious</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314432"/>
            <a:ext cx="4948285" cy="3901443"/>
          </a:xfrm>
          <a:prstGeom prst="rect">
            <a:avLst/>
          </a:prstGeom>
        </p:spPr>
      </p:pic>
    </p:spTree>
    <p:extLst>
      <p:ext uri="{BB962C8B-B14F-4D97-AF65-F5344CB8AC3E}">
        <p14:creationId xmlns:p14="http://schemas.microsoft.com/office/powerpoint/2010/main" val="1726625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FC2ED5A-519C-5C07-D3F5-982AC08452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Those earrings are ostentatious.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4798423" y="3150590"/>
            <a:ext cx="6372881" cy="1323439"/>
          </a:xfrm>
          <a:prstGeom prst="rect">
            <a:avLst/>
          </a:prstGeom>
          <a:noFill/>
        </p:spPr>
        <p:txBody>
          <a:bodyPr wrap="square" rtlCol="0">
            <a:spAutoFit/>
          </a:bodyPr>
          <a:lstStyle/>
          <a:p>
            <a:r>
              <a:rPr lang="en-GB" sz="8000" dirty="0">
                <a:solidFill>
                  <a:schemeClr val="bg1"/>
                </a:solidFill>
              </a:rPr>
              <a:t>ostenta</a:t>
            </a:r>
            <a:r>
              <a:rPr lang="en-GB" sz="8000" b="1" u="sng" dirty="0">
                <a:solidFill>
                  <a:schemeClr val="bg1"/>
                </a:solidFill>
              </a:rPr>
              <a:t>tious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696" y="2117513"/>
            <a:ext cx="3962754" cy="3697191"/>
          </a:xfrm>
          <a:prstGeom prst="rect">
            <a:avLst/>
          </a:prstGeom>
        </p:spPr>
      </p:pic>
    </p:spTree>
    <p:extLst>
      <p:ext uri="{BB962C8B-B14F-4D97-AF65-F5344CB8AC3E}">
        <p14:creationId xmlns:p14="http://schemas.microsoft.com/office/powerpoint/2010/main" val="3606584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E693B8D-8FD1-4B16-D227-909C0398E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is conscientious in his search for the gems.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4328159" y="3053464"/>
            <a:ext cx="7532913" cy="1323439"/>
          </a:xfrm>
          <a:prstGeom prst="rect">
            <a:avLst/>
          </a:prstGeom>
          <a:noFill/>
        </p:spPr>
        <p:txBody>
          <a:bodyPr wrap="square" rtlCol="0">
            <a:spAutoFit/>
          </a:bodyPr>
          <a:lstStyle/>
          <a:p>
            <a:r>
              <a:rPr lang="en-GB" sz="8000" dirty="0">
                <a:solidFill>
                  <a:schemeClr val="bg1"/>
                </a:solidFill>
              </a:rPr>
              <a:t>conscien</a:t>
            </a:r>
            <a:r>
              <a:rPr lang="en-GB" sz="8000" b="1" u="sng" dirty="0">
                <a:solidFill>
                  <a:schemeClr val="bg1"/>
                </a:solidFill>
              </a:rPr>
              <a:t>tious</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705" y="1689463"/>
            <a:ext cx="4342450" cy="4051442"/>
          </a:xfrm>
          <a:prstGeom prst="rect">
            <a:avLst/>
          </a:prstGeom>
        </p:spPr>
      </p:pic>
    </p:spTree>
    <p:extLst>
      <p:ext uri="{BB962C8B-B14F-4D97-AF65-F5344CB8AC3E}">
        <p14:creationId xmlns:p14="http://schemas.microsoft.com/office/powerpoint/2010/main" val="635986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2FC58540-1AAE-DD72-1909-9687D4F528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Hopefully, Emile isn't being overambitious with his plans.</a:t>
            </a:r>
          </a:p>
        </p:txBody>
      </p:sp>
      <p:sp>
        <p:nvSpPr>
          <p:cNvPr id="2" name="TextBox 1">
            <a:extLst>
              <a:ext uri="{FF2B5EF4-FFF2-40B4-BE49-F238E27FC236}">
                <a16:creationId xmlns:a16="http://schemas.microsoft.com/office/drawing/2014/main" id="{871F52B6-B1E5-A1FF-1BD3-5FF6AF4DC0F8}"/>
              </a:ext>
            </a:extLst>
          </p:cNvPr>
          <p:cNvSpPr txBox="1"/>
          <p:nvPr/>
        </p:nvSpPr>
        <p:spPr>
          <a:xfrm>
            <a:off x="4079130" y="2593277"/>
            <a:ext cx="7080069" cy="1323439"/>
          </a:xfrm>
          <a:prstGeom prst="rect">
            <a:avLst/>
          </a:prstGeom>
          <a:noFill/>
        </p:spPr>
        <p:txBody>
          <a:bodyPr wrap="square" rtlCol="0">
            <a:spAutoFit/>
          </a:bodyPr>
          <a:lstStyle/>
          <a:p>
            <a:r>
              <a:rPr lang="en-GB" sz="8000" dirty="0">
                <a:solidFill>
                  <a:schemeClr val="bg1"/>
                </a:solidFill>
              </a:rPr>
              <a:t>overambi</a:t>
            </a:r>
            <a:r>
              <a:rPr lang="en-GB" sz="8000" b="1" u="sng" dirty="0">
                <a:solidFill>
                  <a:schemeClr val="bg1"/>
                </a:solidFill>
              </a:rPr>
              <a:t>tious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238" y="2751908"/>
            <a:ext cx="3186892" cy="4106091"/>
          </a:xfrm>
          <a:prstGeom prst="rect">
            <a:avLst/>
          </a:prstGeom>
        </p:spPr>
      </p:pic>
      <p:sp>
        <p:nvSpPr>
          <p:cNvPr id="4" name="TextBox 3">
            <a:extLst>
              <a:ext uri="{FF2B5EF4-FFF2-40B4-BE49-F238E27FC236}">
                <a16:creationId xmlns:a16="http://schemas.microsoft.com/office/drawing/2014/main" id="{175F75BB-D637-CB5F-EFDA-A7B25F56D945}"/>
              </a:ext>
            </a:extLst>
          </p:cNvPr>
          <p:cNvSpPr txBox="1"/>
          <p:nvPr/>
        </p:nvSpPr>
        <p:spPr>
          <a:xfrm>
            <a:off x="6611651" y="4041994"/>
            <a:ext cx="4828674" cy="408623"/>
          </a:xfrm>
          <a:prstGeom prst="roundRect">
            <a:avLst/>
          </a:prstGeom>
          <a:solidFill>
            <a:srgbClr val="00B0F0"/>
          </a:solidFill>
        </p:spPr>
        <p:txBody>
          <a:bodyPr wrap="square" rtlCol="0">
            <a:spAutoFit/>
          </a:bodyPr>
          <a:lstStyle/>
          <a:p>
            <a:pPr algn="ctr"/>
            <a:r>
              <a:rPr lang="en-GB" dirty="0">
                <a:solidFill>
                  <a:schemeClr val="bg1"/>
                </a:solidFill>
              </a:rPr>
              <a:t>What does the prefix “over” mean?</a:t>
            </a:r>
          </a:p>
        </p:txBody>
      </p:sp>
      <p:sp>
        <p:nvSpPr>
          <p:cNvPr id="7" name="TextBox 6">
            <a:extLst>
              <a:ext uri="{FF2B5EF4-FFF2-40B4-BE49-F238E27FC236}">
                <a16:creationId xmlns:a16="http://schemas.microsoft.com/office/drawing/2014/main" id="{E923E988-14FE-584C-E5FA-BE450B64E82A}"/>
              </a:ext>
            </a:extLst>
          </p:cNvPr>
          <p:cNvSpPr txBox="1"/>
          <p:nvPr/>
        </p:nvSpPr>
        <p:spPr>
          <a:xfrm>
            <a:off x="6623319" y="4575895"/>
            <a:ext cx="4828674" cy="715089"/>
          </a:xfrm>
          <a:prstGeom prst="roundRect">
            <a:avLst/>
          </a:prstGeom>
          <a:solidFill>
            <a:srgbClr val="00B0F0"/>
          </a:solidFill>
        </p:spPr>
        <p:txBody>
          <a:bodyPr wrap="square" rtlCol="0">
            <a:spAutoFit/>
          </a:bodyPr>
          <a:lstStyle/>
          <a:p>
            <a:pPr algn="ctr"/>
            <a:r>
              <a:rPr lang="en-GB" dirty="0">
                <a:solidFill>
                  <a:schemeClr val="bg1"/>
                </a:solidFill>
              </a:rPr>
              <a:t>We use ‘over-’ to show ‘too much’. </a:t>
            </a:r>
          </a:p>
          <a:p>
            <a:pPr algn="ctr"/>
            <a:r>
              <a:rPr lang="en-GB" dirty="0">
                <a:solidFill>
                  <a:schemeClr val="bg1"/>
                </a:solidFill>
              </a:rPr>
              <a:t>(too much ambition)</a:t>
            </a:r>
          </a:p>
        </p:txBody>
      </p:sp>
    </p:spTree>
    <p:extLst>
      <p:ext uri="{BB962C8B-B14F-4D97-AF65-F5344CB8AC3E}">
        <p14:creationId xmlns:p14="http://schemas.microsoft.com/office/powerpoint/2010/main" val="262189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b="1" dirty="0">
                <a:solidFill>
                  <a:schemeClr val="bg1"/>
                </a:solidFill>
              </a:rPr>
              <a:t>Scrambler has been scrambling!!!</a:t>
            </a:r>
          </a:p>
        </p:txBody>
      </p:sp>
      <p:pic>
        <p:nvPicPr>
          <p:cNvPr id="5" name="Picture 4" descr="A sign on a fence&#10;&#10;AI-generated content may be incorrect.">
            <a:extLst>
              <a:ext uri="{FF2B5EF4-FFF2-40B4-BE49-F238E27FC236}">
                <a16:creationId xmlns:a16="http://schemas.microsoft.com/office/drawing/2014/main" id="{0CC31095-E497-C287-45BA-C31B96400C1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47294" y="1690688"/>
            <a:ext cx="6802211" cy="5167571"/>
          </a:xfrm>
          <a:prstGeom prst="rect">
            <a:avLst/>
          </a:prstGeom>
        </p:spPr>
      </p:pic>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57124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4E06495A-759E-A163-0BA9-238DDE7850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have plain, unpretentious earrings.</a:t>
            </a:r>
          </a:p>
        </p:txBody>
      </p:sp>
      <p:sp>
        <p:nvSpPr>
          <p:cNvPr id="2" name="TextBox 1">
            <a:extLst>
              <a:ext uri="{FF2B5EF4-FFF2-40B4-BE49-F238E27FC236}">
                <a16:creationId xmlns:a16="http://schemas.microsoft.com/office/drawing/2014/main" id="{871F52B6-B1E5-A1FF-1BD3-5FF6AF4DC0F8}"/>
              </a:ext>
            </a:extLst>
          </p:cNvPr>
          <p:cNvSpPr txBox="1"/>
          <p:nvPr/>
        </p:nvSpPr>
        <p:spPr>
          <a:xfrm>
            <a:off x="4467497" y="2558407"/>
            <a:ext cx="7532915" cy="1323439"/>
          </a:xfrm>
          <a:prstGeom prst="rect">
            <a:avLst/>
          </a:prstGeom>
          <a:noFill/>
        </p:spPr>
        <p:txBody>
          <a:bodyPr wrap="square" rtlCol="0">
            <a:spAutoFit/>
          </a:bodyPr>
          <a:lstStyle/>
          <a:p>
            <a:r>
              <a:rPr lang="en-GB" sz="8000" dirty="0">
                <a:solidFill>
                  <a:schemeClr val="bg1"/>
                </a:solidFill>
              </a:rPr>
              <a:t>unpreten</a:t>
            </a:r>
            <a:r>
              <a:rPr lang="en-GB" sz="8000" b="1" u="sng" dirty="0">
                <a:solidFill>
                  <a:schemeClr val="bg1"/>
                </a:solidFill>
              </a:rPr>
              <a:t>tious</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270889"/>
            <a:ext cx="4948285" cy="3901443"/>
          </a:xfrm>
          <a:prstGeom prst="rect">
            <a:avLst/>
          </a:prstGeom>
        </p:spPr>
      </p:pic>
      <p:sp>
        <p:nvSpPr>
          <p:cNvPr id="4" name="TextBox 3">
            <a:extLst>
              <a:ext uri="{FF2B5EF4-FFF2-40B4-BE49-F238E27FC236}">
                <a16:creationId xmlns:a16="http://schemas.microsoft.com/office/drawing/2014/main" id="{2ACE16A6-A470-F7F1-B66B-BF3DA6AFE5DE}"/>
              </a:ext>
            </a:extLst>
          </p:cNvPr>
          <p:cNvSpPr txBox="1"/>
          <p:nvPr/>
        </p:nvSpPr>
        <p:spPr>
          <a:xfrm>
            <a:off x="6642826" y="3865804"/>
            <a:ext cx="4828674" cy="408623"/>
          </a:xfrm>
          <a:prstGeom prst="roundRect">
            <a:avLst/>
          </a:prstGeom>
          <a:solidFill>
            <a:srgbClr val="7030A0"/>
          </a:solidFill>
        </p:spPr>
        <p:txBody>
          <a:bodyPr wrap="square" rtlCol="0">
            <a:spAutoFit/>
          </a:bodyPr>
          <a:lstStyle/>
          <a:p>
            <a:pPr algn="ctr"/>
            <a:r>
              <a:rPr lang="en-GB" dirty="0">
                <a:solidFill>
                  <a:schemeClr val="bg1"/>
                </a:solidFill>
              </a:rPr>
              <a:t>What does the prefix “un” mean?</a:t>
            </a:r>
          </a:p>
        </p:txBody>
      </p:sp>
      <p:sp>
        <p:nvSpPr>
          <p:cNvPr id="10" name="TextBox 9">
            <a:extLst>
              <a:ext uri="{FF2B5EF4-FFF2-40B4-BE49-F238E27FC236}">
                <a16:creationId xmlns:a16="http://schemas.microsoft.com/office/drawing/2014/main" id="{D8A65354-93D1-0F94-D669-2068877434E2}"/>
              </a:ext>
            </a:extLst>
          </p:cNvPr>
          <p:cNvSpPr txBox="1"/>
          <p:nvPr/>
        </p:nvSpPr>
        <p:spPr>
          <a:xfrm>
            <a:off x="6654494" y="4399705"/>
            <a:ext cx="4828674" cy="1021556"/>
          </a:xfrm>
          <a:prstGeom prst="roundRect">
            <a:avLst/>
          </a:prstGeom>
          <a:solidFill>
            <a:srgbClr val="7030A0"/>
          </a:solidFill>
        </p:spPr>
        <p:txBody>
          <a:bodyPr wrap="square" rtlCol="0">
            <a:spAutoFit/>
          </a:bodyPr>
          <a:lstStyle/>
          <a:p>
            <a:pPr algn="ctr"/>
            <a:r>
              <a:rPr lang="en-GB" dirty="0">
                <a:solidFill>
                  <a:schemeClr val="bg1"/>
                </a:solidFill>
              </a:rPr>
              <a:t>The ‘un-’ often means ‘not’, so the word means the opposite of the original word (pretentious). </a:t>
            </a:r>
          </a:p>
        </p:txBody>
      </p:sp>
    </p:spTree>
    <p:extLst>
      <p:ext uri="{BB962C8B-B14F-4D97-AF65-F5344CB8AC3E}">
        <p14:creationId xmlns:p14="http://schemas.microsoft.com/office/powerpoint/2010/main" val="351361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3D58842-CAE8-E6C9-43A2-67869D190F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5989" y="391887"/>
            <a:ext cx="10049691" cy="1690913"/>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3200" dirty="0">
                <a:solidFill>
                  <a:schemeClr val="bg1"/>
                </a:solidFill>
              </a:rPr>
              <a:t>We have now met words that end in the sound /shuhs/ that are spelt in two ways.</a:t>
            </a: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1628503" y="2501695"/>
            <a:ext cx="4258491" cy="248755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/shuhs/ words can end in </a:t>
            </a:r>
            <a:r>
              <a:rPr lang="en-GB" sz="2400" u="sng" dirty="0">
                <a:solidFill>
                  <a:schemeClr val="bg1"/>
                </a:solidFill>
                <a:latin typeface="Andika"/>
                <a:ea typeface="Andika"/>
                <a:cs typeface="Andika"/>
              </a:rPr>
              <a:t>-cious</a:t>
            </a:r>
            <a:r>
              <a:rPr lang="en-GB" sz="2400" dirty="0">
                <a:solidFill>
                  <a:schemeClr val="bg1"/>
                </a:solidFill>
                <a:latin typeface="Andika"/>
                <a:ea typeface="Andika"/>
                <a:cs typeface="Andika"/>
              </a:rPr>
              <a:t>.</a:t>
            </a:r>
          </a:p>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For example: vi</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 pre</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deli</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 and cons</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cious. </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645" y="653763"/>
            <a:ext cx="3344348" cy="3120228"/>
          </a:xfrm>
          <a:prstGeom prst="rect">
            <a:avLst/>
          </a:prstGeom>
        </p:spPr>
      </p:pic>
      <p:sp>
        <p:nvSpPr>
          <p:cNvPr id="12" name="Title 1">
            <a:extLst>
              <a:ext uri="{FF2B5EF4-FFF2-40B4-BE49-F238E27FC236}">
                <a16:creationId xmlns:a16="http://schemas.microsoft.com/office/drawing/2014/main" id="{6F41C875-B539-BEAD-5884-902BF4FA9FC1}"/>
              </a:ext>
            </a:extLst>
          </p:cNvPr>
          <p:cNvSpPr txBox="1">
            <a:spLocks/>
          </p:cNvSpPr>
          <p:nvPr/>
        </p:nvSpPr>
        <p:spPr>
          <a:xfrm>
            <a:off x="6305006" y="2501695"/>
            <a:ext cx="4258491" cy="248755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a:ea typeface="Andika"/>
                <a:cs typeface="Andika"/>
              </a:rPr>
              <a:t>/shuhs/ words can end in </a:t>
            </a:r>
            <a:r>
              <a:rPr lang="en-GB" sz="2400" u="sng" dirty="0">
                <a:solidFill>
                  <a:schemeClr val="bg1"/>
                </a:solidFill>
                <a:latin typeface="Andika"/>
                <a:ea typeface="Andika"/>
                <a:cs typeface="Andika"/>
              </a:rPr>
              <a:t>-tious</a:t>
            </a:r>
            <a:r>
              <a:rPr lang="en-GB" sz="2400" dirty="0">
                <a:solidFill>
                  <a:schemeClr val="bg1"/>
                </a:solidFill>
                <a:latin typeface="Andika"/>
                <a:ea typeface="Andika"/>
                <a:cs typeface="Andika"/>
              </a:rPr>
              <a:t>.</a:t>
            </a:r>
          </a:p>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For example: ambi</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 cau</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 </a:t>
            </a:r>
          </a:p>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ficti</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 and infec</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t>
            </a:r>
            <a:r>
              <a:rPr lang="en-GB" sz="1800" b="1" u="sng" dirty="0">
                <a:solidFill>
                  <a:schemeClr val="bg1"/>
                </a:solidFill>
                <a:latin typeface="Andika" panose="02000000000000000000" pitchFamily="2" charset="0"/>
                <a:ea typeface="Andika" panose="02000000000000000000" pitchFamily="2" charset="0"/>
                <a:cs typeface="Andika" panose="02000000000000000000" pitchFamily="2" charset="0"/>
              </a:rPr>
              <a:t> </a:t>
            </a:r>
          </a:p>
        </p:txBody>
      </p:sp>
    </p:spTree>
    <p:extLst>
      <p:ext uri="{BB962C8B-B14F-4D97-AF65-F5344CB8AC3E}">
        <p14:creationId xmlns:p14="http://schemas.microsoft.com/office/powerpoint/2010/main" val="107831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B8465C60-1959-7BA2-522E-CA098487F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B949E3DC-F9EE-ADA9-13A1-A962C1724E6F}"/>
              </a:ext>
            </a:extLst>
          </p:cNvPr>
          <p:cNvSpPr>
            <a:spLocks noGrp="1"/>
          </p:cNvSpPr>
          <p:nvPr>
            <p:ph type="title"/>
          </p:nvPr>
        </p:nvSpPr>
        <p:spPr>
          <a:xfrm>
            <a:off x="308610" y="63018"/>
            <a:ext cx="11574780" cy="1325563"/>
          </a:xfrm>
          <a:prstGeom prst="roundRect">
            <a:avLst/>
          </a:prstGeom>
          <a:solidFill>
            <a:srgbClr val="7030A0"/>
          </a:solidFill>
        </p:spPr>
        <p:txBody>
          <a:bodyPr>
            <a:normAutofit fontScale="90000"/>
          </a:bodyPr>
          <a:lstStyle/>
          <a:p>
            <a:pPr algn="ctr"/>
            <a:r>
              <a:rPr lang="en-US" sz="4000" dirty="0">
                <a:solidFill>
                  <a:schemeClr val="bg1"/>
                </a:solidFill>
                <a:latin typeface="Andika" panose="02000000000000000000" pitchFamily="2" charset="0"/>
              </a:rPr>
              <a:t>How do we know when a word will end </a:t>
            </a:r>
            <a:br>
              <a:rPr lang="en-US" sz="4000" dirty="0">
                <a:solidFill>
                  <a:schemeClr val="bg1"/>
                </a:solidFill>
                <a:latin typeface="Andika" panose="02000000000000000000" pitchFamily="2" charset="0"/>
              </a:rPr>
            </a:br>
            <a:r>
              <a:rPr lang="en-US" sz="4000" dirty="0">
                <a:solidFill>
                  <a:schemeClr val="bg1"/>
                </a:solidFill>
                <a:latin typeface="Andika" panose="02000000000000000000" pitchFamily="2" charset="0"/>
              </a:rPr>
              <a:t>with </a:t>
            </a:r>
            <a:r>
              <a:rPr lang="en-US" sz="4000" b="1" dirty="0">
                <a:solidFill>
                  <a:schemeClr val="bg1"/>
                </a:solidFill>
                <a:latin typeface="Andika" panose="02000000000000000000" pitchFamily="2" charset="0"/>
              </a:rPr>
              <a:t>–cious or -tious</a:t>
            </a:r>
            <a:r>
              <a:rPr lang="en-US" sz="4000" dirty="0">
                <a:solidFill>
                  <a:schemeClr val="bg1"/>
                </a:solidFill>
                <a:latin typeface="Andika" panose="02000000000000000000" pitchFamily="2" charset="0"/>
              </a:rPr>
              <a:t>?</a:t>
            </a:r>
          </a:p>
        </p:txBody>
      </p:sp>
      <p:sp>
        <p:nvSpPr>
          <p:cNvPr id="7" name="TextBox 6">
            <a:extLst>
              <a:ext uri="{FF2B5EF4-FFF2-40B4-BE49-F238E27FC236}">
                <a16:creationId xmlns:a16="http://schemas.microsoft.com/office/drawing/2014/main" id="{D485D28D-4797-9EFF-AE3C-EC3B7F5ACED3}"/>
              </a:ext>
            </a:extLst>
          </p:cNvPr>
          <p:cNvSpPr txBox="1"/>
          <p:nvPr/>
        </p:nvSpPr>
        <p:spPr>
          <a:xfrm>
            <a:off x="483108" y="1450913"/>
            <a:ext cx="5250942" cy="3457971"/>
          </a:xfrm>
          <a:prstGeom prst="roundRect">
            <a:avLst/>
          </a:prstGeom>
          <a:solidFill>
            <a:schemeClr val="bg1"/>
          </a:solidFill>
          <a:ln>
            <a:solidFill>
              <a:srgbClr val="FFC000"/>
            </a:solidFill>
          </a:ln>
        </p:spPr>
        <p:txBody>
          <a:bodyPr wrap="square" anchor="ctr">
            <a:noAutofit/>
          </a:bodyPr>
          <a:lstStyle/>
          <a:p>
            <a:pPr marL="0" indent="0" algn="ctr">
              <a:buNone/>
            </a:pPr>
            <a:r>
              <a:rPr lang="en-US" sz="3200" dirty="0">
                <a:latin typeface="Andika" panose="02000000000000000000" pitchFamily="2" charset="0"/>
              </a:rPr>
              <a:t>Can you spot a pattern?</a:t>
            </a:r>
          </a:p>
          <a:p>
            <a:pPr marL="0" indent="0" algn="ctr">
              <a:lnSpc>
                <a:spcPct val="150000"/>
              </a:lnSpc>
              <a:buNone/>
            </a:pPr>
            <a:r>
              <a:rPr lang="en-US" sz="3200" dirty="0">
                <a:latin typeface="Andika" panose="02000000000000000000" pitchFamily="2" charset="0"/>
              </a:rPr>
              <a:t>malice          malicious </a:t>
            </a:r>
          </a:p>
          <a:p>
            <a:pPr marL="0" indent="0" algn="ctr">
              <a:lnSpc>
                <a:spcPct val="150000"/>
              </a:lnSpc>
              <a:buNone/>
            </a:pPr>
            <a:r>
              <a:rPr lang="en-US" sz="3200" dirty="0">
                <a:latin typeface="Andika" panose="02000000000000000000" pitchFamily="2" charset="0"/>
              </a:rPr>
              <a:t>grace           gracious </a:t>
            </a:r>
          </a:p>
          <a:p>
            <a:pPr marL="0" indent="0" algn="ctr">
              <a:lnSpc>
                <a:spcPct val="150000"/>
              </a:lnSpc>
              <a:buNone/>
            </a:pPr>
            <a:r>
              <a:rPr lang="en-US" sz="3200" dirty="0">
                <a:latin typeface="Andika" panose="02000000000000000000" pitchFamily="2" charset="0"/>
              </a:rPr>
              <a:t>space          spacious </a:t>
            </a:r>
          </a:p>
        </p:txBody>
      </p:sp>
      <p:cxnSp>
        <p:nvCxnSpPr>
          <p:cNvPr id="9" name="Straight Arrow Connector 8">
            <a:extLst>
              <a:ext uri="{FF2B5EF4-FFF2-40B4-BE49-F238E27FC236}">
                <a16:creationId xmlns:a16="http://schemas.microsoft.com/office/drawing/2014/main" id="{C136524F-9490-407B-F0B3-AC34EC4CA680}"/>
              </a:ext>
            </a:extLst>
          </p:cNvPr>
          <p:cNvCxnSpPr/>
          <p:nvPr/>
        </p:nvCxnSpPr>
        <p:spPr>
          <a:xfrm>
            <a:off x="2478882" y="2772026"/>
            <a:ext cx="6000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E82076AB-4015-C8F6-4FA6-33A2858E5B18}"/>
              </a:ext>
            </a:extLst>
          </p:cNvPr>
          <p:cNvCxnSpPr/>
          <p:nvPr/>
        </p:nvCxnSpPr>
        <p:spPr>
          <a:xfrm>
            <a:off x="2436019" y="3589922"/>
            <a:ext cx="64293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E63079B1-4B8B-62F2-7FC7-E7D1404CA0D0}"/>
              </a:ext>
            </a:extLst>
          </p:cNvPr>
          <p:cNvCxnSpPr/>
          <p:nvPr/>
        </p:nvCxnSpPr>
        <p:spPr>
          <a:xfrm>
            <a:off x="2478882" y="4388269"/>
            <a:ext cx="6000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Content Placeholder 2">
            <a:extLst>
              <a:ext uri="{FF2B5EF4-FFF2-40B4-BE49-F238E27FC236}">
                <a16:creationId xmlns:a16="http://schemas.microsoft.com/office/drawing/2014/main" id="{F944323A-EABB-A2C5-3611-2FA37C0FAF60}"/>
              </a:ext>
            </a:extLst>
          </p:cNvPr>
          <p:cNvSpPr txBox="1">
            <a:spLocks/>
          </p:cNvSpPr>
          <p:nvPr/>
        </p:nvSpPr>
        <p:spPr>
          <a:xfrm>
            <a:off x="6632448" y="5097856"/>
            <a:ext cx="5250942" cy="1511489"/>
          </a:xfrm>
          <a:prstGeom prst="roundRect">
            <a:avLst/>
          </a:prstGeom>
          <a:solidFill>
            <a:srgbClr val="FF0000"/>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dirty="0">
                <a:solidFill>
                  <a:schemeClr val="bg1"/>
                </a:solidFill>
                <a:latin typeface="Andika" panose="02000000000000000000" pitchFamily="2" charset="0"/>
              </a:rPr>
              <a:t>The –tious ending is commonly used for nouns that end in &lt;tion&gt;.</a:t>
            </a:r>
          </a:p>
          <a:p>
            <a:pPr marL="0" indent="0">
              <a:buFont typeface="Arial" panose="020B0604020202020204" pitchFamily="34" charset="0"/>
              <a:buNone/>
            </a:pPr>
            <a:endParaRPr lang="en-US" dirty="0">
              <a:solidFill>
                <a:schemeClr val="bg1"/>
              </a:solidFill>
            </a:endParaRPr>
          </a:p>
          <a:p>
            <a:pPr marL="0" indent="0">
              <a:buFont typeface="Arial" panose="020B0604020202020204" pitchFamily="34" charset="0"/>
              <a:buNone/>
            </a:pPr>
            <a:endParaRPr lang="en-US" dirty="0">
              <a:solidFill>
                <a:schemeClr val="bg1"/>
              </a:solidFill>
            </a:endParaRPr>
          </a:p>
        </p:txBody>
      </p:sp>
      <p:sp>
        <p:nvSpPr>
          <p:cNvPr id="8" name="TextBox 7">
            <a:extLst>
              <a:ext uri="{FF2B5EF4-FFF2-40B4-BE49-F238E27FC236}">
                <a16:creationId xmlns:a16="http://schemas.microsoft.com/office/drawing/2014/main" id="{5746CC2E-1F88-B3D1-55C2-0AFCC933C8B3}"/>
              </a:ext>
            </a:extLst>
          </p:cNvPr>
          <p:cNvSpPr txBox="1"/>
          <p:nvPr/>
        </p:nvSpPr>
        <p:spPr>
          <a:xfrm>
            <a:off x="6632448" y="1481307"/>
            <a:ext cx="5250942" cy="3457971"/>
          </a:xfrm>
          <a:prstGeom prst="roundRect">
            <a:avLst/>
          </a:prstGeom>
          <a:solidFill>
            <a:schemeClr val="bg1"/>
          </a:solidFill>
          <a:ln>
            <a:solidFill>
              <a:srgbClr val="FFC000"/>
            </a:solidFill>
          </a:ln>
        </p:spPr>
        <p:txBody>
          <a:bodyPr wrap="square" anchor="ctr">
            <a:noAutofit/>
          </a:bodyPr>
          <a:lstStyle/>
          <a:p>
            <a:pPr marL="0" indent="0" algn="ctr">
              <a:buNone/>
            </a:pPr>
            <a:r>
              <a:rPr lang="en-US" sz="3600" dirty="0">
                <a:latin typeface="Andika" panose="02000000000000000000" pitchFamily="2" charset="0"/>
              </a:rPr>
              <a:t>Can </a:t>
            </a:r>
            <a:r>
              <a:rPr lang="en-US" sz="3200" dirty="0">
                <a:latin typeface="Andika" panose="02000000000000000000" pitchFamily="2" charset="0"/>
              </a:rPr>
              <a:t>you spot a pattern?</a:t>
            </a:r>
          </a:p>
          <a:p>
            <a:pPr marL="0" indent="0" algn="ctr">
              <a:lnSpc>
                <a:spcPct val="150000"/>
              </a:lnSpc>
              <a:buNone/>
            </a:pPr>
            <a:r>
              <a:rPr lang="en-US" sz="3200" dirty="0">
                <a:latin typeface="Andika" panose="02000000000000000000" pitchFamily="2" charset="0"/>
              </a:rPr>
              <a:t>ambition          	ambitious </a:t>
            </a:r>
          </a:p>
          <a:p>
            <a:pPr marL="0" indent="0" algn="ctr">
              <a:lnSpc>
                <a:spcPct val="150000"/>
              </a:lnSpc>
              <a:buNone/>
            </a:pPr>
            <a:r>
              <a:rPr lang="en-US" sz="3200" dirty="0">
                <a:latin typeface="Andika" panose="02000000000000000000" pitchFamily="2" charset="0"/>
              </a:rPr>
              <a:t>caution           	cautious </a:t>
            </a:r>
          </a:p>
          <a:p>
            <a:pPr marL="0" indent="0" algn="ctr">
              <a:lnSpc>
                <a:spcPct val="150000"/>
              </a:lnSpc>
              <a:buNone/>
            </a:pPr>
            <a:r>
              <a:rPr lang="en-US" sz="3200" dirty="0">
                <a:latin typeface="Andika" panose="02000000000000000000" pitchFamily="2" charset="0"/>
              </a:rPr>
              <a:t>fiction          	fictitious </a:t>
            </a:r>
          </a:p>
        </p:txBody>
      </p:sp>
      <p:cxnSp>
        <p:nvCxnSpPr>
          <p:cNvPr id="10" name="Straight Arrow Connector 9">
            <a:extLst>
              <a:ext uri="{FF2B5EF4-FFF2-40B4-BE49-F238E27FC236}">
                <a16:creationId xmlns:a16="http://schemas.microsoft.com/office/drawing/2014/main" id="{C2E5A170-6340-33A0-21DB-E1319C06D9ED}"/>
              </a:ext>
            </a:extLst>
          </p:cNvPr>
          <p:cNvCxnSpPr/>
          <p:nvPr/>
        </p:nvCxnSpPr>
        <p:spPr>
          <a:xfrm>
            <a:off x="8887703" y="2772026"/>
            <a:ext cx="6000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CBDE753-CB9A-E25F-C43D-796F6C16D82A}"/>
              </a:ext>
            </a:extLst>
          </p:cNvPr>
          <p:cNvCxnSpPr/>
          <p:nvPr/>
        </p:nvCxnSpPr>
        <p:spPr>
          <a:xfrm>
            <a:off x="8844840" y="3589922"/>
            <a:ext cx="64293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78FA455D-C7C9-B479-38B5-E171B3BD67FA}"/>
              </a:ext>
            </a:extLst>
          </p:cNvPr>
          <p:cNvCxnSpPr/>
          <p:nvPr/>
        </p:nvCxnSpPr>
        <p:spPr>
          <a:xfrm>
            <a:off x="8887703" y="4388269"/>
            <a:ext cx="6000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Content Placeholder 2">
            <a:extLst>
              <a:ext uri="{FF2B5EF4-FFF2-40B4-BE49-F238E27FC236}">
                <a16:creationId xmlns:a16="http://schemas.microsoft.com/office/drawing/2014/main" id="{639C922B-B260-F91E-41DD-4E314F89CF02}"/>
              </a:ext>
            </a:extLst>
          </p:cNvPr>
          <p:cNvSpPr txBox="1">
            <a:spLocks/>
          </p:cNvSpPr>
          <p:nvPr/>
        </p:nvSpPr>
        <p:spPr>
          <a:xfrm>
            <a:off x="453486" y="5127354"/>
            <a:ext cx="5250942" cy="1511489"/>
          </a:xfrm>
          <a:prstGeom prst="roundRect">
            <a:avLst/>
          </a:prstGeom>
          <a:solidFill>
            <a:srgbClr val="FF0000"/>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a:solidFill>
                  <a:schemeClr val="bg1"/>
                </a:solidFill>
                <a:latin typeface="Andika" panose="02000000000000000000" pitchFamily="2" charset="0"/>
              </a:rPr>
              <a:t>The –cious ending is more common especially for nouns that end in &lt;ce&gt;.</a:t>
            </a:r>
          </a:p>
          <a:p>
            <a:pPr marL="0" indent="0">
              <a:buFont typeface="Arial" panose="020B0604020202020204" pitchFamily="34" charset="0"/>
              <a:buNone/>
            </a:pPr>
            <a:endParaRPr lang="en-US" dirty="0">
              <a:solidFill>
                <a:schemeClr val="bg1"/>
              </a:solidFill>
            </a:endParaRPr>
          </a:p>
          <a:p>
            <a:pPr marL="0" indent="0">
              <a:buFont typeface="Arial" panose="020B0604020202020204" pitchFamily="34" charset="0"/>
              <a:buNone/>
            </a:pPr>
            <a:endParaRPr lang="en-US" dirty="0">
              <a:solidFill>
                <a:schemeClr val="bg1"/>
              </a:solidFill>
            </a:endParaRPr>
          </a:p>
        </p:txBody>
      </p:sp>
    </p:spTree>
    <p:extLst>
      <p:ext uri="{BB962C8B-B14F-4D97-AF65-F5344CB8AC3E}">
        <p14:creationId xmlns:p14="http://schemas.microsoft.com/office/powerpoint/2010/main" val="107647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8"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6F1A5105-A3BD-29C8-4BFA-0E11DC424E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2" name="Title 1">
            <a:extLst>
              <a:ext uri="{FF2B5EF4-FFF2-40B4-BE49-F238E27FC236}">
                <a16:creationId xmlns:a16="http://schemas.microsoft.com/office/drawing/2014/main" id="{57560677-44A6-3761-405D-E2BD3C0676C9}"/>
              </a:ext>
            </a:extLst>
          </p:cNvPr>
          <p:cNvSpPr>
            <a:spLocks noGrp="1"/>
          </p:cNvSpPr>
          <p:nvPr>
            <p:ph type="title"/>
          </p:nvPr>
        </p:nvSpPr>
        <p:spPr>
          <a:xfrm>
            <a:off x="838200" y="147783"/>
            <a:ext cx="10515600" cy="757382"/>
          </a:xfrm>
          <a:prstGeom prst="roundRect">
            <a:avLst/>
          </a:prstGeom>
          <a:solidFill>
            <a:srgbClr val="7030A0"/>
          </a:solidFill>
        </p:spPr>
        <p:txBody>
          <a:bodyPr>
            <a:normAutofit fontScale="90000"/>
          </a:bodyPr>
          <a:lstStyle/>
          <a:p>
            <a:pPr algn="ctr"/>
            <a:r>
              <a:rPr lang="en-US" dirty="0">
                <a:solidFill>
                  <a:schemeClr val="bg1"/>
                </a:solidFill>
                <a:latin typeface="Andika" panose="02000000000000000000" pitchFamily="2" charset="0"/>
              </a:rPr>
              <a:t>Turn these nouns into adjectives: </a:t>
            </a:r>
          </a:p>
        </p:txBody>
      </p:sp>
      <p:sp>
        <p:nvSpPr>
          <p:cNvPr id="3" name="Content Placeholder 2">
            <a:extLst>
              <a:ext uri="{FF2B5EF4-FFF2-40B4-BE49-F238E27FC236}">
                <a16:creationId xmlns:a16="http://schemas.microsoft.com/office/drawing/2014/main" id="{D6AFF60F-5079-DEBA-0E56-E3A7629FBE85}"/>
              </a:ext>
            </a:extLst>
          </p:cNvPr>
          <p:cNvSpPr>
            <a:spLocks noGrp="1"/>
          </p:cNvSpPr>
          <p:nvPr>
            <p:ph idx="1"/>
          </p:nvPr>
        </p:nvSpPr>
        <p:spPr>
          <a:xfrm>
            <a:off x="2112271" y="1921164"/>
            <a:ext cx="2903074" cy="4681126"/>
          </a:xfrm>
          <a:prstGeom prst="roundRect">
            <a:avLst>
              <a:gd name="adj" fmla="val 7170"/>
            </a:avLst>
          </a:prstGeom>
          <a:solidFill>
            <a:srgbClr val="0070C0"/>
          </a:solidFill>
        </p:spPr>
        <p:txBody>
          <a:bodyPr>
            <a:normAutofit fontScale="85000" lnSpcReduction="20000"/>
          </a:bodyPr>
          <a:lstStyle/>
          <a:p>
            <a:pPr marL="0" indent="0" algn="ctr">
              <a:lnSpc>
                <a:spcPct val="120000"/>
              </a:lnSpc>
              <a:buNone/>
            </a:pPr>
            <a:r>
              <a:rPr lang="en-US" sz="3300" dirty="0">
                <a:solidFill>
                  <a:schemeClr val="bg1"/>
                </a:solidFill>
                <a:latin typeface="Andika" panose="02000000000000000000" pitchFamily="2" charset="0"/>
              </a:rPr>
              <a:t>infec</a:t>
            </a:r>
            <a:r>
              <a:rPr lang="en-US" sz="3300" u="sng" dirty="0">
                <a:solidFill>
                  <a:schemeClr val="bg1"/>
                </a:solidFill>
                <a:latin typeface="Andika" panose="02000000000000000000" pitchFamily="2" charset="0"/>
              </a:rPr>
              <a:t>tion</a:t>
            </a:r>
            <a:r>
              <a:rPr lang="en-US" sz="3300" dirty="0">
                <a:solidFill>
                  <a:schemeClr val="bg1"/>
                </a:solidFill>
                <a:latin typeface="Andika" panose="02000000000000000000" pitchFamily="2" charset="0"/>
              </a:rPr>
              <a:t> </a:t>
            </a:r>
          </a:p>
          <a:p>
            <a:pPr marL="0" indent="0" algn="ctr">
              <a:lnSpc>
                <a:spcPct val="120000"/>
              </a:lnSpc>
              <a:buNone/>
            </a:pPr>
            <a:r>
              <a:rPr lang="en-US" sz="3300" dirty="0">
                <a:solidFill>
                  <a:schemeClr val="bg1"/>
                </a:solidFill>
                <a:latin typeface="Andika" panose="02000000000000000000" pitchFamily="2" charset="0"/>
              </a:rPr>
              <a:t>mali</a:t>
            </a:r>
            <a:r>
              <a:rPr lang="en-US" sz="3300" u="sng" dirty="0">
                <a:solidFill>
                  <a:schemeClr val="bg1"/>
                </a:solidFill>
                <a:latin typeface="Andika" panose="02000000000000000000" pitchFamily="2" charset="0"/>
              </a:rPr>
              <a:t>ce</a:t>
            </a:r>
            <a:r>
              <a:rPr lang="en-US" sz="3300" dirty="0">
                <a:solidFill>
                  <a:schemeClr val="bg1"/>
                </a:solidFill>
                <a:latin typeface="Andika" panose="02000000000000000000" pitchFamily="2" charset="0"/>
              </a:rPr>
              <a:t> </a:t>
            </a:r>
          </a:p>
          <a:p>
            <a:pPr marL="0" indent="0" algn="ctr">
              <a:lnSpc>
                <a:spcPct val="120000"/>
              </a:lnSpc>
              <a:buNone/>
            </a:pPr>
            <a:r>
              <a:rPr lang="en-US" sz="3300" dirty="0">
                <a:solidFill>
                  <a:schemeClr val="bg1"/>
                </a:solidFill>
                <a:latin typeface="Andika" panose="02000000000000000000" pitchFamily="2" charset="0"/>
              </a:rPr>
              <a:t>fiction  </a:t>
            </a:r>
          </a:p>
          <a:p>
            <a:pPr marL="0" indent="0" algn="ctr">
              <a:lnSpc>
                <a:spcPct val="120000"/>
              </a:lnSpc>
              <a:buNone/>
            </a:pPr>
            <a:r>
              <a:rPr lang="en-US" sz="3300" dirty="0">
                <a:solidFill>
                  <a:schemeClr val="bg1"/>
                </a:solidFill>
                <a:latin typeface="Andika" panose="02000000000000000000" pitchFamily="2" charset="0"/>
              </a:rPr>
              <a:t>vice </a:t>
            </a:r>
          </a:p>
          <a:p>
            <a:pPr marL="0" indent="0" algn="ctr">
              <a:lnSpc>
                <a:spcPct val="120000"/>
              </a:lnSpc>
              <a:buNone/>
            </a:pPr>
            <a:r>
              <a:rPr lang="en-US" sz="3300" dirty="0">
                <a:solidFill>
                  <a:schemeClr val="bg1"/>
                </a:solidFill>
                <a:latin typeface="Andika" panose="02000000000000000000" pitchFamily="2" charset="0"/>
              </a:rPr>
              <a:t>delight </a:t>
            </a:r>
          </a:p>
          <a:p>
            <a:pPr marL="0" indent="0" algn="ctr">
              <a:lnSpc>
                <a:spcPct val="120000"/>
              </a:lnSpc>
              <a:buNone/>
            </a:pPr>
            <a:r>
              <a:rPr lang="en-US" sz="3300" dirty="0">
                <a:solidFill>
                  <a:schemeClr val="bg1"/>
                </a:solidFill>
                <a:latin typeface="Andika" panose="02000000000000000000" pitchFamily="2" charset="0"/>
              </a:rPr>
              <a:t>conscience </a:t>
            </a:r>
          </a:p>
          <a:p>
            <a:pPr marL="0" indent="0" algn="ctr">
              <a:lnSpc>
                <a:spcPct val="120000"/>
              </a:lnSpc>
              <a:buNone/>
            </a:pPr>
            <a:r>
              <a:rPr lang="en-US" sz="3300" dirty="0">
                <a:solidFill>
                  <a:schemeClr val="bg1"/>
                </a:solidFill>
                <a:latin typeface="Andika" panose="02000000000000000000" pitchFamily="2" charset="0"/>
              </a:rPr>
              <a:t>suspect </a:t>
            </a:r>
          </a:p>
          <a:p>
            <a:pPr marL="0" indent="0" algn="ctr">
              <a:lnSpc>
                <a:spcPct val="120000"/>
              </a:lnSpc>
              <a:buNone/>
            </a:pPr>
            <a:r>
              <a:rPr lang="en-US" sz="3300" dirty="0">
                <a:solidFill>
                  <a:schemeClr val="bg1"/>
                </a:solidFill>
                <a:latin typeface="Andika" panose="02000000000000000000" pitchFamily="2" charset="0"/>
              </a:rPr>
              <a:t>ostentation </a:t>
            </a:r>
            <a:endParaRPr lang="en-US" dirty="0">
              <a:solidFill>
                <a:schemeClr val="bg1"/>
              </a:solidFill>
            </a:endParaRPr>
          </a:p>
        </p:txBody>
      </p:sp>
      <p:sp>
        <p:nvSpPr>
          <p:cNvPr id="6" name="Content Placeholder 2">
            <a:extLst>
              <a:ext uri="{FF2B5EF4-FFF2-40B4-BE49-F238E27FC236}">
                <a16:creationId xmlns:a16="http://schemas.microsoft.com/office/drawing/2014/main" id="{5EF0283B-4AFC-39A4-2BF8-93786AC4C607}"/>
              </a:ext>
            </a:extLst>
          </p:cNvPr>
          <p:cNvSpPr txBox="1">
            <a:spLocks/>
          </p:cNvSpPr>
          <p:nvPr/>
        </p:nvSpPr>
        <p:spPr>
          <a:xfrm>
            <a:off x="1545662" y="1014845"/>
            <a:ext cx="8610600" cy="753919"/>
          </a:xfrm>
          <a:prstGeom prst="roundRect">
            <a:avLst/>
          </a:prstGeom>
          <a:solidFill>
            <a:srgbClr val="EF8023"/>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dirty="0">
                <a:solidFill>
                  <a:schemeClr val="bg1"/>
                </a:solidFill>
              </a:rPr>
              <a:t>For example:  ambition = ambitious</a:t>
            </a:r>
          </a:p>
        </p:txBody>
      </p:sp>
      <p:sp>
        <p:nvSpPr>
          <p:cNvPr id="7" name="Content Placeholder 2">
            <a:extLst>
              <a:ext uri="{FF2B5EF4-FFF2-40B4-BE49-F238E27FC236}">
                <a16:creationId xmlns:a16="http://schemas.microsoft.com/office/drawing/2014/main" id="{08723FCC-8B9D-D5CB-646D-45A55A5531DB}"/>
              </a:ext>
            </a:extLst>
          </p:cNvPr>
          <p:cNvSpPr txBox="1">
            <a:spLocks/>
          </p:cNvSpPr>
          <p:nvPr/>
        </p:nvSpPr>
        <p:spPr>
          <a:xfrm>
            <a:off x="6598835" y="1921164"/>
            <a:ext cx="3034693" cy="4681126"/>
          </a:xfrm>
          <a:prstGeom prst="roundRect">
            <a:avLst>
              <a:gd name="adj" fmla="val 7170"/>
            </a:avLst>
          </a:prstGeom>
          <a:solidFill>
            <a:srgbClr val="00B050"/>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infectious</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malicious</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fictitious</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vicious</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delicious </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conscientious </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suspicious</a:t>
            </a:r>
          </a:p>
          <a:p>
            <a:pPr marL="0" indent="0" algn="ctr">
              <a:lnSpc>
                <a:spcPct val="120000"/>
              </a:lnSpc>
              <a:buFont typeface="Arial" panose="020B0604020202020204" pitchFamily="34" charset="0"/>
              <a:buNone/>
            </a:pPr>
            <a:r>
              <a:rPr lang="en-US" sz="3300" dirty="0">
                <a:solidFill>
                  <a:schemeClr val="bg1"/>
                </a:solidFill>
                <a:latin typeface="Andika" panose="02000000000000000000" pitchFamily="2" charset="0"/>
              </a:rPr>
              <a:t>ostentatious </a:t>
            </a:r>
            <a:endParaRPr lang="en-US" dirty="0">
              <a:solidFill>
                <a:schemeClr val="bg1"/>
              </a:solidFill>
            </a:endParaRPr>
          </a:p>
        </p:txBody>
      </p:sp>
      <p:sp>
        <p:nvSpPr>
          <p:cNvPr id="8" name="Arrow: Right 7">
            <a:extLst>
              <a:ext uri="{FF2B5EF4-FFF2-40B4-BE49-F238E27FC236}">
                <a16:creationId xmlns:a16="http://schemas.microsoft.com/office/drawing/2014/main" id="{791FAAB4-2EAE-A3ED-E16B-AFFE9F15EE46}"/>
              </a:ext>
            </a:extLst>
          </p:cNvPr>
          <p:cNvSpPr/>
          <p:nvPr/>
        </p:nvSpPr>
        <p:spPr>
          <a:xfrm>
            <a:off x="5306016" y="2359892"/>
            <a:ext cx="1089891" cy="45258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Arrow: Right 8">
            <a:extLst>
              <a:ext uri="{FF2B5EF4-FFF2-40B4-BE49-F238E27FC236}">
                <a16:creationId xmlns:a16="http://schemas.microsoft.com/office/drawing/2014/main" id="{F693EE43-89A1-8D9F-07CD-71221E052081}"/>
              </a:ext>
            </a:extLst>
          </p:cNvPr>
          <p:cNvSpPr/>
          <p:nvPr/>
        </p:nvSpPr>
        <p:spPr>
          <a:xfrm>
            <a:off x="5306015" y="3364940"/>
            <a:ext cx="1089891" cy="45258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Arrow: Right 9">
            <a:extLst>
              <a:ext uri="{FF2B5EF4-FFF2-40B4-BE49-F238E27FC236}">
                <a16:creationId xmlns:a16="http://schemas.microsoft.com/office/drawing/2014/main" id="{B4618DC3-54EA-6D42-5D40-B3ED1119211F}"/>
              </a:ext>
            </a:extLst>
          </p:cNvPr>
          <p:cNvSpPr/>
          <p:nvPr/>
        </p:nvSpPr>
        <p:spPr>
          <a:xfrm>
            <a:off x="5306015" y="4542575"/>
            <a:ext cx="1089891" cy="45258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Arrow: Right 10">
            <a:extLst>
              <a:ext uri="{FF2B5EF4-FFF2-40B4-BE49-F238E27FC236}">
                <a16:creationId xmlns:a16="http://schemas.microsoft.com/office/drawing/2014/main" id="{B9DEF5C1-437D-A074-1369-737DC2CB6F3F}"/>
              </a:ext>
            </a:extLst>
          </p:cNvPr>
          <p:cNvSpPr/>
          <p:nvPr/>
        </p:nvSpPr>
        <p:spPr>
          <a:xfrm>
            <a:off x="5306015" y="5732347"/>
            <a:ext cx="1089891" cy="45258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3477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7120FEE4-A52E-4A83-3E59-3875609BAA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5F8F0E23-846B-7FB7-733C-01F5FD43BDD7}"/>
              </a:ext>
            </a:extLst>
          </p:cNvPr>
          <p:cNvSpPr>
            <a:spLocks noGrp="1"/>
          </p:cNvSpPr>
          <p:nvPr>
            <p:ph type="title"/>
          </p:nvPr>
        </p:nvSpPr>
        <p:spPr>
          <a:xfrm>
            <a:off x="330641" y="231584"/>
            <a:ext cx="3447031" cy="767559"/>
          </a:xfrm>
          <a:prstGeom prst="roundRect">
            <a:avLst/>
          </a:prstGeom>
          <a:solidFill>
            <a:srgbClr val="7030A0"/>
          </a:solidFill>
        </p:spPr>
        <p:txBody>
          <a:bodyPr>
            <a:normAutofit fontScale="90000"/>
          </a:bodyPr>
          <a:lstStyle/>
          <a:p>
            <a:r>
              <a:rPr lang="en-US" sz="4800" b="1" dirty="0">
                <a:solidFill>
                  <a:schemeClr val="bg1"/>
                </a:solidFill>
                <a:latin typeface="Andika" panose="02000000000000000000" pitchFamily="2" charset="0"/>
              </a:rPr>
              <a:t>Exceptions:</a:t>
            </a:r>
          </a:p>
        </p:txBody>
      </p:sp>
      <p:sp>
        <p:nvSpPr>
          <p:cNvPr id="3" name="Content Placeholder 2">
            <a:extLst>
              <a:ext uri="{FF2B5EF4-FFF2-40B4-BE49-F238E27FC236}">
                <a16:creationId xmlns:a16="http://schemas.microsoft.com/office/drawing/2014/main" id="{3359B5F9-4555-AB13-C777-AED89C853B78}"/>
              </a:ext>
            </a:extLst>
          </p:cNvPr>
          <p:cNvSpPr>
            <a:spLocks noGrp="1"/>
          </p:cNvSpPr>
          <p:nvPr>
            <p:ph idx="1"/>
          </p:nvPr>
        </p:nvSpPr>
        <p:spPr>
          <a:xfrm>
            <a:off x="351122" y="5993890"/>
            <a:ext cx="11629423" cy="664509"/>
          </a:xfrm>
          <a:prstGeom prst="roundRect">
            <a:avLst/>
          </a:prstGeom>
          <a:solidFill>
            <a:schemeClr val="bg1"/>
          </a:solidFill>
        </p:spPr>
        <p:txBody>
          <a:bodyPr wrap="square">
            <a:spAutoFit/>
          </a:bodyPr>
          <a:lstStyle/>
          <a:p>
            <a:pPr marL="0" indent="0" algn="ctr">
              <a:buNone/>
            </a:pPr>
            <a:r>
              <a:rPr lang="en-US" sz="3600" dirty="0">
                <a:latin typeface="Andika" panose="02000000000000000000" pitchFamily="2" charset="0"/>
              </a:rPr>
              <a:t>Can you work out why these are exceptions?</a:t>
            </a:r>
          </a:p>
        </p:txBody>
      </p:sp>
      <p:sp>
        <p:nvSpPr>
          <p:cNvPr id="7" name="TextBox 6">
            <a:extLst>
              <a:ext uri="{FF2B5EF4-FFF2-40B4-BE49-F238E27FC236}">
                <a16:creationId xmlns:a16="http://schemas.microsoft.com/office/drawing/2014/main" id="{705241AA-15DC-0E47-8B9E-6FEE78A620F3}"/>
              </a:ext>
            </a:extLst>
          </p:cNvPr>
          <p:cNvSpPr txBox="1"/>
          <p:nvPr/>
        </p:nvSpPr>
        <p:spPr>
          <a:xfrm>
            <a:off x="4474016" y="395523"/>
            <a:ext cx="6818947" cy="783193"/>
          </a:xfrm>
          <a:prstGeom prst="roundRect">
            <a:avLst/>
          </a:prstGeom>
          <a:solidFill>
            <a:srgbClr val="7030A0"/>
          </a:solidFill>
        </p:spPr>
        <p:txBody>
          <a:bodyPr wrap="square">
            <a:spAutoFit/>
          </a:bodyPr>
          <a:lstStyle/>
          <a:p>
            <a:pPr marL="0" indent="0" algn="ctr">
              <a:buNone/>
            </a:pPr>
            <a:r>
              <a:rPr lang="en-US" sz="2000" dirty="0">
                <a:solidFill>
                  <a:schemeClr val="bg1"/>
                </a:solidFill>
                <a:latin typeface="Andika" panose="02000000000000000000" pitchFamily="2" charset="0"/>
              </a:rPr>
              <a:t>Unfortunately, there are a few which we just need to learn. </a:t>
            </a:r>
          </a:p>
        </p:txBody>
      </p:sp>
      <p:sp>
        <p:nvSpPr>
          <p:cNvPr id="9" name="TextBox 8">
            <a:extLst>
              <a:ext uri="{FF2B5EF4-FFF2-40B4-BE49-F238E27FC236}">
                <a16:creationId xmlns:a16="http://schemas.microsoft.com/office/drawing/2014/main" id="{AC056896-87D8-5DF1-1C96-8551F5EC947D}"/>
              </a:ext>
            </a:extLst>
          </p:cNvPr>
          <p:cNvSpPr txBox="1"/>
          <p:nvPr/>
        </p:nvSpPr>
        <p:spPr>
          <a:xfrm>
            <a:off x="351121" y="1601948"/>
            <a:ext cx="5422459" cy="3968710"/>
          </a:xfrm>
          <a:prstGeom prst="roundRect">
            <a:avLst>
              <a:gd name="adj" fmla="val 8704"/>
            </a:avLst>
          </a:prstGeom>
          <a:solidFill>
            <a:srgbClr val="00B050"/>
          </a:solidFill>
        </p:spPr>
        <p:txBody>
          <a:bodyPr wrap="square">
            <a:spAutoFit/>
          </a:bodyPr>
          <a:lstStyle/>
          <a:p>
            <a:pPr marL="0" indent="0" algn="ctr">
              <a:lnSpc>
                <a:spcPct val="100000"/>
              </a:lnSpc>
              <a:buNone/>
            </a:pPr>
            <a:r>
              <a:rPr lang="en-US" sz="4400" b="1" dirty="0">
                <a:solidFill>
                  <a:schemeClr val="bg1"/>
                </a:solidFill>
                <a:latin typeface="Andika" panose="02000000000000000000" pitchFamily="2" charset="0"/>
              </a:rPr>
              <a:t>Conscientious</a:t>
            </a:r>
          </a:p>
          <a:p>
            <a:pPr marL="0" indent="0" algn="ctr">
              <a:lnSpc>
                <a:spcPct val="100000"/>
              </a:lnSpc>
              <a:buNone/>
            </a:pPr>
            <a:endParaRPr lang="en-US" sz="2800" b="1" dirty="0">
              <a:solidFill>
                <a:schemeClr val="bg1"/>
              </a:solidFill>
              <a:latin typeface="Andika" panose="02000000000000000000" pitchFamily="2" charset="0"/>
            </a:endParaRPr>
          </a:p>
          <a:p>
            <a:pPr marL="0" indent="0" algn="ctr">
              <a:lnSpc>
                <a:spcPct val="100000"/>
              </a:lnSpc>
              <a:buNone/>
            </a:pPr>
            <a:r>
              <a:rPr lang="en-US" sz="2800" dirty="0">
                <a:solidFill>
                  <a:schemeClr val="bg1"/>
                </a:solidFill>
                <a:latin typeface="Andika" panose="02000000000000000000" pitchFamily="2" charset="0"/>
              </a:rPr>
              <a:t>The word </a:t>
            </a:r>
            <a:r>
              <a:rPr lang="en-GB" sz="2800" dirty="0">
                <a:solidFill>
                  <a:schemeClr val="bg1"/>
                </a:solidFill>
                <a:latin typeface="Andika" panose="02000000000000000000" pitchFamily="2" charset="0"/>
              </a:rPr>
              <a:t>originally comes from the word for ‘conscience’.</a:t>
            </a:r>
          </a:p>
          <a:p>
            <a:pPr marL="0" indent="0" algn="ctr">
              <a:lnSpc>
                <a:spcPct val="100000"/>
              </a:lnSpc>
              <a:buNone/>
            </a:pPr>
            <a:endParaRPr lang="en-GB" sz="2800" dirty="0">
              <a:solidFill>
                <a:schemeClr val="bg1"/>
              </a:solidFill>
              <a:latin typeface="Andika" panose="02000000000000000000" pitchFamily="2" charset="0"/>
            </a:endParaRPr>
          </a:p>
          <a:p>
            <a:pPr marL="0" indent="0" algn="ctr">
              <a:lnSpc>
                <a:spcPct val="100000"/>
              </a:lnSpc>
              <a:buNone/>
            </a:pPr>
            <a:r>
              <a:rPr lang="en-GB" sz="2800" dirty="0">
                <a:solidFill>
                  <a:schemeClr val="bg1"/>
                </a:solidFill>
                <a:latin typeface="Andika" panose="02000000000000000000" pitchFamily="2" charset="0"/>
              </a:rPr>
              <a:t>Conscientious means full of conscience.</a:t>
            </a:r>
          </a:p>
        </p:txBody>
      </p:sp>
      <p:sp>
        <p:nvSpPr>
          <p:cNvPr id="6" name="Content Placeholder 2">
            <a:extLst>
              <a:ext uri="{FF2B5EF4-FFF2-40B4-BE49-F238E27FC236}">
                <a16:creationId xmlns:a16="http://schemas.microsoft.com/office/drawing/2014/main" id="{538AFCE2-5F99-CB80-26AE-ABFA4911EEC5}"/>
              </a:ext>
            </a:extLst>
          </p:cNvPr>
          <p:cNvSpPr txBox="1">
            <a:spLocks/>
          </p:cNvSpPr>
          <p:nvPr/>
        </p:nvSpPr>
        <p:spPr>
          <a:xfrm>
            <a:off x="6122670" y="1598949"/>
            <a:ext cx="5857875" cy="4066651"/>
          </a:xfrm>
          <a:prstGeom prst="roundRect">
            <a:avLst>
              <a:gd name="adj" fmla="val 8176"/>
            </a:avLst>
          </a:prstGeom>
          <a:solidFill>
            <a:srgbClr val="00B050"/>
          </a:solid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b="1" dirty="0">
                <a:solidFill>
                  <a:schemeClr val="bg1"/>
                </a:solidFill>
                <a:latin typeface="Andika" panose="02000000000000000000" pitchFamily="2" charset="0"/>
              </a:rPr>
              <a:t>Anxious</a:t>
            </a:r>
            <a:r>
              <a:rPr lang="en-US" sz="3200" dirty="0">
                <a:solidFill>
                  <a:schemeClr val="bg1"/>
                </a:solidFill>
                <a:latin typeface="Andika" panose="02000000000000000000" pitchFamily="2" charset="0"/>
              </a:rPr>
              <a:t> </a:t>
            </a:r>
          </a:p>
          <a:p>
            <a:pPr marL="0" indent="0" algn="ctr">
              <a:buFont typeface="Arial" panose="020B0604020202020204" pitchFamily="34" charset="0"/>
              <a:buNone/>
            </a:pPr>
            <a:endParaRPr lang="en-US" sz="2000" dirty="0">
              <a:solidFill>
                <a:schemeClr val="bg1"/>
              </a:solidFill>
              <a:latin typeface="Andika" panose="02000000000000000000" pitchFamily="2" charset="0"/>
            </a:endParaRPr>
          </a:p>
          <a:p>
            <a:pPr marL="0" indent="0" algn="ctr">
              <a:buFont typeface="Arial" panose="020B0604020202020204" pitchFamily="34" charset="0"/>
              <a:buNone/>
            </a:pPr>
            <a:r>
              <a:rPr lang="en-US" dirty="0">
                <a:solidFill>
                  <a:schemeClr val="bg1"/>
                </a:solidFill>
                <a:latin typeface="Andika" panose="02000000000000000000" pitchFamily="2" charset="0"/>
              </a:rPr>
              <a:t>Anxious has the \shush\ sound but </a:t>
            </a:r>
            <a:r>
              <a:rPr lang="en-US" b="1" dirty="0">
                <a:solidFill>
                  <a:schemeClr val="bg1"/>
                </a:solidFill>
                <a:latin typeface="Andika" panose="02000000000000000000" pitchFamily="2" charset="0"/>
              </a:rPr>
              <a:t>doesn’t</a:t>
            </a:r>
            <a:r>
              <a:rPr lang="en-US" dirty="0">
                <a:solidFill>
                  <a:schemeClr val="bg1"/>
                </a:solidFill>
                <a:latin typeface="Andika" panose="02000000000000000000" pitchFamily="2" charset="0"/>
              </a:rPr>
              <a:t> end in -cious or –tious </a:t>
            </a:r>
          </a:p>
          <a:p>
            <a:pPr marL="0" indent="0" algn="ctr">
              <a:buFont typeface="Arial" panose="020B0604020202020204" pitchFamily="34" charset="0"/>
              <a:buNone/>
            </a:pPr>
            <a:endParaRPr lang="en-US" dirty="0">
              <a:solidFill>
                <a:schemeClr val="bg1"/>
              </a:solidFill>
              <a:latin typeface="Andika" panose="02000000000000000000" pitchFamily="2" charset="0"/>
            </a:endParaRPr>
          </a:p>
          <a:p>
            <a:pPr marL="0" indent="0" algn="ctr">
              <a:buFont typeface="Arial" panose="020B0604020202020204" pitchFamily="34" charset="0"/>
              <a:buNone/>
            </a:pPr>
            <a:r>
              <a:rPr lang="en-US" dirty="0">
                <a:solidFill>
                  <a:schemeClr val="bg1"/>
                </a:solidFill>
                <a:latin typeface="Andika" panose="02000000000000000000" pitchFamily="2" charset="0"/>
              </a:rPr>
              <a:t>Anxious means</a:t>
            </a:r>
            <a:r>
              <a:rPr lang="en-US" b="1" dirty="0">
                <a:solidFill>
                  <a:schemeClr val="bg1"/>
                </a:solidFill>
                <a:latin typeface="Andika" panose="02000000000000000000" pitchFamily="2" charset="0"/>
              </a:rPr>
              <a:t> </a:t>
            </a:r>
            <a:r>
              <a:rPr lang="en-US" dirty="0">
                <a:solidFill>
                  <a:schemeClr val="bg1"/>
                </a:solidFill>
                <a:latin typeface="Andika" panose="02000000000000000000" pitchFamily="2" charset="0"/>
              </a:rPr>
              <a:t>full of anxiety (nervous).</a:t>
            </a:r>
            <a:endParaRPr lang="en-US" dirty="0">
              <a:solidFill>
                <a:schemeClr val="bg1"/>
              </a:solidFill>
            </a:endParaRPr>
          </a:p>
        </p:txBody>
      </p:sp>
    </p:spTree>
    <p:extLst>
      <p:ext uri="{BB962C8B-B14F-4D97-AF65-F5344CB8AC3E}">
        <p14:creationId xmlns:p14="http://schemas.microsoft.com/office/powerpoint/2010/main" val="130344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fade">
                                      <p:cBhvr>
                                        <p:cTn id="17" dur="500"/>
                                        <p:tgtEl>
                                          <p:spTgt spid="3">
                                            <p:bg/>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9"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4AF0151-9CC8-F7AC-F8F6-D56583A92A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5" name="TextBox 4">
            <a:extLst>
              <a:ext uri="{FF2B5EF4-FFF2-40B4-BE49-F238E27FC236}">
                <a16:creationId xmlns:a16="http://schemas.microsoft.com/office/drawing/2014/main" id="{831CE5FE-F19F-C02C-32C8-61414577BF59}"/>
              </a:ext>
            </a:extLst>
          </p:cNvPr>
          <p:cNvSpPr txBox="1"/>
          <p:nvPr/>
        </p:nvSpPr>
        <p:spPr>
          <a:xfrm>
            <a:off x="707240" y="1621690"/>
            <a:ext cx="10777519" cy="1191816"/>
          </a:xfrm>
          <a:prstGeom prst="roundRect">
            <a:avLst/>
          </a:prstGeom>
          <a:solidFill>
            <a:srgbClr val="EF8023"/>
          </a:solidFill>
        </p:spPr>
        <p:txBody>
          <a:bodyPr wrap="square">
            <a:spAutoFit/>
          </a:bodyPr>
          <a:lstStyle/>
          <a:p>
            <a:pPr algn="ctr"/>
            <a:r>
              <a:rPr lang="en-US" sz="3200" spc="70" dirty="0">
                <a:solidFill>
                  <a:schemeClr val="bg1"/>
                </a:solidFill>
                <a:latin typeface="Andika" panose="02000000000000000000" pitchFamily="2" charset="0"/>
              </a:rPr>
              <a:t>Can you expand the below simple noun phrases by adding an adjective ending in</a:t>
            </a:r>
            <a:r>
              <a:rPr lang="en-US" sz="3200" b="1" spc="70" dirty="0">
                <a:solidFill>
                  <a:schemeClr val="bg1"/>
                </a:solidFill>
                <a:latin typeface="Andika" panose="02000000000000000000" pitchFamily="2" charset="0"/>
              </a:rPr>
              <a:t> ‘–cious’ or ‘–tious’</a:t>
            </a:r>
            <a:r>
              <a:rPr lang="en-US" sz="3200" spc="70" dirty="0">
                <a:solidFill>
                  <a:schemeClr val="bg1"/>
                </a:solidFill>
                <a:latin typeface="Andika" panose="02000000000000000000" pitchFamily="2" charset="0"/>
              </a:rPr>
              <a:t>?      </a:t>
            </a:r>
            <a:endParaRPr lang="en-US" sz="3200" spc="70" dirty="0">
              <a:solidFill>
                <a:schemeClr val="bg1"/>
              </a:solidFill>
            </a:endParaRPr>
          </a:p>
        </p:txBody>
      </p:sp>
      <p:sp>
        <p:nvSpPr>
          <p:cNvPr id="7" name="TextBox 6">
            <a:extLst>
              <a:ext uri="{FF2B5EF4-FFF2-40B4-BE49-F238E27FC236}">
                <a16:creationId xmlns:a16="http://schemas.microsoft.com/office/drawing/2014/main" id="{19EBDDDD-007E-B2F4-D65A-CB6C2158FEFD}"/>
              </a:ext>
            </a:extLst>
          </p:cNvPr>
          <p:cNvSpPr txBox="1"/>
          <p:nvPr/>
        </p:nvSpPr>
        <p:spPr>
          <a:xfrm>
            <a:off x="1283243" y="2956007"/>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latin typeface="Andika" panose="02000000000000000000" pitchFamily="2" charset="0"/>
              </a:rPr>
              <a:t> the girl</a:t>
            </a:r>
            <a:endParaRPr lang="en-US" sz="3200" dirty="0">
              <a:solidFill>
                <a:schemeClr val="bg1"/>
              </a:solidFill>
            </a:endParaRPr>
          </a:p>
        </p:txBody>
      </p:sp>
      <p:sp>
        <p:nvSpPr>
          <p:cNvPr id="10" name="TextBox 9">
            <a:extLst>
              <a:ext uri="{FF2B5EF4-FFF2-40B4-BE49-F238E27FC236}">
                <a16:creationId xmlns:a16="http://schemas.microsoft.com/office/drawing/2014/main" id="{A7B0F9DC-76A3-151C-7BF3-66E00A785FDC}"/>
              </a:ext>
            </a:extLst>
          </p:cNvPr>
          <p:cNvSpPr txBox="1"/>
          <p:nvPr/>
        </p:nvSpPr>
        <p:spPr>
          <a:xfrm>
            <a:off x="125434" y="4977444"/>
            <a:ext cx="1643063" cy="510778"/>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400" dirty="0">
                <a:solidFill>
                  <a:schemeClr val="bg1"/>
                </a:solidFill>
                <a:latin typeface="Andika" panose="02000000000000000000" pitchFamily="2" charset="0"/>
              </a:rPr>
              <a:t>cautious  </a:t>
            </a:r>
          </a:p>
        </p:txBody>
      </p:sp>
      <p:sp>
        <p:nvSpPr>
          <p:cNvPr id="11" name="TextBox 10">
            <a:extLst>
              <a:ext uri="{FF2B5EF4-FFF2-40B4-BE49-F238E27FC236}">
                <a16:creationId xmlns:a16="http://schemas.microsoft.com/office/drawing/2014/main" id="{C40C4C95-FCCD-0F4C-F62C-89A099858E31}"/>
              </a:ext>
            </a:extLst>
          </p:cNvPr>
          <p:cNvSpPr txBox="1"/>
          <p:nvPr/>
        </p:nvSpPr>
        <p:spPr>
          <a:xfrm>
            <a:off x="2102059" y="4970661"/>
            <a:ext cx="1643063" cy="442674"/>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000" dirty="0">
                <a:solidFill>
                  <a:schemeClr val="bg1"/>
                </a:solidFill>
                <a:latin typeface="Andika" panose="02000000000000000000" pitchFamily="2" charset="0"/>
              </a:rPr>
              <a:t>ambitious  </a:t>
            </a:r>
          </a:p>
        </p:txBody>
      </p:sp>
      <p:sp>
        <p:nvSpPr>
          <p:cNvPr id="12" name="TextBox 11">
            <a:extLst>
              <a:ext uri="{FF2B5EF4-FFF2-40B4-BE49-F238E27FC236}">
                <a16:creationId xmlns:a16="http://schemas.microsoft.com/office/drawing/2014/main" id="{50B9F073-A9FB-37AD-63D9-B5D80058FBBA}"/>
              </a:ext>
            </a:extLst>
          </p:cNvPr>
          <p:cNvSpPr txBox="1"/>
          <p:nvPr/>
        </p:nvSpPr>
        <p:spPr>
          <a:xfrm>
            <a:off x="4078684" y="4970661"/>
            <a:ext cx="1643063" cy="442674"/>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000" dirty="0">
                <a:solidFill>
                  <a:schemeClr val="bg1"/>
                </a:solidFill>
                <a:latin typeface="Andika" panose="02000000000000000000" pitchFamily="2" charset="0"/>
              </a:rPr>
              <a:t>fictitious  </a:t>
            </a:r>
          </a:p>
        </p:txBody>
      </p:sp>
      <p:sp>
        <p:nvSpPr>
          <p:cNvPr id="13" name="TextBox 12">
            <a:extLst>
              <a:ext uri="{FF2B5EF4-FFF2-40B4-BE49-F238E27FC236}">
                <a16:creationId xmlns:a16="http://schemas.microsoft.com/office/drawing/2014/main" id="{28F7C599-8CB4-32FC-C968-7AAEA92D1F11}"/>
              </a:ext>
            </a:extLst>
          </p:cNvPr>
          <p:cNvSpPr txBox="1"/>
          <p:nvPr/>
        </p:nvSpPr>
        <p:spPr>
          <a:xfrm>
            <a:off x="6055309" y="4970661"/>
            <a:ext cx="1948339" cy="442674"/>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000" dirty="0">
                <a:solidFill>
                  <a:schemeClr val="bg1"/>
                </a:solidFill>
                <a:latin typeface="Andika" panose="02000000000000000000" pitchFamily="2" charset="0"/>
              </a:rPr>
              <a:t>spacious  </a:t>
            </a:r>
          </a:p>
        </p:txBody>
      </p:sp>
      <p:sp>
        <p:nvSpPr>
          <p:cNvPr id="14" name="TextBox 13">
            <a:extLst>
              <a:ext uri="{FF2B5EF4-FFF2-40B4-BE49-F238E27FC236}">
                <a16:creationId xmlns:a16="http://schemas.microsoft.com/office/drawing/2014/main" id="{124A45FF-9EF6-E1B7-B6FE-1826A766E932}"/>
              </a:ext>
            </a:extLst>
          </p:cNvPr>
          <p:cNvSpPr txBox="1"/>
          <p:nvPr/>
        </p:nvSpPr>
        <p:spPr>
          <a:xfrm>
            <a:off x="8337210" y="4970661"/>
            <a:ext cx="1643063" cy="442674"/>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000" dirty="0">
                <a:solidFill>
                  <a:schemeClr val="bg1"/>
                </a:solidFill>
                <a:latin typeface="Andika" panose="02000000000000000000" pitchFamily="2" charset="0"/>
              </a:rPr>
              <a:t>nutritious  </a:t>
            </a:r>
          </a:p>
        </p:txBody>
      </p:sp>
      <p:sp>
        <p:nvSpPr>
          <p:cNvPr id="6" name="TextBox 5">
            <a:extLst>
              <a:ext uri="{FF2B5EF4-FFF2-40B4-BE49-F238E27FC236}">
                <a16:creationId xmlns:a16="http://schemas.microsoft.com/office/drawing/2014/main" id="{88E251BF-64BF-3F7A-3E72-B7628A64A5F7}"/>
              </a:ext>
            </a:extLst>
          </p:cNvPr>
          <p:cNvSpPr txBox="1"/>
          <p:nvPr/>
        </p:nvSpPr>
        <p:spPr>
          <a:xfrm>
            <a:off x="4657725" y="695746"/>
            <a:ext cx="3014541" cy="715089"/>
          </a:xfrm>
          <a:prstGeom prst="roundRect">
            <a:avLst/>
          </a:prstGeom>
          <a:solidFill>
            <a:srgbClr val="EF8023"/>
          </a:solidFill>
        </p:spPr>
        <p:txBody>
          <a:bodyPr wrap="square">
            <a:spAutoFit/>
          </a:bodyPr>
          <a:lstStyle/>
          <a:p>
            <a:pPr algn="ctr"/>
            <a:r>
              <a:rPr lang="en-US" sz="3600" dirty="0">
                <a:solidFill>
                  <a:schemeClr val="bg1"/>
                </a:solidFill>
                <a:latin typeface="Andika" panose="02000000000000000000" pitchFamily="2" charset="0"/>
                <a:cs typeface="Sabon Next LT" panose="02000500000000000000" pitchFamily="2" charset="0"/>
              </a:rPr>
              <a:t>ACTIVITY</a:t>
            </a:r>
          </a:p>
        </p:txBody>
      </p:sp>
      <p:sp>
        <p:nvSpPr>
          <p:cNvPr id="16" name="TextBox 15">
            <a:extLst>
              <a:ext uri="{FF2B5EF4-FFF2-40B4-BE49-F238E27FC236}">
                <a16:creationId xmlns:a16="http://schemas.microsoft.com/office/drawing/2014/main" id="{DC5DFBF5-EFCD-891B-D85F-B1BD14BBD958}"/>
              </a:ext>
            </a:extLst>
          </p:cNvPr>
          <p:cNvSpPr txBox="1"/>
          <p:nvPr/>
        </p:nvSpPr>
        <p:spPr>
          <a:xfrm>
            <a:off x="10313837" y="4977444"/>
            <a:ext cx="1643063" cy="442674"/>
          </a:xfrm>
          <a:prstGeom prst="roundRect">
            <a:avLst/>
          </a:prstGeom>
          <a:solidFill>
            <a:srgbClr val="00B0F0"/>
          </a:solidFill>
          <a:ln w="28575">
            <a:solidFill>
              <a:schemeClr val="bg2">
                <a:lumMod val="25000"/>
                <a:alpha val="86620"/>
              </a:schemeClr>
            </a:solidFill>
          </a:ln>
        </p:spPr>
        <p:txBody>
          <a:bodyPr wrap="square">
            <a:spAutoFit/>
          </a:bodyPr>
          <a:lstStyle/>
          <a:p>
            <a:pPr algn="ctr"/>
            <a:r>
              <a:rPr lang="en-US" sz="2000" dirty="0">
                <a:solidFill>
                  <a:schemeClr val="bg1"/>
                </a:solidFill>
                <a:latin typeface="Andika" panose="02000000000000000000" pitchFamily="2" charset="0"/>
              </a:rPr>
              <a:t>gracious</a:t>
            </a:r>
          </a:p>
        </p:txBody>
      </p:sp>
      <p:sp>
        <p:nvSpPr>
          <p:cNvPr id="4" name="TextBox 3">
            <a:extLst>
              <a:ext uri="{FF2B5EF4-FFF2-40B4-BE49-F238E27FC236}">
                <a16:creationId xmlns:a16="http://schemas.microsoft.com/office/drawing/2014/main" id="{866B2412-02F9-61F5-1356-E901CFE8AFF1}"/>
              </a:ext>
            </a:extLst>
          </p:cNvPr>
          <p:cNvSpPr txBox="1"/>
          <p:nvPr/>
        </p:nvSpPr>
        <p:spPr>
          <a:xfrm>
            <a:off x="4763998" y="2956006"/>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latin typeface="Andika" panose="02000000000000000000" pitchFamily="2" charset="0"/>
              </a:rPr>
              <a:t>the creature</a:t>
            </a:r>
            <a:endParaRPr lang="en-US" sz="3200" dirty="0">
              <a:solidFill>
                <a:schemeClr val="bg1"/>
              </a:solidFill>
            </a:endParaRPr>
          </a:p>
        </p:txBody>
      </p:sp>
      <p:sp>
        <p:nvSpPr>
          <p:cNvPr id="9" name="TextBox 8">
            <a:extLst>
              <a:ext uri="{FF2B5EF4-FFF2-40B4-BE49-F238E27FC236}">
                <a16:creationId xmlns:a16="http://schemas.microsoft.com/office/drawing/2014/main" id="{E71A565A-DF09-26FD-6E5C-3E9010A25ACE}"/>
              </a:ext>
            </a:extLst>
          </p:cNvPr>
          <p:cNvSpPr txBox="1"/>
          <p:nvPr/>
        </p:nvSpPr>
        <p:spPr>
          <a:xfrm>
            <a:off x="8820759" y="2948485"/>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latin typeface="Andika" panose="02000000000000000000" pitchFamily="2" charset="0"/>
              </a:rPr>
              <a:t>the forest     </a:t>
            </a:r>
            <a:endParaRPr lang="en-US" sz="3200" dirty="0">
              <a:solidFill>
                <a:schemeClr val="bg1"/>
              </a:solidFill>
            </a:endParaRPr>
          </a:p>
        </p:txBody>
      </p:sp>
      <p:sp>
        <p:nvSpPr>
          <p:cNvPr id="17" name="TextBox 16">
            <a:extLst>
              <a:ext uri="{FF2B5EF4-FFF2-40B4-BE49-F238E27FC236}">
                <a16:creationId xmlns:a16="http://schemas.microsoft.com/office/drawing/2014/main" id="{AC3AEE02-FC8C-F9CD-6A73-14343E41D5C8}"/>
              </a:ext>
            </a:extLst>
          </p:cNvPr>
          <p:cNvSpPr txBox="1"/>
          <p:nvPr/>
        </p:nvSpPr>
        <p:spPr>
          <a:xfrm>
            <a:off x="1283243" y="3833863"/>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latin typeface="Andika" panose="02000000000000000000" pitchFamily="2" charset="0"/>
              </a:rPr>
              <a:t>some snacks</a:t>
            </a:r>
            <a:endParaRPr lang="en-US" sz="3200" dirty="0">
              <a:solidFill>
                <a:schemeClr val="bg1"/>
              </a:solidFill>
            </a:endParaRPr>
          </a:p>
        </p:txBody>
      </p:sp>
      <p:sp>
        <p:nvSpPr>
          <p:cNvPr id="18" name="TextBox 17">
            <a:extLst>
              <a:ext uri="{FF2B5EF4-FFF2-40B4-BE49-F238E27FC236}">
                <a16:creationId xmlns:a16="http://schemas.microsoft.com/office/drawing/2014/main" id="{6C4E72CD-A012-A93F-EA62-62D940936FD7}"/>
              </a:ext>
            </a:extLst>
          </p:cNvPr>
          <p:cNvSpPr txBox="1"/>
          <p:nvPr/>
        </p:nvSpPr>
        <p:spPr>
          <a:xfrm>
            <a:off x="4763998" y="3833862"/>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rPr>
              <a:t>his nature</a:t>
            </a:r>
          </a:p>
        </p:txBody>
      </p:sp>
      <p:sp>
        <p:nvSpPr>
          <p:cNvPr id="19" name="TextBox 18">
            <a:extLst>
              <a:ext uri="{FF2B5EF4-FFF2-40B4-BE49-F238E27FC236}">
                <a16:creationId xmlns:a16="http://schemas.microsoft.com/office/drawing/2014/main" id="{6BFF1AEE-00B3-E49C-9E39-FA160C07D0ED}"/>
              </a:ext>
            </a:extLst>
          </p:cNvPr>
          <p:cNvSpPr txBox="1"/>
          <p:nvPr/>
        </p:nvSpPr>
        <p:spPr>
          <a:xfrm>
            <a:off x="8820759" y="3826341"/>
            <a:ext cx="2664000" cy="646986"/>
          </a:xfrm>
          <a:prstGeom prst="roundRect">
            <a:avLst/>
          </a:prstGeom>
          <a:solidFill>
            <a:srgbClr val="00B050"/>
          </a:solidFill>
        </p:spPr>
        <p:txBody>
          <a:bodyPr wrap="square">
            <a:spAutoFit/>
          </a:bodyPr>
          <a:lstStyle/>
          <a:p>
            <a:pPr marL="0" indent="0" algn="ctr">
              <a:buNone/>
            </a:pPr>
            <a:r>
              <a:rPr lang="en-US" sz="3200" dirty="0">
                <a:solidFill>
                  <a:schemeClr val="bg1"/>
                </a:solidFill>
                <a:latin typeface="Andika" panose="02000000000000000000" pitchFamily="2" charset="0"/>
              </a:rPr>
              <a:t>a home</a:t>
            </a:r>
            <a:endParaRPr lang="en-US" sz="3200" dirty="0">
              <a:solidFill>
                <a:schemeClr val="bg1"/>
              </a:solidFill>
            </a:endParaRPr>
          </a:p>
        </p:txBody>
      </p:sp>
    </p:spTree>
    <p:extLst>
      <p:ext uri="{BB962C8B-B14F-4D97-AF65-F5344CB8AC3E}">
        <p14:creationId xmlns:p14="http://schemas.microsoft.com/office/powerpoint/2010/main" val="897325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9830" y="2174434"/>
            <a:ext cx="10690167" cy="1754326"/>
          </a:xfrm>
          <a:prstGeom prst="rect">
            <a:avLst/>
          </a:prstGeom>
          <a:noFill/>
        </p:spPr>
        <p:txBody>
          <a:bodyPr wrap="square" rtlCol="0">
            <a:spAutoFit/>
          </a:bodyPr>
          <a:lstStyle/>
          <a:p>
            <a:pPr algn="ctr"/>
            <a:r>
              <a:rPr lang="en-GB" sz="3600" dirty="0">
                <a:solidFill>
                  <a:schemeClr val="bg1"/>
                </a:solidFill>
              </a:rPr>
              <a:t>Aimee. Emile, always ambicious and full of curiosity, had a penchant for exploring the ficticious wonders of the universe</a:t>
            </a:r>
          </a:p>
        </p:txBody>
      </p:sp>
      <p:sp>
        <p:nvSpPr>
          <p:cNvPr id="7" name="TextBox 6">
            <a:extLst>
              <a:ext uri="{FF2B5EF4-FFF2-40B4-BE49-F238E27FC236}">
                <a16:creationId xmlns:a16="http://schemas.microsoft.com/office/drawing/2014/main" id="{A960417B-D212-72A9-9B00-409F7E8250F1}"/>
              </a:ext>
            </a:extLst>
          </p:cNvPr>
          <p:cNvSpPr txBox="1"/>
          <p:nvPr/>
        </p:nvSpPr>
        <p:spPr>
          <a:xfrm>
            <a:off x="814643" y="4298285"/>
            <a:ext cx="10690167" cy="1754326"/>
          </a:xfrm>
          <a:prstGeom prst="rect">
            <a:avLst/>
          </a:prstGeom>
          <a:noFill/>
        </p:spPr>
        <p:txBody>
          <a:bodyPr wrap="square" rtlCol="0">
            <a:spAutoFit/>
          </a:bodyPr>
          <a:lstStyle/>
          <a:p>
            <a:pPr algn="ctr"/>
            <a:r>
              <a:rPr lang="en-GB" sz="3600" dirty="0">
                <a:solidFill>
                  <a:schemeClr val="bg1"/>
                </a:solidFill>
              </a:rPr>
              <a:t>One day, he embarked on a caucious journey to a distant galaxy, where tales of infeccious laughter and nutricious knowledge awaited.</a:t>
            </a:r>
          </a:p>
        </p:txBody>
      </p:sp>
      <p:sp>
        <p:nvSpPr>
          <p:cNvPr id="3" name="TextBox 2">
            <a:extLst>
              <a:ext uri="{FF2B5EF4-FFF2-40B4-BE49-F238E27FC236}">
                <a16:creationId xmlns:a16="http://schemas.microsoft.com/office/drawing/2014/main" id="{8B83D266-45A2-DC9A-CACE-B8EBD90060A9}"/>
              </a:ext>
            </a:extLst>
          </p:cNvPr>
          <p:cNvSpPr txBox="1"/>
          <p:nvPr/>
        </p:nvSpPr>
        <p:spPr>
          <a:xfrm>
            <a:off x="723206" y="2203078"/>
            <a:ext cx="10690167" cy="1754326"/>
          </a:xfrm>
          <a:prstGeom prst="rect">
            <a:avLst/>
          </a:prstGeom>
          <a:noFill/>
        </p:spPr>
        <p:txBody>
          <a:bodyPr wrap="square" rtlCol="0">
            <a:spAutoFit/>
          </a:bodyPr>
          <a:lstStyle/>
          <a:p>
            <a:pPr algn="ctr"/>
            <a:r>
              <a:rPr lang="en-GB" sz="3600" dirty="0">
                <a:solidFill>
                  <a:schemeClr val="bg1"/>
                </a:solidFill>
              </a:rPr>
              <a:t>Aimee. Emile, always ambi</a:t>
            </a:r>
            <a:r>
              <a:rPr lang="en-GB" sz="3600" u="sng" dirty="0">
                <a:solidFill>
                  <a:srgbClr val="FF0000"/>
                </a:solidFill>
              </a:rPr>
              <a:t>t</a:t>
            </a:r>
            <a:r>
              <a:rPr lang="en-GB" sz="3600" dirty="0">
                <a:solidFill>
                  <a:schemeClr val="bg1"/>
                </a:solidFill>
              </a:rPr>
              <a:t>ious and full of curiosity, had a penchant for exploring the ficti</a:t>
            </a:r>
            <a:r>
              <a:rPr lang="en-GB" sz="3600" u="sng" dirty="0">
                <a:solidFill>
                  <a:srgbClr val="FF0000"/>
                </a:solidFill>
              </a:rPr>
              <a:t>t</a:t>
            </a:r>
            <a:r>
              <a:rPr lang="en-GB" sz="3600" dirty="0">
                <a:solidFill>
                  <a:schemeClr val="bg1"/>
                </a:solidFill>
              </a:rPr>
              <a:t>ious wonders of the universe</a:t>
            </a:r>
          </a:p>
        </p:txBody>
      </p:sp>
      <p:sp>
        <p:nvSpPr>
          <p:cNvPr id="8" name="TextBox 7">
            <a:extLst>
              <a:ext uri="{FF2B5EF4-FFF2-40B4-BE49-F238E27FC236}">
                <a16:creationId xmlns:a16="http://schemas.microsoft.com/office/drawing/2014/main" id="{C6294BCD-0CB5-3874-4E39-3E2FEB1EBF44}"/>
              </a:ext>
            </a:extLst>
          </p:cNvPr>
          <p:cNvSpPr txBox="1"/>
          <p:nvPr/>
        </p:nvSpPr>
        <p:spPr>
          <a:xfrm>
            <a:off x="798019" y="4286387"/>
            <a:ext cx="10690167" cy="1754326"/>
          </a:xfrm>
          <a:prstGeom prst="rect">
            <a:avLst/>
          </a:prstGeom>
          <a:noFill/>
        </p:spPr>
        <p:txBody>
          <a:bodyPr wrap="square" rtlCol="0">
            <a:spAutoFit/>
          </a:bodyPr>
          <a:lstStyle/>
          <a:p>
            <a:pPr algn="ctr"/>
            <a:r>
              <a:rPr lang="en-GB" sz="3600" dirty="0">
                <a:solidFill>
                  <a:schemeClr val="bg1"/>
                </a:solidFill>
              </a:rPr>
              <a:t>One day, he embarked on a cau</a:t>
            </a:r>
            <a:r>
              <a:rPr lang="en-GB" sz="3600" u="sng" dirty="0">
                <a:solidFill>
                  <a:srgbClr val="FF0000"/>
                </a:solidFill>
              </a:rPr>
              <a:t>t</a:t>
            </a:r>
            <a:r>
              <a:rPr lang="en-GB" sz="3600" dirty="0">
                <a:solidFill>
                  <a:schemeClr val="bg1"/>
                </a:solidFill>
              </a:rPr>
              <a:t>ious journey to a distant galaxy, where tales of infec</a:t>
            </a:r>
            <a:r>
              <a:rPr lang="en-GB" sz="3600" u="sng" dirty="0">
                <a:solidFill>
                  <a:srgbClr val="FF0000"/>
                </a:solidFill>
              </a:rPr>
              <a:t>t</a:t>
            </a:r>
            <a:r>
              <a:rPr lang="en-GB" sz="3600" dirty="0">
                <a:solidFill>
                  <a:schemeClr val="bg1"/>
                </a:solidFill>
              </a:rPr>
              <a:t>ious laughter and nutri</a:t>
            </a:r>
            <a:r>
              <a:rPr lang="en-GB" sz="3600" u="sng" dirty="0">
                <a:solidFill>
                  <a:srgbClr val="FF0000"/>
                </a:solidFill>
              </a:rPr>
              <a:t>t</a:t>
            </a:r>
            <a:r>
              <a:rPr lang="en-GB" sz="3600" dirty="0">
                <a:solidFill>
                  <a:schemeClr val="bg1"/>
                </a:solidFill>
              </a:rPr>
              <a:t>ious knowledge awaited.</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616673197"/>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SY5T1AW2L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SY5T1AW2P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SY5T1AW2S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SY5T1AW2F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SY5T1AW2A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SY5T1AW2Sa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SY5T1AW2Fe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5F0EA4A5-7C9E-8F16-184F-A525CECDC4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FCC872E3-C5D3-7C8D-078A-337A51F3552B}"/>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F193F1C0-C22C-BB50-9D1C-E5F8BF518E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914210" y="2096457"/>
            <a:ext cx="3267562"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ambitious </a:t>
            </a:r>
          </a:p>
          <a:p>
            <a:pPr>
              <a:lnSpc>
                <a:spcPct val="150000"/>
              </a:lnSpc>
              <a:spcBef>
                <a:spcPct val="0"/>
              </a:spcBef>
              <a:buNone/>
            </a:pPr>
            <a:r>
              <a:rPr lang="en-GB" altLang="en-US" sz="2400" dirty="0">
                <a:solidFill>
                  <a:schemeClr val="tx1"/>
                </a:solidFill>
                <a:latin typeface="+mn-lt"/>
              </a:rPr>
              <a:t>2.	cautious </a:t>
            </a:r>
          </a:p>
          <a:p>
            <a:pPr>
              <a:lnSpc>
                <a:spcPct val="150000"/>
              </a:lnSpc>
              <a:spcBef>
                <a:spcPct val="0"/>
              </a:spcBef>
              <a:buNone/>
            </a:pPr>
            <a:r>
              <a:rPr lang="en-GB" altLang="en-US" sz="2400" dirty="0">
                <a:solidFill>
                  <a:schemeClr val="tx1"/>
                </a:solidFill>
                <a:latin typeface="+mn-lt"/>
              </a:rPr>
              <a:t>3.	fictitious </a:t>
            </a:r>
          </a:p>
          <a:p>
            <a:pPr>
              <a:lnSpc>
                <a:spcPct val="150000"/>
              </a:lnSpc>
              <a:spcBef>
                <a:spcPct val="0"/>
              </a:spcBef>
              <a:buNone/>
            </a:pPr>
            <a:r>
              <a:rPr lang="en-GB" altLang="en-US" sz="2400" dirty="0">
                <a:solidFill>
                  <a:schemeClr val="tx1"/>
                </a:solidFill>
                <a:latin typeface="+mn-lt"/>
              </a:rPr>
              <a:t>4.	infectious </a:t>
            </a:r>
          </a:p>
          <a:p>
            <a:pPr>
              <a:lnSpc>
                <a:spcPct val="150000"/>
              </a:lnSpc>
              <a:spcBef>
                <a:spcPct val="0"/>
              </a:spcBef>
              <a:buNone/>
            </a:pPr>
            <a:r>
              <a:rPr lang="en-GB" altLang="en-US" sz="2400" dirty="0">
                <a:solidFill>
                  <a:schemeClr val="tx1"/>
                </a:solidFill>
                <a:latin typeface="+mn-lt"/>
              </a:rPr>
              <a:t>5.	nutritious</a:t>
            </a:r>
          </a:p>
          <a:p>
            <a:pPr>
              <a:lnSpc>
                <a:spcPct val="150000"/>
              </a:lnSpc>
              <a:spcBef>
                <a:spcPct val="0"/>
              </a:spcBef>
              <a:buNone/>
            </a:pPr>
            <a:r>
              <a:rPr lang="en-GB" altLang="en-US" sz="2400" dirty="0">
                <a:solidFill>
                  <a:schemeClr val="tx1"/>
                </a:solidFill>
                <a:latin typeface="+mn-lt"/>
              </a:rPr>
              <a:t>6.	vexatious</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47805" y="2096456"/>
            <a:ext cx="4260338"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7.	</a:t>
            </a:r>
            <a:r>
              <a:rPr lang="en-GB" altLang="en-US" sz="2400" dirty="0">
                <a:solidFill>
                  <a:schemeClr val="tx1"/>
                </a:solidFill>
                <a:latin typeface="Andika" panose="02000000000000000000" pitchFamily="2" charset="0"/>
              </a:rPr>
              <a:t> pretentious</a:t>
            </a:r>
          </a:p>
          <a:p>
            <a:pPr>
              <a:lnSpc>
                <a:spcPct val="150000"/>
              </a:lnSpc>
              <a:spcBef>
                <a:spcPct val="0"/>
              </a:spcBef>
              <a:buNone/>
            </a:pPr>
            <a:r>
              <a:rPr lang="en-GB" altLang="en-US" sz="2400" dirty="0">
                <a:solidFill>
                  <a:schemeClr val="tx1"/>
                </a:solidFill>
                <a:latin typeface="Andika" panose="02000000000000000000" pitchFamily="2" charset="0"/>
              </a:rPr>
              <a:t>8.	contentious</a:t>
            </a:r>
          </a:p>
          <a:p>
            <a:pPr>
              <a:lnSpc>
                <a:spcPct val="150000"/>
              </a:lnSpc>
              <a:spcBef>
                <a:spcPct val="0"/>
              </a:spcBef>
              <a:buNone/>
            </a:pPr>
            <a:r>
              <a:rPr lang="en-GB" altLang="en-US" sz="2400" dirty="0">
                <a:solidFill>
                  <a:schemeClr val="tx1"/>
                </a:solidFill>
                <a:latin typeface="Andika" panose="02000000000000000000" pitchFamily="2" charset="0"/>
              </a:rPr>
              <a:t>9.	ostentatious</a:t>
            </a:r>
          </a:p>
          <a:p>
            <a:pPr>
              <a:lnSpc>
                <a:spcPct val="150000"/>
              </a:lnSpc>
              <a:spcBef>
                <a:spcPct val="0"/>
              </a:spcBef>
              <a:buNone/>
            </a:pPr>
            <a:r>
              <a:rPr lang="en-GB" altLang="en-US" sz="2400" dirty="0">
                <a:solidFill>
                  <a:schemeClr val="tx1"/>
                </a:solidFill>
                <a:latin typeface="Andika" panose="02000000000000000000" pitchFamily="2" charset="0"/>
              </a:rPr>
              <a:t>10.	conscientious</a:t>
            </a:r>
          </a:p>
          <a:p>
            <a:pPr>
              <a:lnSpc>
                <a:spcPct val="150000"/>
              </a:lnSpc>
              <a:spcBef>
                <a:spcPct val="0"/>
              </a:spcBef>
              <a:buNone/>
            </a:pPr>
            <a:r>
              <a:rPr lang="en-GB" altLang="en-US" sz="2400" dirty="0">
                <a:solidFill>
                  <a:schemeClr val="tx1"/>
                </a:solidFill>
                <a:latin typeface="Andika" panose="02000000000000000000" pitchFamily="2" charset="0"/>
              </a:rPr>
              <a:t>11.	overambitious</a:t>
            </a:r>
          </a:p>
          <a:p>
            <a:pPr>
              <a:lnSpc>
                <a:spcPct val="150000"/>
              </a:lnSpc>
              <a:spcBef>
                <a:spcPct val="0"/>
              </a:spcBef>
              <a:buNone/>
            </a:pPr>
            <a:r>
              <a:rPr lang="en-GB" altLang="en-US" sz="2400" dirty="0">
                <a:solidFill>
                  <a:schemeClr val="tx1"/>
                </a:solidFill>
                <a:latin typeface="Andika" panose="02000000000000000000" pitchFamily="2" charset="0"/>
              </a:rPr>
              <a:t>12.	unpretentious</a:t>
            </a: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DD481BAF-9654-6A9D-46F4-A523894B7F3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96045" y="287383"/>
            <a:ext cx="753554" cy="1243670"/>
          </a:xfrm>
          <a:prstGeom prst="rect">
            <a:avLst/>
          </a:prstGeom>
        </p:spPr>
      </p:pic>
      <p:sp>
        <p:nvSpPr>
          <p:cNvPr id="2" name="Rectangle: Rounded Corners 1">
            <a:hlinkClick r:id="rId5"/>
            <a:extLst>
              <a:ext uri="{FF2B5EF4-FFF2-40B4-BE49-F238E27FC236}">
                <a16:creationId xmlns:a16="http://schemas.microsoft.com/office/drawing/2014/main" id="{E296E4B8-3840-932B-01B6-F632615A30D9}"/>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784A9E3-340C-D1D5-F8BF-D38D6A43A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TextBox 4">
            <a:extLst>
              <a:ext uri="{FF2B5EF4-FFF2-40B4-BE49-F238E27FC236}">
                <a16:creationId xmlns:a16="http://schemas.microsoft.com/office/drawing/2014/main" id="{C44F0401-006A-B032-2437-6D988C8BE591}"/>
              </a:ext>
            </a:extLst>
          </p:cNvPr>
          <p:cNvSpPr txBox="1"/>
          <p:nvPr/>
        </p:nvSpPr>
        <p:spPr>
          <a:xfrm>
            <a:off x="230981" y="130625"/>
            <a:ext cx="11730038" cy="6291858"/>
          </a:xfrm>
          <a:prstGeom prst="roundRect">
            <a:avLst>
              <a:gd name="adj" fmla="val 5411"/>
            </a:avLst>
          </a:prstGeom>
          <a:solidFill>
            <a:srgbClr val="7030A0"/>
          </a:solidFill>
        </p:spPr>
        <p:txBody>
          <a:bodyPr wrap="square">
            <a:spAutoFit/>
          </a:bodyPr>
          <a:lstStyle/>
          <a:p>
            <a:r>
              <a:rPr lang="en-GB" sz="2400" spc="50" dirty="0">
                <a:solidFill>
                  <a:schemeClr val="bg1"/>
                </a:solidFill>
                <a:latin typeface="Andika" panose="02000000000000000000" pitchFamily="2" charset="0"/>
              </a:rPr>
              <a:t>Once upon a time in a spacious forest, there lived a cautious squirrel named Sammy. Sammy loved collecting nuts and berries, but he was always conscious of his surroundings to avoid any vicious predators.</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One sunny morning, Sammy found a precious acorn that was bigger than any he had ever seen. He was suspicious of its size and decided to be extra careful. As he was about to pick it up, an audacious rabbit named Robbie hopped by and said, "Sammy, that's a nutritious acorn! You should eat it!”</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hesitated. "I'm not sure, Robbie. It seems a bit too good to be true. </a:t>
            </a:r>
          </a:p>
          <a:p>
            <a:r>
              <a:rPr lang="en-GB" sz="2400" spc="50" dirty="0">
                <a:solidFill>
                  <a:schemeClr val="bg1"/>
                </a:solidFill>
                <a:latin typeface="Andika" panose="02000000000000000000" pitchFamily="2" charset="0"/>
              </a:rPr>
              <a:t>What if it's fictitious and not real at all?” Robbie laughed. </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being wary as always, decided to take a tiny bite. To his surprise, it was the most delicious acorn he had ever tasted. Energized by the nutritious snack, Sammy felt a burst of ambitious energy and decided to gather more food for the coming winter. </a:t>
            </a:r>
            <a:endParaRPr lang="en-GB" sz="2000" dirty="0">
              <a:solidFill>
                <a:schemeClr val="bg1"/>
              </a:solidFill>
            </a:endParaRPr>
          </a:p>
        </p:txBody>
      </p:sp>
      <p:sp>
        <p:nvSpPr>
          <p:cNvPr id="3" name="Title 1">
            <a:extLst>
              <a:ext uri="{FF2B5EF4-FFF2-40B4-BE49-F238E27FC236}">
                <a16:creationId xmlns:a16="http://schemas.microsoft.com/office/drawing/2014/main" id="{7734519D-7395-FE13-B092-91482EA3B535}"/>
              </a:ext>
            </a:extLst>
          </p:cNvPr>
          <p:cNvSpPr txBox="1">
            <a:spLocks/>
          </p:cNvSpPr>
          <p:nvPr/>
        </p:nvSpPr>
        <p:spPr>
          <a:xfrm>
            <a:off x="1631577" y="6179414"/>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you spot any words with a common sound?</a:t>
            </a:r>
          </a:p>
        </p:txBody>
      </p:sp>
    </p:spTree>
    <p:extLst>
      <p:ext uri="{BB962C8B-B14F-4D97-AF65-F5344CB8AC3E}">
        <p14:creationId xmlns:p14="http://schemas.microsoft.com/office/powerpoint/2010/main" val="216272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784A9E3-340C-D1D5-F8BF-D38D6A43A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TextBox 4">
            <a:extLst>
              <a:ext uri="{FF2B5EF4-FFF2-40B4-BE49-F238E27FC236}">
                <a16:creationId xmlns:a16="http://schemas.microsoft.com/office/drawing/2014/main" id="{C44F0401-006A-B032-2437-6D988C8BE591}"/>
              </a:ext>
            </a:extLst>
          </p:cNvPr>
          <p:cNvSpPr txBox="1"/>
          <p:nvPr/>
        </p:nvSpPr>
        <p:spPr>
          <a:xfrm>
            <a:off x="230981" y="130625"/>
            <a:ext cx="11730038" cy="6291858"/>
          </a:xfrm>
          <a:prstGeom prst="roundRect">
            <a:avLst>
              <a:gd name="adj" fmla="val 5260"/>
            </a:avLst>
          </a:prstGeom>
          <a:solidFill>
            <a:srgbClr val="7030A0"/>
          </a:solidFill>
        </p:spPr>
        <p:txBody>
          <a:bodyPr wrap="square">
            <a:spAutoFit/>
          </a:bodyPr>
          <a:lstStyle/>
          <a:p>
            <a:r>
              <a:rPr lang="en-GB" sz="2400" spc="50" dirty="0">
                <a:solidFill>
                  <a:schemeClr val="bg1"/>
                </a:solidFill>
                <a:latin typeface="Andika" panose="02000000000000000000" pitchFamily="2" charset="0"/>
              </a:rPr>
              <a:t>Once upon a time in a </a:t>
            </a:r>
            <a:r>
              <a:rPr lang="en-GB" sz="2400" u="sng" spc="50" dirty="0">
                <a:solidFill>
                  <a:srgbClr val="FFFF00"/>
                </a:solidFill>
                <a:latin typeface="Andika" panose="02000000000000000000" pitchFamily="2" charset="0"/>
              </a:rPr>
              <a:t>spacious</a:t>
            </a:r>
            <a:r>
              <a:rPr lang="en-GB" sz="2400" spc="50" dirty="0">
                <a:solidFill>
                  <a:schemeClr val="bg1"/>
                </a:solidFill>
                <a:latin typeface="Andika" panose="02000000000000000000" pitchFamily="2" charset="0"/>
              </a:rPr>
              <a:t> forest, there lived a </a:t>
            </a:r>
            <a:r>
              <a:rPr lang="en-GB" sz="2400" u="sng" spc="50" dirty="0">
                <a:solidFill>
                  <a:srgbClr val="FFFF00"/>
                </a:solidFill>
                <a:latin typeface="Andika" panose="02000000000000000000" pitchFamily="2" charset="0"/>
              </a:rPr>
              <a:t>cautious</a:t>
            </a:r>
            <a:r>
              <a:rPr lang="en-GB" sz="2400" spc="50" dirty="0">
                <a:solidFill>
                  <a:schemeClr val="bg1"/>
                </a:solidFill>
                <a:latin typeface="Andika" panose="02000000000000000000" pitchFamily="2" charset="0"/>
              </a:rPr>
              <a:t> squirrel named Sammy. Sammy loved collecting nuts and berries, but he was always </a:t>
            </a:r>
            <a:r>
              <a:rPr lang="en-GB" sz="2400" u="sng" spc="50" dirty="0">
                <a:solidFill>
                  <a:srgbClr val="FFFF00"/>
                </a:solidFill>
                <a:latin typeface="Andika" panose="02000000000000000000" pitchFamily="2" charset="0"/>
              </a:rPr>
              <a:t>conscious</a:t>
            </a:r>
            <a:r>
              <a:rPr lang="en-GB" sz="2400" spc="50" dirty="0">
                <a:solidFill>
                  <a:schemeClr val="bg1"/>
                </a:solidFill>
                <a:latin typeface="Andika" panose="02000000000000000000" pitchFamily="2" charset="0"/>
              </a:rPr>
              <a:t> of his surroundings to avoid any </a:t>
            </a:r>
            <a:r>
              <a:rPr lang="en-GB" sz="2400" u="sng" spc="50" dirty="0">
                <a:solidFill>
                  <a:srgbClr val="FFFF00"/>
                </a:solidFill>
                <a:latin typeface="Andika" panose="02000000000000000000" pitchFamily="2" charset="0"/>
              </a:rPr>
              <a:t>vicious</a:t>
            </a:r>
            <a:r>
              <a:rPr lang="en-GB" sz="2400" spc="50" dirty="0">
                <a:solidFill>
                  <a:schemeClr val="bg1"/>
                </a:solidFill>
                <a:latin typeface="Andika" panose="02000000000000000000" pitchFamily="2" charset="0"/>
              </a:rPr>
              <a:t> predators.</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One sunny morning, Sammy found a </a:t>
            </a:r>
            <a:r>
              <a:rPr lang="en-GB" sz="2400" u="sng" spc="50" dirty="0">
                <a:solidFill>
                  <a:srgbClr val="FFFF00"/>
                </a:solidFill>
                <a:latin typeface="Andika" panose="02000000000000000000" pitchFamily="2" charset="0"/>
              </a:rPr>
              <a:t>precious</a:t>
            </a:r>
            <a:r>
              <a:rPr lang="en-GB" sz="2400" spc="50" dirty="0">
                <a:solidFill>
                  <a:schemeClr val="bg1"/>
                </a:solidFill>
                <a:latin typeface="Andika" panose="02000000000000000000" pitchFamily="2" charset="0"/>
              </a:rPr>
              <a:t> acorn that was bigger than any he had ever seen. He was </a:t>
            </a:r>
            <a:r>
              <a:rPr lang="en-GB" sz="2400" u="sng" spc="50" dirty="0">
                <a:solidFill>
                  <a:srgbClr val="FFFF00"/>
                </a:solidFill>
                <a:latin typeface="Andika" panose="02000000000000000000" pitchFamily="2" charset="0"/>
              </a:rPr>
              <a:t>suspicious</a:t>
            </a:r>
            <a:r>
              <a:rPr lang="en-GB" sz="2400" spc="50" dirty="0">
                <a:solidFill>
                  <a:schemeClr val="bg1"/>
                </a:solidFill>
                <a:latin typeface="Andika" panose="02000000000000000000" pitchFamily="2" charset="0"/>
              </a:rPr>
              <a:t> of its size and decided to be extra careful. As he was about to pick it up, an </a:t>
            </a:r>
            <a:r>
              <a:rPr lang="en-GB" sz="2400" u="sng" spc="50" dirty="0">
                <a:solidFill>
                  <a:srgbClr val="FFFF00"/>
                </a:solidFill>
                <a:latin typeface="Andika" panose="02000000000000000000" pitchFamily="2" charset="0"/>
              </a:rPr>
              <a:t>audacious</a:t>
            </a:r>
            <a:r>
              <a:rPr lang="en-GB" sz="2400" spc="50" dirty="0">
                <a:solidFill>
                  <a:schemeClr val="bg1"/>
                </a:solidFill>
                <a:latin typeface="Andika" panose="02000000000000000000" pitchFamily="2" charset="0"/>
              </a:rPr>
              <a:t> rabbit named Robbie hopped by and said, "Sammy, that's a </a:t>
            </a:r>
            <a:r>
              <a:rPr lang="en-GB" sz="2400" u="sng" spc="50" dirty="0">
                <a:solidFill>
                  <a:srgbClr val="FFFF00"/>
                </a:solidFill>
                <a:latin typeface="Andika" panose="02000000000000000000" pitchFamily="2" charset="0"/>
              </a:rPr>
              <a:t>nutritious</a:t>
            </a:r>
            <a:r>
              <a:rPr lang="en-GB" sz="2400" spc="50" dirty="0">
                <a:solidFill>
                  <a:schemeClr val="bg1"/>
                </a:solidFill>
                <a:latin typeface="Andika" panose="02000000000000000000" pitchFamily="2" charset="0"/>
              </a:rPr>
              <a:t> acorn! You should eat it!”</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hesitated. "I'm not sure, Robbie. It seems a bit too good to be true. </a:t>
            </a:r>
          </a:p>
          <a:p>
            <a:r>
              <a:rPr lang="en-GB" sz="2400" spc="50" dirty="0">
                <a:solidFill>
                  <a:schemeClr val="bg1"/>
                </a:solidFill>
                <a:latin typeface="Andika" panose="02000000000000000000" pitchFamily="2" charset="0"/>
              </a:rPr>
              <a:t>What if it's </a:t>
            </a:r>
            <a:r>
              <a:rPr lang="en-GB" sz="2400" u="sng" spc="50" dirty="0">
                <a:solidFill>
                  <a:srgbClr val="FFFF00"/>
                </a:solidFill>
                <a:latin typeface="Andika" panose="02000000000000000000" pitchFamily="2" charset="0"/>
              </a:rPr>
              <a:t>fictitious</a:t>
            </a:r>
            <a:r>
              <a:rPr lang="en-GB" sz="2400" spc="50" dirty="0">
                <a:solidFill>
                  <a:schemeClr val="bg1"/>
                </a:solidFill>
                <a:latin typeface="Andika" panose="02000000000000000000" pitchFamily="2" charset="0"/>
              </a:rPr>
              <a:t> and not real at all?” Robbie laughed. </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being wary as always, decided to take a tiny bite. To his surprise, it was the most </a:t>
            </a:r>
            <a:r>
              <a:rPr lang="en-GB" sz="2400" u="sng" spc="50" dirty="0">
                <a:solidFill>
                  <a:srgbClr val="FFFF00"/>
                </a:solidFill>
                <a:latin typeface="Andika" panose="02000000000000000000" pitchFamily="2" charset="0"/>
              </a:rPr>
              <a:t>delicious</a:t>
            </a:r>
            <a:r>
              <a:rPr lang="en-GB" sz="2400" spc="50" dirty="0">
                <a:solidFill>
                  <a:schemeClr val="bg1"/>
                </a:solidFill>
                <a:latin typeface="Andika" panose="02000000000000000000" pitchFamily="2" charset="0"/>
              </a:rPr>
              <a:t> acorn he had ever tasted. Energized by the </a:t>
            </a:r>
            <a:r>
              <a:rPr lang="en-GB" sz="2400" u="sng" spc="50" dirty="0">
                <a:solidFill>
                  <a:srgbClr val="FFFF00"/>
                </a:solidFill>
                <a:latin typeface="Andika" panose="02000000000000000000" pitchFamily="2" charset="0"/>
              </a:rPr>
              <a:t>nutritious</a:t>
            </a:r>
            <a:r>
              <a:rPr lang="en-GB" sz="2400" spc="50" dirty="0">
                <a:solidFill>
                  <a:schemeClr val="bg1"/>
                </a:solidFill>
                <a:latin typeface="Andika" panose="02000000000000000000" pitchFamily="2" charset="0"/>
              </a:rPr>
              <a:t> snack, Sammy felt a burst of </a:t>
            </a:r>
            <a:r>
              <a:rPr lang="en-GB" sz="2400" u="sng" spc="50" dirty="0">
                <a:solidFill>
                  <a:srgbClr val="FFFF00"/>
                </a:solidFill>
                <a:latin typeface="Andika" panose="02000000000000000000" pitchFamily="2" charset="0"/>
              </a:rPr>
              <a:t>ambitious</a:t>
            </a:r>
            <a:r>
              <a:rPr lang="en-GB" sz="2400" spc="50" dirty="0">
                <a:solidFill>
                  <a:schemeClr val="bg1"/>
                </a:solidFill>
                <a:latin typeface="Andika" panose="02000000000000000000" pitchFamily="2" charset="0"/>
              </a:rPr>
              <a:t> energy and decided to gather more food for the coming winter. </a:t>
            </a:r>
            <a:endParaRPr lang="en-GB" sz="2000" dirty="0">
              <a:solidFill>
                <a:schemeClr val="bg1"/>
              </a:solidFill>
            </a:endParaRPr>
          </a:p>
        </p:txBody>
      </p:sp>
      <p:sp>
        <p:nvSpPr>
          <p:cNvPr id="3" name="Title 1">
            <a:extLst>
              <a:ext uri="{FF2B5EF4-FFF2-40B4-BE49-F238E27FC236}">
                <a16:creationId xmlns:a16="http://schemas.microsoft.com/office/drawing/2014/main" id="{6082DF0E-3471-29FF-E8A4-E229F2B30D58}"/>
              </a:ext>
            </a:extLst>
          </p:cNvPr>
          <p:cNvSpPr txBox="1">
            <a:spLocks/>
          </p:cNvSpPr>
          <p:nvPr/>
        </p:nvSpPr>
        <p:spPr>
          <a:xfrm>
            <a:off x="1631577" y="6179414"/>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What is the common sound in the yellow words?</a:t>
            </a:r>
          </a:p>
        </p:txBody>
      </p:sp>
      <p:sp>
        <p:nvSpPr>
          <p:cNvPr id="4" name="Title 1">
            <a:extLst>
              <a:ext uri="{FF2B5EF4-FFF2-40B4-BE49-F238E27FC236}">
                <a16:creationId xmlns:a16="http://schemas.microsoft.com/office/drawing/2014/main" id="{C447FD61-C15E-668D-7DD7-DEC7742F6F0E}"/>
              </a:ext>
            </a:extLst>
          </p:cNvPr>
          <p:cNvSpPr txBox="1">
            <a:spLocks/>
          </p:cNvSpPr>
          <p:nvPr/>
        </p:nvSpPr>
        <p:spPr>
          <a:xfrm>
            <a:off x="1631577" y="6163256"/>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Where is the common sound in the word?</a:t>
            </a:r>
          </a:p>
        </p:txBody>
      </p:sp>
    </p:spTree>
    <p:extLst>
      <p:ext uri="{BB962C8B-B14F-4D97-AF65-F5344CB8AC3E}">
        <p14:creationId xmlns:p14="http://schemas.microsoft.com/office/powerpoint/2010/main" val="103633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A0026-157C-6C32-C6AC-58D33F94F003}"/>
              </a:ext>
            </a:extLst>
          </p:cNvPr>
          <p:cNvPicPr>
            <a:picLocks noChangeAspect="1"/>
          </p:cNvPicPr>
          <p:nvPr/>
        </p:nvPicPr>
        <p:blipFill rotWithShape="1">
          <a:blip r:embed="rId2"/>
          <a:srcRect l="1118" t="1749" r="15443"/>
          <a:stretch/>
        </p:blipFill>
        <p:spPr>
          <a:xfrm>
            <a:off x="13648" y="0"/>
            <a:ext cx="12178352" cy="6897872"/>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E0934D1B-458E-322D-1558-73371121DA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B586F4DC-CC36-AD87-381E-F1948218FC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A9F75F57-2204-F8B9-794E-38166FF612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524000" y="2408285"/>
            <a:ext cx="9144000" cy="1715659"/>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fontScale="90000"/>
          </a:bodyPr>
          <a:lstStyle/>
          <a:p>
            <a:r>
              <a:rPr lang="en-GB" sz="5400" dirty="0">
                <a:solidFill>
                  <a:schemeClr val="bg1"/>
                </a:solidFill>
                <a:latin typeface="+mn-lt"/>
                <a:ea typeface="Andika"/>
                <a:cs typeface="Andika"/>
              </a:rPr>
              <a:t>Words that end in the sound /shuhs/ spelt </a:t>
            </a:r>
            <a:r>
              <a:rPr lang="en-GB" sz="5400" u="sng" dirty="0">
                <a:solidFill>
                  <a:schemeClr val="bg1"/>
                </a:solidFill>
                <a:latin typeface="+mn-lt"/>
                <a:ea typeface="Andika"/>
                <a:cs typeface="Andika"/>
              </a:rPr>
              <a:t>–tious</a:t>
            </a:r>
            <a:r>
              <a:rPr lang="en-GB" sz="5400" dirty="0">
                <a:solidFill>
                  <a:schemeClr val="bg1"/>
                </a:solidFill>
                <a:latin typeface="+mn-lt"/>
                <a:ea typeface="Andika"/>
                <a:cs typeface="Andika"/>
              </a:rPr>
              <a:t>.</a:t>
            </a:r>
          </a:p>
        </p:txBody>
      </p:sp>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4DD7CA6A-790F-BCDF-3B74-A15A47E7E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5989" y="391887"/>
            <a:ext cx="10049691" cy="174171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anyone see or hear what these words have in common?</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2873829" y="250169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ambitious</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645" y="653763"/>
            <a:ext cx="3344348" cy="3120228"/>
          </a:xfrm>
          <a:prstGeom prst="rect">
            <a:avLst/>
          </a:prstGeom>
        </p:spPr>
      </p:pic>
      <p:sp>
        <p:nvSpPr>
          <p:cNvPr id="5" name="Title 1">
            <a:extLst>
              <a:ext uri="{FF2B5EF4-FFF2-40B4-BE49-F238E27FC236}">
                <a16:creationId xmlns:a16="http://schemas.microsoft.com/office/drawing/2014/main" id="{3A63E192-5F09-ABDB-09EC-8B904EFDFC94}"/>
              </a:ext>
            </a:extLst>
          </p:cNvPr>
          <p:cNvSpPr txBox="1">
            <a:spLocks/>
          </p:cNvSpPr>
          <p:nvPr/>
        </p:nvSpPr>
        <p:spPr>
          <a:xfrm>
            <a:off x="7720149" y="250169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cautious</a:t>
            </a:r>
          </a:p>
        </p:txBody>
      </p:sp>
      <p:sp>
        <p:nvSpPr>
          <p:cNvPr id="8" name="Title 1">
            <a:extLst>
              <a:ext uri="{FF2B5EF4-FFF2-40B4-BE49-F238E27FC236}">
                <a16:creationId xmlns:a16="http://schemas.microsoft.com/office/drawing/2014/main" id="{94D14557-A3C8-A99C-4E9D-D7C8B9933D6E}"/>
              </a:ext>
            </a:extLst>
          </p:cNvPr>
          <p:cNvSpPr txBox="1">
            <a:spLocks/>
          </p:cNvSpPr>
          <p:nvPr/>
        </p:nvSpPr>
        <p:spPr>
          <a:xfrm>
            <a:off x="535578" y="3649444"/>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fictitious</a:t>
            </a:r>
          </a:p>
        </p:txBody>
      </p:sp>
      <p:sp>
        <p:nvSpPr>
          <p:cNvPr id="9" name="Title 1">
            <a:extLst>
              <a:ext uri="{FF2B5EF4-FFF2-40B4-BE49-F238E27FC236}">
                <a16:creationId xmlns:a16="http://schemas.microsoft.com/office/drawing/2014/main" id="{B1F80E83-4F2F-D607-67B4-017A4A8FC971}"/>
              </a:ext>
            </a:extLst>
          </p:cNvPr>
          <p:cNvSpPr txBox="1">
            <a:spLocks/>
          </p:cNvSpPr>
          <p:nvPr/>
        </p:nvSpPr>
        <p:spPr>
          <a:xfrm>
            <a:off x="5434109" y="3633814"/>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infectious</a:t>
            </a:r>
          </a:p>
        </p:txBody>
      </p:sp>
      <p:sp>
        <p:nvSpPr>
          <p:cNvPr id="10" name="Title 1">
            <a:extLst>
              <a:ext uri="{FF2B5EF4-FFF2-40B4-BE49-F238E27FC236}">
                <a16:creationId xmlns:a16="http://schemas.microsoft.com/office/drawing/2014/main" id="{3CC34E6A-307E-5C9A-3344-C71A431F5DBC}"/>
              </a:ext>
            </a:extLst>
          </p:cNvPr>
          <p:cNvSpPr txBox="1">
            <a:spLocks/>
          </p:cNvSpPr>
          <p:nvPr/>
        </p:nvSpPr>
        <p:spPr>
          <a:xfrm>
            <a:off x="2873828" y="4765933"/>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nutritious</a:t>
            </a:r>
          </a:p>
        </p:txBody>
      </p:sp>
      <p:sp>
        <p:nvSpPr>
          <p:cNvPr id="11" name="Title 1">
            <a:extLst>
              <a:ext uri="{FF2B5EF4-FFF2-40B4-BE49-F238E27FC236}">
                <a16:creationId xmlns:a16="http://schemas.microsoft.com/office/drawing/2014/main" id="{855606BE-DAEA-6D88-6B68-8771E2B39EFB}"/>
              </a:ext>
            </a:extLst>
          </p:cNvPr>
          <p:cNvSpPr txBox="1">
            <a:spLocks/>
          </p:cNvSpPr>
          <p:nvPr/>
        </p:nvSpPr>
        <p:spPr>
          <a:xfrm>
            <a:off x="7720149" y="4765932"/>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pretentious</a:t>
            </a:r>
          </a:p>
        </p:txBody>
      </p:sp>
    </p:spTree>
    <p:extLst>
      <p:ext uri="{BB962C8B-B14F-4D97-AF65-F5344CB8AC3E}">
        <p14:creationId xmlns:p14="http://schemas.microsoft.com/office/powerpoint/2010/main" val="427375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6CF95C07-B4CC-E498-B7CB-1B06342D17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5989" y="391887"/>
            <a:ext cx="10049691" cy="174171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4400" dirty="0">
                <a:solidFill>
                  <a:schemeClr val="bg1"/>
                </a:solidFill>
              </a:rPr>
              <a:t>They all end in the sound /shuhs/ spelt -</a:t>
            </a:r>
            <a:r>
              <a:rPr lang="en-GB" sz="4400" b="1" u="sng" dirty="0">
                <a:solidFill>
                  <a:schemeClr val="bg1"/>
                </a:solidFill>
              </a:rPr>
              <a:t>tious</a:t>
            </a:r>
            <a:r>
              <a:rPr lang="en-GB" sz="4400" dirty="0">
                <a:solidFill>
                  <a:schemeClr val="bg1"/>
                </a:solidFill>
              </a:rPr>
              <a:t>.</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2873829" y="250169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ambi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645" y="653763"/>
            <a:ext cx="3344348" cy="3120228"/>
          </a:xfrm>
          <a:prstGeom prst="rect">
            <a:avLst/>
          </a:prstGeom>
        </p:spPr>
      </p:pic>
      <p:sp>
        <p:nvSpPr>
          <p:cNvPr id="5" name="Title 1">
            <a:extLst>
              <a:ext uri="{FF2B5EF4-FFF2-40B4-BE49-F238E27FC236}">
                <a16:creationId xmlns:a16="http://schemas.microsoft.com/office/drawing/2014/main" id="{3A63E192-5F09-ABDB-09EC-8B904EFDFC94}"/>
              </a:ext>
            </a:extLst>
          </p:cNvPr>
          <p:cNvSpPr txBox="1">
            <a:spLocks/>
          </p:cNvSpPr>
          <p:nvPr/>
        </p:nvSpPr>
        <p:spPr>
          <a:xfrm>
            <a:off x="7720149" y="250169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cau</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sp>
        <p:nvSpPr>
          <p:cNvPr id="8" name="Title 1">
            <a:extLst>
              <a:ext uri="{FF2B5EF4-FFF2-40B4-BE49-F238E27FC236}">
                <a16:creationId xmlns:a16="http://schemas.microsoft.com/office/drawing/2014/main" id="{94D14557-A3C8-A99C-4E9D-D7C8B9933D6E}"/>
              </a:ext>
            </a:extLst>
          </p:cNvPr>
          <p:cNvSpPr txBox="1">
            <a:spLocks/>
          </p:cNvSpPr>
          <p:nvPr/>
        </p:nvSpPr>
        <p:spPr>
          <a:xfrm>
            <a:off x="535578" y="3649444"/>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ficti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sp>
        <p:nvSpPr>
          <p:cNvPr id="9" name="Title 1">
            <a:extLst>
              <a:ext uri="{FF2B5EF4-FFF2-40B4-BE49-F238E27FC236}">
                <a16:creationId xmlns:a16="http://schemas.microsoft.com/office/drawing/2014/main" id="{B1F80E83-4F2F-D607-67B4-017A4A8FC971}"/>
              </a:ext>
            </a:extLst>
          </p:cNvPr>
          <p:cNvSpPr txBox="1">
            <a:spLocks/>
          </p:cNvSpPr>
          <p:nvPr/>
        </p:nvSpPr>
        <p:spPr>
          <a:xfrm>
            <a:off x="5434109" y="3633814"/>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infec</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sp>
        <p:nvSpPr>
          <p:cNvPr id="10" name="Title 1">
            <a:extLst>
              <a:ext uri="{FF2B5EF4-FFF2-40B4-BE49-F238E27FC236}">
                <a16:creationId xmlns:a16="http://schemas.microsoft.com/office/drawing/2014/main" id="{3CC34E6A-307E-5C9A-3344-C71A431F5DBC}"/>
              </a:ext>
            </a:extLst>
          </p:cNvPr>
          <p:cNvSpPr txBox="1">
            <a:spLocks/>
          </p:cNvSpPr>
          <p:nvPr/>
        </p:nvSpPr>
        <p:spPr>
          <a:xfrm>
            <a:off x="2873828" y="4765933"/>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nutri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sp>
        <p:nvSpPr>
          <p:cNvPr id="11" name="Title 1">
            <a:extLst>
              <a:ext uri="{FF2B5EF4-FFF2-40B4-BE49-F238E27FC236}">
                <a16:creationId xmlns:a16="http://schemas.microsoft.com/office/drawing/2014/main" id="{855606BE-DAEA-6D88-6B68-8771E2B39EFB}"/>
              </a:ext>
            </a:extLst>
          </p:cNvPr>
          <p:cNvSpPr txBox="1">
            <a:spLocks/>
          </p:cNvSpPr>
          <p:nvPr/>
        </p:nvSpPr>
        <p:spPr>
          <a:xfrm>
            <a:off x="7720149" y="4765932"/>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preten</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tious</a:t>
            </a:r>
          </a:p>
        </p:txBody>
      </p:sp>
    </p:spTree>
    <p:extLst>
      <p:ext uri="{BB962C8B-B14F-4D97-AF65-F5344CB8AC3E}">
        <p14:creationId xmlns:p14="http://schemas.microsoft.com/office/powerpoint/2010/main" val="2368995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 background pattern&#10;&#10;Description automatically generated">
            <a:extLst>
              <a:ext uri="{FF2B5EF4-FFF2-40B4-BE49-F238E27FC236}">
                <a16:creationId xmlns:a16="http://schemas.microsoft.com/office/drawing/2014/main" id="{1EF15B57-8610-06D7-DA85-44934ED92C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Subtitle 2">
            <a:extLst>
              <a:ext uri="{FF2B5EF4-FFF2-40B4-BE49-F238E27FC236}">
                <a16:creationId xmlns:a16="http://schemas.microsoft.com/office/drawing/2014/main" id="{287C7991-B2EA-8BD3-926E-1CA4AA8357A6}"/>
              </a:ext>
            </a:extLst>
          </p:cNvPr>
          <p:cNvSpPr txBox="1">
            <a:spLocks/>
          </p:cNvSpPr>
          <p:nvPr/>
        </p:nvSpPr>
        <p:spPr>
          <a:xfrm>
            <a:off x="1088320" y="205509"/>
            <a:ext cx="10861120" cy="9710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4400" spc="70" dirty="0">
              <a:latin typeface="Andika" panose="02000000000000000000" pitchFamily="2" charset="0"/>
            </a:endParaRPr>
          </a:p>
        </p:txBody>
      </p:sp>
      <p:sp>
        <p:nvSpPr>
          <p:cNvPr id="5" name="TextBox 4">
            <a:extLst>
              <a:ext uri="{FF2B5EF4-FFF2-40B4-BE49-F238E27FC236}">
                <a16:creationId xmlns:a16="http://schemas.microsoft.com/office/drawing/2014/main" id="{4BFFE09D-A539-7885-E56A-56AC682587B7}"/>
              </a:ext>
            </a:extLst>
          </p:cNvPr>
          <p:cNvSpPr txBox="1"/>
          <p:nvPr/>
        </p:nvSpPr>
        <p:spPr>
          <a:xfrm>
            <a:off x="171450" y="1482020"/>
            <a:ext cx="11868150" cy="1610201"/>
          </a:xfrm>
          <a:prstGeom prst="roundRect">
            <a:avLst>
              <a:gd name="adj" fmla="val 11142"/>
            </a:avLst>
          </a:prstGeom>
          <a:solidFill>
            <a:srgbClr val="00B0F0"/>
          </a:solidFill>
        </p:spPr>
        <p:txBody>
          <a:bodyPr wrap="square">
            <a:spAutoFit/>
          </a:bodyPr>
          <a:lstStyle/>
          <a:p>
            <a:pPr defTabSz="866775"/>
            <a:r>
              <a:rPr lang="en-US" sz="3200" spc="70" dirty="0">
                <a:solidFill>
                  <a:schemeClr val="bg1"/>
                </a:solidFill>
                <a:latin typeface="Andika" panose="02000000000000000000" pitchFamily="2" charset="0"/>
              </a:rPr>
              <a:t>ambition        ambit</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a:t>
            </a:r>
            <a:r>
              <a:rPr lang="en-US" sz="2800" spc="70" dirty="0">
                <a:solidFill>
                  <a:schemeClr val="bg1"/>
                </a:solidFill>
                <a:latin typeface="Andika" panose="02000000000000000000" pitchFamily="2" charset="0"/>
              </a:rPr>
              <a:t> plenty or full of </a:t>
            </a:r>
            <a:r>
              <a:rPr lang="en-US" sz="2800" u="sng" spc="70" dirty="0">
                <a:solidFill>
                  <a:schemeClr val="bg1"/>
                </a:solidFill>
                <a:latin typeface="Andika" panose="02000000000000000000" pitchFamily="2" charset="0"/>
              </a:rPr>
              <a:t>ambition</a:t>
            </a:r>
            <a:r>
              <a:rPr lang="en-US" sz="2800" spc="70" dirty="0">
                <a:solidFill>
                  <a:schemeClr val="bg1"/>
                </a:solidFill>
                <a:latin typeface="Andika" panose="02000000000000000000" pitchFamily="2" charset="0"/>
              </a:rPr>
              <a:t>. </a:t>
            </a:r>
            <a:endParaRPr lang="en-US" sz="3200" spc="70" dirty="0">
              <a:solidFill>
                <a:schemeClr val="bg1"/>
              </a:solidFill>
              <a:latin typeface="Andika" panose="02000000000000000000" pitchFamily="2" charset="0"/>
            </a:endParaRPr>
          </a:p>
          <a:p>
            <a:endParaRPr lang="en-US" sz="3200" spc="70" dirty="0">
              <a:solidFill>
                <a:schemeClr val="bg1"/>
              </a:solidFill>
              <a:latin typeface="Andika" panose="02000000000000000000" pitchFamily="2" charset="0"/>
            </a:endParaRPr>
          </a:p>
          <a:p>
            <a:r>
              <a:rPr lang="en-US" sz="2800" spc="70" dirty="0">
                <a:solidFill>
                  <a:schemeClr val="bg1"/>
                </a:solidFill>
                <a:latin typeface="Andika" panose="02000000000000000000" pitchFamily="2" charset="0"/>
              </a:rPr>
              <a:t>						The woman was </a:t>
            </a:r>
            <a:r>
              <a:rPr lang="en-US" sz="2800" u="sng" spc="70" dirty="0">
                <a:solidFill>
                  <a:schemeClr val="bg1"/>
                </a:solidFill>
                <a:latin typeface="Andika" panose="02000000000000000000" pitchFamily="2" charset="0"/>
              </a:rPr>
              <a:t>ambitious</a:t>
            </a:r>
            <a:r>
              <a:rPr lang="en-US" sz="2800" spc="70" dirty="0">
                <a:solidFill>
                  <a:schemeClr val="bg1"/>
                </a:solidFill>
                <a:latin typeface="Andika" panose="02000000000000000000" pitchFamily="2" charset="0"/>
              </a:rPr>
              <a:t>. </a:t>
            </a:r>
            <a:endParaRPr lang="en-US" sz="3200" spc="7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64935CB-5294-F5EC-A080-CDB112FE0804}"/>
              </a:ext>
            </a:extLst>
          </p:cNvPr>
          <p:cNvSpPr txBox="1"/>
          <p:nvPr/>
        </p:nvSpPr>
        <p:spPr>
          <a:xfrm>
            <a:off x="354043" y="3217067"/>
            <a:ext cx="11685557" cy="1544479"/>
          </a:xfrm>
          <a:prstGeom prst="roundRect">
            <a:avLst>
              <a:gd name="adj" fmla="val 11626"/>
            </a:avLst>
          </a:prstGeom>
          <a:solidFill>
            <a:srgbClr val="00B050"/>
          </a:solidFill>
        </p:spPr>
        <p:txBody>
          <a:bodyPr wrap="square">
            <a:spAutoFit/>
          </a:bodyPr>
          <a:lstStyle/>
          <a:p>
            <a:pPr defTabSz="1003300"/>
            <a:r>
              <a:rPr lang="en-US" sz="3200" spc="70" dirty="0">
                <a:solidFill>
                  <a:schemeClr val="bg1"/>
                </a:solidFill>
                <a:latin typeface="Andika" panose="02000000000000000000" pitchFamily="2" charset="0"/>
              </a:rPr>
              <a:t>caution        caut</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 </a:t>
            </a:r>
            <a:r>
              <a:rPr lang="en-US" sz="2800" spc="70" dirty="0">
                <a:solidFill>
                  <a:schemeClr val="bg1"/>
                </a:solidFill>
                <a:latin typeface="Andika" panose="02000000000000000000" pitchFamily="2" charset="0"/>
              </a:rPr>
              <a:t>plenty or full of </a:t>
            </a:r>
            <a:r>
              <a:rPr lang="en-US" sz="2800" u="sng" spc="70" dirty="0">
                <a:solidFill>
                  <a:schemeClr val="bg1"/>
                </a:solidFill>
                <a:latin typeface="Andika" panose="02000000000000000000" pitchFamily="2" charset="0"/>
              </a:rPr>
              <a:t>caution</a:t>
            </a:r>
            <a:r>
              <a:rPr lang="en-US" sz="2800" spc="70" dirty="0">
                <a:solidFill>
                  <a:schemeClr val="bg1"/>
                </a:solidFill>
                <a:latin typeface="Andika" panose="02000000000000000000" pitchFamily="2" charset="0"/>
              </a:rPr>
              <a:t>.</a:t>
            </a:r>
          </a:p>
          <a:p>
            <a:r>
              <a:rPr lang="en-US" sz="2800" spc="70" dirty="0">
                <a:solidFill>
                  <a:schemeClr val="bg1"/>
                </a:solidFill>
                <a:latin typeface="Andika" panose="02000000000000000000" pitchFamily="2" charset="0"/>
              </a:rPr>
              <a:t> </a:t>
            </a:r>
            <a:endParaRPr lang="en-US" sz="2400" spc="70" dirty="0">
              <a:solidFill>
                <a:schemeClr val="bg1"/>
              </a:solidFill>
              <a:latin typeface="Andika" panose="02000000000000000000" pitchFamily="2" charset="0"/>
            </a:endParaRPr>
          </a:p>
          <a:p>
            <a:pPr defTabSz="1003300"/>
            <a:r>
              <a:rPr lang="en-US" sz="2800" spc="70" dirty="0">
                <a:solidFill>
                  <a:schemeClr val="bg1"/>
                </a:solidFill>
                <a:latin typeface="Andika" panose="02000000000000000000" pitchFamily="2" charset="0"/>
              </a:rPr>
              <a:t>					The squirrel was </a:t>
            </a:r>
            <a:r>
              <a:rPr lang="en-US" sz="2800" u="sng" spc="70" dirty="0">
                <a:solidFill>
                  <a:schemeClr val="bg1"/>
                </a:solidFill>
                <a:latin typeface="Andika" panose="02000000000000000000" pitchFamily="2" charset="0"/>
              </a:rPr>
              <a:t>cautious</a:t>
            </a:r>
            <a:r>
              <a:rPr lang="en-US" sz="2800" spc="70" dirty="0">
                <a:solidFill>
                  <a:schemeClr val="bg1"/>
                </a:solidFill>
                <a:latin typeface="Andika" panose="02000000000000000000" pitchFamily="2" charset="0"/>
              </a:rPr>
              <a:t>.  </a:t>
            </a:r>
          </a:p>
        </p:txBody>
      </p:sp>
      <p:cxnSp>
        <p:nvCxnSpPr>
          <p:cNvPr id="9" name="Straight Arrow Connector 8">
            <a:extLst>
              <a:ext uri="{FF2B5EF4-FFF2-40B4-BE49-F238E27FC236}">
                <a16:creationId xmlns:a16="http://schemas.microsoft.com/office/drawing/2014/main" id="{2EDC4700-BA62-7BB8-95A5-33046D1EB945}"/>
              </a:ext>
            </a:extLst>
          </p:cNvPr>
          <p:cNvCxnSpPr/>
          <p:nvPr/>
        </p:nvCxnSpPr>
        <p:spPr>
          <a:xfrm>
            <a:off x="2145478" y="1874968"/>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911F996F-7DC7-8092-1B6B-87C73E00F2BB}"/>
              </a:ext>
            </a:extLst>
          </p:cNvPr>
          <p:cNvCxnSpPr/>
          <p:nvPr/>
        </p:nvCxnSpPr>
        <p:spPr>
          <a:xfrm>
            <a:off x="1976942" y="3588123"/>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23A6917F-5909-6A8C-AE78-4645C04F5D2B}"/>
              </a:ext>
            </a:extLst>
          </p:cNvPr>
          <p:cNvSpPr>
            <a:spLocks noGrp="1"/>
          </p:cNvSpPr>
          <p:nvPr>
            <p:ph idx="1"/>
          </p:nvPr>
        </p:nvSpPr>
        <p:spPr>
          <a:xfrm>
            <a:off x="416541" y="391888"/>
            <a:ext cx="11407906" cy="784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p>
            <a:pPr marL="0" indent="0" algn="ctr">
              <a:buNone/>
            </a:pPr>
            <a:r>
              <a:rPr lang="en-GB" sz="3600" dirty="0">
                <a:solidFill>
                  <a:schemeClr val="bg1"/>
                </a:solidFill>
              </a:rPr>
              <a:t>The –ious suffix means ‘full of’ or ‘plenty. </a:t>
            </a:r>
          </a:p>
        </p:txBody>
      </p:sp>
      <p:sp>
        <p:nvSpPr>
          <p:cNvPr id="6" name="TextBox 5">
            <a:extLst>
              <a:ext uri="{FF2B5EF4-FFF2-40B4-BE49-F238E27FC236}">
                <a16:creationId xmlns:a16="http://schemas.microsoft.com/office/drawing/2014/main" id="{A9A86D13-F016-BE89-157B-5847796F90AC}"/>
              </a:ext>
            </a:extLst>
          </p:cNvPr>
          <p:cNvSpPr txBox="1"/>
          <p:nvPr/>
        </p:nvSpPr>
        <p:spPr>
          <a:xfrm>
            <a:off x="329549" y="4959975"/>
            <a:ext cx="11710051" cy="1544479"/>
          </a:xfrm>
          <a:prstGeom prst="roundRect">
            <a:avLst>
              <a:gd name="adj" fmla="val 11626"/>
            </a:avLst>
          </a:prstGeom>
          <a:solidFill>
            <a:srgbClr val="EF8023"/>
          </a:solidFill>
        </p:spPr>
        <p:txBody>
          <a:bodyPr wrap="square">
            <a:spAutoFit/>
          </a:bodyPr>
          <a:lstStyle/>
          <a:p>
            <a:pPr>
              <a:tabLst>
                <a:tab pos="5019675" algn="l"/>
              </a:tabLst>
            </a:pPr>
            <a:r>
              <a:rPr lang="en-US" sz="3200" spc="70" dirty="0">
                <a:solidFill>
                  <a:schemeClr val="bg1"/>
                </a:solidFill>
                <a:latin typeface="Andika" panose="02000000000000000000" pitchFamily="2" charset="0"/>
              </a:rPr>
              <a:t>nutrition       nutrit</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 </a:t>
            </a:r>
            <a:r>
              <a:rPr lang="en-US" sz="2800" spc="70" dirty="0">
                <a:solidFill>
                  <a:schemeClr val="bg1"/>
                </a:solidFill>
                <a:latin typeface="Andika" panose="02000000000000000000" pitchFamily="2" charset="0"/>
              </a:rPr>
              <a:t>plenty or full of </a:t>
            </a:r>
            <a:r>
              <a:rPr lang="en-US" sz="2800" u="sng" spc="70" dirty="0">
                <a:solidFill>
                  <a:schemeClr val="bg1"/>
                </a:solidFill>
                <a:latin typeface="Andika" panose="02000000000000000000" pitchFamily="2" charset="0"/>
              </a:rPr>
              <a:t>nutrition</a:t>
            </a:r>
            <a:r>
              <a:rPr lang="en-US" sz="2800" spc="70" dirty="0">
                <a:solidFill>
                  <a:schemeClr val="bg1"/>
                </a:solidFill>
                <a:latin typeface="Andika" panose="02000000000000000000" pitchFamily="2" charset="0"/>
              </a:rPr>
              <a:t>.</a:t>
            </a:r>
          </a:p>
          <a:p>
            <a:pPr>
              <a:tabLst>
                <a:tab pos="4848225" algn="l"/>
              </a:tabLst>
            </a:pPr>
            <a:r>
              <a:rPr lang="en-US" sz="2800" spc="70" dirty="0">
                <a:solidFill>
                  <a:schemeClr val="bg1"/>
                </a:solidFill>
                <a:latin typeface="Andika" panose="02000000000000000000" pitchFamily="2" charset="0"/>
              </a:rPr>
              <a:t> </a:t>
            </a:r>
            <a:endParaRPr lang="en-US" sz="2400" spc="70" dirty="0">
              <a:solidFill>
                <a:schemeClr val="bg1"/>
              </a:solidFill>
              <a:latin typeface="Andika" panose="02000000000000000000" pitchFamily="2" charset="0"/>
            </a:endParaRPr>
          </a:p>
          <a:p>
            <a:pPr>
              <a:tabLst>
                <a:tab pos="5019675" algn="l"/>
              </a:tabLst>
            </a:pPr>
            <a:r>
              <a:rPr lang="en-US" sz="2800" spc="70" dirty="0">
                <a:solidFill>
                  <a:schemeClr val="bg1"/>
                </a:solidFill>
                <a:latin typeface="Andika" panose="02000000000000000000" pitchFamily="2" charset="0"/>
              </a:rPr>
              <a:t>	The food was extremely </a:t>
            </a:r>
            <a:r>
              <a:rPr lang="en-US" sz="2800" u="sng" spc="70" dirty="0">
                <a:solidFill>
                  <a:schemeClr val="bg1"/>
                </a:solidFill>
                <a:latin typeface="Andika" panose="02000000000000000000" pitchFamily="2" charset="0"/>
              </a:rPr>
              <a:t>nutritious</a:t>
            </a:r>
            <a:r>
              <a:rPr lang="en-US" sz="2800" spc="70" dirty="0">
                <a:solidFill>
                  <a:schemeClr val="bg1"/>
                </a:solidFill>
                <a:latin typeface="Andika" panose="02000000000000000000" pitchFamily="2" charset="0"/>
              </a:rPr>
              <a:t>.  </a:t>
            </a:r>
          </a:p>
        </p:txBody>
      </p:sp>
      <p:cxnSp>
        <p:nvCxnSpPr>
          <p:cNvPr id="8" name="Straight Arrow Connector 7">
            <a:extLst>
              <a:ext uri="{FF2B5EF4-FFF2-40B4-BE49-F238E27FC236}">
                <a16:creationId xmlns:a16="http://schemas.microsoft.com/office/drawing/2014/main" id="{05A6D888-A7C5-8451-3DFA-9E1AE7D606FA}"/>
              </a:ext>
            </a:extLst>
          </p:cNvPr>
          <p:cNvCxnSpPr/>
          <p:nvPr/>
        </p:nvCxnSpPr>
        <p:spPr>
          <a:xfrm>
            <a:off x="2145478" y="5336240"/>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150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25802A12-A5E9-09F9-0EDF-15F21A0F92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is ambitious of Emile to try to find all of the gems.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5795554" y="3289927"/>
            <a:ext cx="5103223" cy="1323439"/>
          </a:xfrm>
          <a:prstGeom prst="rect">
            <a:avLst/>
          </a:prstGeom>
          <a:noFill/>
        </p:spPr>
        <p:txBody>
          <a:bodyPr wrap="square" rtlCol="0">
            <a:spAutoFit/>
          </a:bodyPr>
          <a:lstStyle/>
          <a:p>
            <a:r>
              <a:rPr lang="en-GB" sz="8000" dirty="0">
                <a:solidFill>
                  <a:schemeClr val="bg1"/>
                </a:solidFill>
              </a:rPr>
              <a:t>ambi</a:t>
            </a:r>
            <a:r>
              <a:rPr lang="en-GB" sz="8000" b="1" u="sng" dirty="0">
                <a:solidFill>
                  <a:schemeClr val="bg1"/>
                </a:solidFill>
              </a:rPr>
              <a:t>tious</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35" y="2192152"/>
            <a:ext cx="4925919" cy="3883809"/>
          </a:xfrm>
          <a:prstGeom prst="rect">
            <a:avLst/>
          </a:prstGeom>
        </p:spPr>
      </p:pic>
    </p:spTree>
    <p:extLst>
      <p:ext uri="{BB962C8B-B14F-4D97-AF65-F5344CB8AC3E}">
        <p14:creationId xmlns:p14="http://schemas.microsoft.com/office/powerpoint/2010/main" val="418504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1298</Words>
  <Application>Microsoft Office PowerPoint</Application>
  <PresentationFormat>Widescreen</PresentationFormat>
  <Paragraphs>184</Paragraphs>
  <Slides>28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Andika</vt:lpstr>
      <vt:lpstr>Aptos</vt:lpstr>
      <vt:lpstr>Arial</vt:lpstr>
      <vt:lpstr>Office Theme</vt:lpstr>
      <vt:lpstr> How to Use this PowerPoint</vt:lpstr>
      <vt:lpstr>Scrambler has been scrambling!!!</vt:lpstr>
      <vt:lpstr>PowerPoint Presentation</vt:lpstr>
      <vt:lpstr>PowerPoint Presentation</vt:lpstr>
      <vt:lpstr>Words that end in the sound /shuhs/ spelt –tious.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we know when a word will end  with –cious or -tious?</vt:lpstr>
      <vt:lpstr>Turn these nouns into adjectives: </vt:lpstr>
      <vt:lpstr>Exceptions:</vt:lpstr>
      <vt:lpstr>PowerPoint Presentation</vt:lpstr>
      <vt:lpstr>Can you spot the spelling mistakes?</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44</cp:revision>
  <dcterms:created xsi:type="dcterms:W3CDTF">2022-05-31T09:42:07Z</dcterms:created>
  <dcterms:modified xsi:type="dcterms:W3CDTF">2025-12-08T17:31:46Z</dcterms:modified>
</cp:coreProperties>
</file>