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90" r:id="rId2"/>
    <p:sldId id="378" r:id="rId3"/>
    <p:sldId id="370" r:id="rId4"/>
    <p:sldId id="372" r:id="rId5"/>
    <p:sldId id="274" r:id="rId6"/>
    <p:sldId id="256" r:id="rId7"/>
    <p:sldId id="373" r:id="rId8"/>
    <p:sldId id="269" r:id="rId9"/>
    <p:sldId id="281" r:id="rId10"/>
    <p:sldId id="282" r:id="rId11"/>
    <p:sldId id="283" r:id="rId12"/>
    <p:sldId id="286" r:id="rId13"/>
    <p:sldId id="285" r:id="rId14"/>
    <p:sldId id="301" r:id="rId15"/>
    <p:sldId id="302" r:id="rId16"/>
    <p:sldId id="303" r:id="rId17"/>
    <p:sldId id="304" r:id="rId18"/>
    <p:sldId id="306" r:id="rId19"/>
    <p:sldId id="307" r:id="rId20"/>
    <p:sldId id="365" r:id="rId21"/>
    <p:sldId id="367" r:id="rId22"/>
    <p:sldId id="364" r:id="rId23"/>
    <p:sldId id="363" r:id="rId24"/>
    <p:sldId id="277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85A4641-D067-4E4D-9C54-2A9606F8B236}" v="2" dt="2025-12-08T17:31:32.1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1068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31:32.128" v="2"/>
      <pc:docMkLst>
        <pc:docMk/>
      </pc:docMkLst>
      <pc:sldChg chg="addSp modSp modAnim">
        <pc:chgData name="Glen Jones" userId="e846aaca-4b24-4b13-b0d0-f2308e16b284" providerId="ADAL" clId="{ED47ACC3-9597-4D89-A1DC-43CF280EF274}" dt="2025-12-08T17:31:32.128" v="2"/>
        <pc:sldMkLst>
          <pc:docMk/>
          <pc:sldMk cId="0" sldId="277"/>
        </pc:sldMkLst>
        <pc:spChg chg="add mod">
          <ac:chgData name="Glen Jones" userId="e846aaca-4b24-4b13-b0d0-f2308e16b284" providerId="ADAL" clId="{ED47ACC3-9597-4D89-A1DC-43CF280EF274}" dt="2025-12-08T17:31:32.128" v="2"/>
          <ac:spMkLst>
            <pc:docMk/>
            <pc:sldMk cId="0" sldId="277"/>
            <ac:spMk id="2" creationId="{26FA1510-3F83-7CF5-5BCB-73E5328BF6ED}"/>
          </ac:spMkLst>
        </pc:spChg>
      </pc:sldChg>
      <pc:sldChg chg="del">
        <pc:chgData name="Glen Jones" userId="e846aaca-4b24-4b13-b0d0-f2308e16b284" providerId="ADAL" clId="{ED47ACC3-9597-4D89-A1DC-43CF280EF274}" dt="2025-12-08T17:29:44.296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29:43.219" v="0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F865D-8899-46BE-985D-E3490D97D19D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17C80-9FC8-463C-A48B-8B0EE3649A0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9433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109174C4-B5B7-7EB8-85D8-19727DC6E4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nurse examined the victim to see if they were conscious.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503817" y="3220126"/>
            <a:ext cx="49464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con</a:t>
            </a:r>
            <a:r>
              <a:rPr lang="en-GB" sz="8000" dirty="0">
                <a:solidFill>
                  <a:schemeClr val="bg1"/>
                </a:solidFill>
              </a:rPr>
              <a:t>scious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156" y="2040791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ADDAFD7-3285-3160-FE32-374A1DA0B146}"/>
              </a:ext>
            </a:extLst>
          </p:cNvPr>
          <p:cNvSpPr txBox="1"/>
          <p:nvPr/>
        </p:nvSpPr>
        <p:spPr>
          <a:xfrm>
            <a:off x="5564777" y="4250790"/>
            <a:ext cx="4493623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Remember the </a:t>
            </a:r>
            <a:r>
              <a:rPr lang="en-GB" u="sng" dirty="0">
                <a:solidFill>
                  <a:schemeClr val="bg1"/>
                </a:solidFill>
              </a:rPr>
              <a:t>cious</a:t>
            </a:r>
            <a:r>
              <a:rPr lang="en-GB" dirty="0">
                <a:solidFill>
                  <a:schemeClr val="bg1"/>
                </a:solidFill>
              </a:rPr>
              <a:t> endings.</a:t>
            </a: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91AAEC8-FEF9-0931-BAED-F85432A2D9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2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new rules caused some controversy.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573486" y="2558407"/>
            <a:ext cx="59461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con</a:t>
            </a:r>
            <a:r>
              <a:rPr lang="en-GB" sz="8000" dirty="0">
                <a:solidFill>
                  <a:schemeClr val="bg1"/>
                </a:solidFill>
              </a:rPr>
              <a:t>troversy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9095" y="2099490"/>
            <a:ext cx="3740723" cy="481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E74E741-E4CB-14EE-76E1-10D95E3EB7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20549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Will the boy confide in his teacher?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3557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con</a:t>
            </a:r>
            <a:r>
              <a:rPr lang="en-GB" sz="8000" dirty="0">
                <a:solidFill>
                  <a:schemeClr val="bg1"/>
                </a:solidFill>
              </a:rPr>
              <a:t>fide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869" y="2323142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BE25AAC-2630-2F83-090B-95CBB947CD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and Aimee stay connected using their transponders.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365553" y="2567116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con</a:t>
            </a:r>
            <a:r>
              <a:rPr lang="en-GB" sz="8000" dirty="0">
                <a:solidFill>
                  <a:schemeClr val="bg1"/>
                </a:solidFill>
              </a:rPr>
              <a:t>nected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6787" y="2465857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C0EE0479-D94D-0E22-5DEA-1319B00457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is feeling content after finding another gem.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con</a:t>
            </a:r>
            <a:r>
              <a:rPr lang="en-GB" sz="8000" dirty="0">
                <a:solidFill>
                  <a:schemeClr val="bg1"/>
                </a:solidFill>
              </a:rPr>
              <a:t>tent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2056553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984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1EA9C974-D654-5887-EE8A-ED72C9912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could you turn the temperature control up?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con</a:t>
            </a:r>
            <a:r>
              <a:rPr lang="en-GB" sz="8000" dirty="0">
                <a:solidFill>
                  <a:schemeClr val="bg1"/>
                </a:solidFill>
              </a:rPr>
              <a:t>trol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314" y="2169158"/>
            <a:ext cx="3740723" cy="481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818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33D1AB-08E3-E332-81AD-C535690E40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20549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is the ideal consumer of this product?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894218" y="2558407"/>
            <a:ext cx="71061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con</a:t>
            </a:r>
            <a:r>
              <a:rPr lang="en-GB" sz="8000" dirty="0">
                <a:solidFill>
                  <a:schemeClr val="bg1"/>
                </a:solidFill>
              </a:rPr>
              <a:t>sumer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303" y="2037677"/>
            <a:ext cx="4948285" cy="390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253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BCA2AFF0-FE70-7F8C-0761-BB4474A190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Emile's quest will continue until he has all of the gems.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146766" y="2558407"/>
            <a:ext cx="63728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con</a:t>
            </a:r>
            <a:r>
              <a:rPr lang="en-GB" sz="8000" dirty="0">
                <a:solidFill>
                  <a:schemeClr val="bg1"/>
                </a:solidFill>
              </a:rPr>
              <a:t>tinue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273" y="2152348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5846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BC85C3F9-53A9-828E-147C-69DF8201F2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85715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signed the contract reluctantly.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181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con</a:t>
            </a:r>
            <a:r>
              <a:rPr lang="en-GB" sz="8000" dirty="0">
                <a:solidFill>
                  <a:schemeClr val="bg1"/>
                </a:solidFill>
              </a:rPr>
              <a:t>tract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3693" y="2013010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7086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BB79CD6-ABBD-F123-8AA7-77EB8DFC7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and Emile conspire to beat Scrambler to the gems.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251269" y="3407589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con</a:t>
            </a:r>
            <a:r>
              <a:rPr lang="en-GB" sz="8000" dirty="0">
                <a:solidFill>
                  <a:schemeClr val="bg1"/>
                </a:solidFill>
              </a:rPr>
              <a:t>spire</a:t>
            </a:r>
            <a:endParaRPr lang="en-GB" sz="8000" b="1" dirty="0">
              <a:solidFill>
                <a:schemeClr val="bg1"/>
              </a:solidFill>
            </a:endParaRP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9721" y="2760617"/>
            <a:ext cx="3058621" cy="3940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405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sign on a wall&#10;&#10;AI-generated content may be incorrect.">
            <a:extLst>
              <a:ext uri="{FF2B5EF4-FFF2-40B4-BE49-F238E27FC236}">
                <a16:creationId xmlns:a16="http://schemas.microsoft.com/office/drawing/2014/main" id="{5274CA47-EE81-36B5-8524-09E954ACED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8686" y="1690688"/>
            <a:ext cx="4194628" cy="5191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8580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was comscious of the comtroversy surrounding the new trade agreement.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723206" y="4341826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a comscientious comsumer, he couldn't help but wonder about the comvenience of such a deal.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623456" y="210172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was co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scious of the co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troversy surrounding the new trade agreement.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7" y="4350485"/>
            <a:ext cx="106901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As a co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scientious co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sumer, he couldn't help but wonder about the co</a:t>
            </a:r>
            <a:r>
              <a:rPr lang="en-GB" sz="3600" u="sng" dirty="0">
                <a:solidFill>
                  <a:srgbClr val="FF0000"/>
                </a:solidFill>
              </a:rPr>
              <a:t>n</a:t>
            </a:r>
            <a:r>
              <a:rPr lang="en-GB" sz="3600" dirty="0">
                <a:solidFill>
                  <a:schemeClr val="bg1"/>
                </a:solidFill>
              </a:rPr>
              <a:t>venience of such a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</a:rPr>
              <a:t>deal.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0" y="4181673"/>
            <a:ext cx="2598841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c__scio__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3" y="2329146"/>
            <a:ext cx="2598841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c___ven____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1" y="4181673"/>
            <a:ext cx="2598841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c__t__v__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0" y="2317680"/>
            <a:ext cx="2598841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c__scie___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0090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conscience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conscious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controversy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convenience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8561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8561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4AA2BC-2C8A-7FDD-30C4-0AA8CA49519A}"/>
              </a:ext>
            </a:extLst>
          </p:cNvPr>
          <p:cNvSpPr txBox="1">
            <a:spLocks/>
          </p:cNvSpPr>
          <p:nvPr/>
        </p:nvSpPr>
        <p:spPr>
          <a:xfrm>
            <a:off x="3598570" y="4181673"/>
            <a:ext cx="2598841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scio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us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CBDE4E-9C27-455E-5B1F-EEA58AF385F8}"/>
              </a:ext>
            </a:extLst>
          </p:cNvPr>
          <p:cNvSpPr txBox="1">
            <a:spLocks/>
          </p:cNvSpPr>
          <p:nvPr/>
        </p:nvSpPr>
        <p:spPr>
          <a:xfrm>
            <a:off x="6426923" y="2329146"/>
            <a:ext cx="2598841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2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ven</a:t>
            </a:r>
            <a:r>
              <a:rPr lang="en-GB" sz="2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ience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56BC3F-79A4-3E4A-BDF5-58169C29DC01}"/>
              </a:ext>
            </a:extLst>
          </p:cNvPr>
          <p:cNvSpPr txBox="1">
            <a:spLocks/>
          </p:cNvSpPr>
          <p:nvPr/>
        </p:nvSpPr>
        <p:spPr>
          <a:xfrm>
            <a:off x="6406591" y="4181673"/>
            <a:ext cx="2598841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ersy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B91FAF8-4FEA-74E8-BCC4-960BBC077171}"/>
              </a:ext>
            </a:extLst>
          </p:cNvPr>
          <p:cNvSpPr txBox="1">
            <a:spLocks/>
          </p:cNvSpPr>
          <p:nvPr/>
        </p:nvSpPr>
        <p:spPr>
          <a:xfrm>
            <a:off x="3598570" y="2317680"/>
            <a:ext cx="2598841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on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scie</a:t>
            </a:r>
            <a:r>
              <a:rPr lang="en-GB" sz="28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nce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9404F2-D952-D43D-39F5-6339B84D1733}"/>
              </a:ext>
            </a:extLst>
          </p:cNvPr>
          <p:cNvSpPr txBox="1"/>
          <p:nvPr/>
        </p:nvSpPr>
        <p:spPr>
          <a:xfrm>
            <a:off x="9425653" y="2394857"/>
            <a:ext cx="2547938" cy="200906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conscience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conscious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controversy</a:t>
            </a:r>
          </a:p>
          <a:p>
            <a:pPr algn="ctr"/>
            <a:r>
              <a:rPr lang="en-GB" sz="2800" dirty="0">
                <a:latin typeface="Andika" panose="02000000000000000000" pitchFamily="2" charset="0"/>
              </a:rPr>
              <a:t>convenience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6478027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SY5T1AW4Fe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16A3933-D4F2-DCB6-305C-08B6461B57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53E2337-FC72-002F-0F2E-C875840DCBE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C2CF2BA-21EE-C797-B32C-5EA0C10B683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8437" y="2017401"/>
            <a:ext cx="3267562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conscience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conscious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controversy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convenience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confide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connected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4918" y="2029794"/>
            <a:ext cx="4260338" cy="4528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fr-FR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content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8.	control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9.	consumer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10.	continue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11.	contract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12.	conspire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ADE1745-8130-9F31-8C2D-B3C27CF13E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6FA1510-3F83-7CF5-5BCB-73E5328BF6ED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73B6A6FC-0837-5603-3175-9928550FB8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BD3B07-10F8-08A6-8751-1A70122F73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084" y="291521"/>
            <a:ext cx="5576048" cy="5432276"/>
          </a:xfrm>
          <a:prstGeom prst="roundRect">
            <a:avLst>
              <a:gd name="adj" fmla="val 5566"/>
            </a:avLst>
          </a:prstGeom>
          <a:solidFill>
            <a:srgbClr val="7030A0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In the quiet of night, my conscience speaks,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A whisper so soft, like a river’s creeks.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I’m conscious of choices, of paths that I take,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In moments of stillness, decisions I make.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In the controversy, I try to be fair,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Through questions and doubts, I show that I care.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For the sake of convenience, shortcuts might call,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But I'll stand my ground and give it my all.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To friends I confide, my secrets I share,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 In trust, we are connected, our bond is so rare.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I feel truly content with friends all around,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In this circle of kindness, love can be found.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6D39FCE-8A40-3BA0-8168-278010F09D65}"/>
              </a:ext>
            </a:extLst>
          </p:cNvPr>
          <p:cNvSpPr txBox="1">
            <a:spLocks/>
          </p:cNvSpPr>
          <p:nvPr/>
        </p:nvSpPr>
        <p:spPr>
          <a:xfrm>
            <a:off x="6251870" y="291521"/>
            <a:ext cx="5665695" cy="5432276"/>
          </a:xfrm>
          <a:prstGeom prst="roundRect">
            <a:avLst>
              <a:gd name="adj" fmla="val 9197"/>
            </a:avLst>
          </a:prstGeom>
          <a:solidFill>
            <a:srgbClr val="7030A0"/>
          </a:solidFill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I strive for control in the chaos of the day, 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Yet sometimes I let go and simply just play.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A smart consumer of wisdom and fun, 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I cherish the lessons from everyone.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As the days continue, I learn and I grow, 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In the garden of life, I reap what I sow. 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A contract with self, to be honest and fair, 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and look after those I tenderly care.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Together we’ll conspire, for a future so bright, 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With hope as our guide, we'll reach for the light.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In the web of our lives, we’re all intertwined, 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A tapestry of love, in hearts and in minds.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16C037D-22CE-4B7A-F6E3-ED0CEA34CAD9}"/>
              </a:ext>
            </a:extLst>
          </p:cNvPr>
          <p:cNvSpPr txBox="1">
            <a:spLocks/>
          </p:cNvSpPr>
          <p:nvPr/>
        </p:nvSpPr>
        <p:spPr>
          <a:xfrm>
            <a:off x="364084" y="6006444"/>
            <a:ext cx="5576048" cy="715926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What genre of text is it? How do you know?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DAFF8B8-8CD5-68CE-EED1-14749138FA4D}"/>
              </a:ext>
            </a:extLst>
          </p:cNvPr>
          <p:cNvSpPr txBox="1">
            <a:spLocks/>
          </p:cNvSpPr>
          <p:nvPr/>
        </p:nvSpPr>
        <p:spPr>
          <a:xfrm>
            <a:off x="6251869" y="6006443"/>
            <a:ext cx="5665695" cy="715927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Can you find the spelling pattern for this week?</a:t>
            </a:r>
          </a:p>
        </p:txBody>
      </p:sp>
    </p:spTree>
    <p:extLst>
      <p:ext uri="{BB962C8B-B14F-4D97-AF65-F5344CB8AC3E}">
        <p14:creationId xmlns:p14="http://schemas.microsoft.com/office/powerpoint/2010/main" val="875277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73B6A6FC-0837-5603-3175-9928550FB8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BD3B07-10F8-08A6-8751-1A70122F73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084" y="291521"/>
            <a:ext cx="5576048" cy="5432276"/>
          </a:xfrm>
          <a:prstGeom prst="roundRect">
            <a:avLst>
              <a:gd name="adj" fmla="val 5566"/>
            </a:avLst>
          </a:prstGeom>
          <a:solidFill>
            <a:srgbClr val="7030A0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In the quiet of night, my </a:t>
            </a:r>
            <a:r>
              <a:rPr lang="en-GB" sz="1800" b="1" u="sng" dirty="0">
                <a:solidFill>
                  <a:srgbClr val="FFFF00"/>
                </a:solidFill>
                <a:latin typeface="Andika" panose="02000000000000000000" pitchFamily="2" charset="0"/>
              </a:rPr>
              <a:t>conscience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 speaks,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A whisper so soft, like a river’s creeks.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I’m </a:t>
            </a:r>
            <a:r>
              <a:rPr lang="en-GB" sz="1800" b="1" u="sng" dirty="0">
                <a:solidFill>
                  <a:srgbClr val="FFFF00"/>
                </a:solidFill>
                <a:latin typeface="Andika" panose="02000000000000000000" pitchFamily="2" charset="0"/>
              </a:rPr>
              <a:t>conscious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 of choices, of paths that I take,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In moments of stillness, decisions I make.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In the </a:t>
            </a:r>
            <a:r>
              <a:rPr lang="en-GB" sz="1800" b="1" u="sng" dirty="0">
                <a:solidFill>
                  <a:srgbClr val="FFFF00"/>
                </a:solidFill>
                <a:latin typeface="Andika" panose="02000000000000000000" pitchFamily="2" charset="0"/>
              </a:rPr>
              <a:t>controversy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, I try to be fair,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Through questions and doubts, I show that I care.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For the sake of </a:t>
            </a:r>
            <a:r>
              <a:rPr lang="en-GB" sz="1800" b="1" u="sng" dirty="0">
                <a:solidFill>
                  <a:srgbClr val="FFFF00"/>
                </a:solidFill>
                <a:latin typeface="Andika" panose="02000000000000000000" pitchFamily="2" charset="0"/>
              </a:rPr>
              <a:t>convenience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, shortcuts might call,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But I'll stand my ground and give it my all.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To friends I </a:t>
            </a:r>
            <a:r>
              <a:rPr lang="en-GB" sz="1800" b="1" u="sng" dirty="0">
                <a:solidFill>
                  <a:srgbClr val="FFFF00"/>
                </a:solidFill>
                <a:latin typeface="Andika" panose="02000000000000000000" pitchFamily="2" charset="0"/>
              </a:rPr>
              <a:t>confide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, my secrets I share,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 In trust, we are </a:t>
            </a:r>
            <a:r>
              <a:rPr lang="en-GB" sz="1800" b="1" u="sng" dirty="0">
                <a:solidFill>
                  <a:srgbClr val="FFFF00"/>
                </a:solidFill>
                <a:latin typeface="Andika" panose="02000000000000000000" pitchFamily="2" charset="0"/>
              </a:rPr>
              <a:t>connected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, our bond is so rare.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I feel truly </a:t>
            </a:r>
            <a:r>
              <a:rPr lang="en-GB" sz="1800" b="1" u="sng" dirty="0">
                <a:solidFill>
                  <a:srgbClr val="FFFF00"/>
                </a:solidFill>
                <a:latin typeface="Andika" panose="02000000000000000000" pitchFamily="2" charset="0"/>
              </a:rPr>
              <a:t>content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 with friends all around,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</a:rPr>
              <a:t>In this circle of kindness, love can be found.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6D39FCE-8A40-3BA0-8168-278010F09D65}"/>
              </a:ext>
            </a:extLst>
          </p:cNvPr>
          <p:cNvSpPr txBox="1">
            <a:spLocks/>
          </p:cNvSpPr>
          <p:nvPr/>
        </p:nvSpPr>
        <p:spPr>
          <a:xfrm>
            <a:off x="6251870" y="291521"/>
            <a:ext cx="5665695" cy="5432276"/>
          </a:xfrm>
          <a:prstGeom prst="roundRect">
            <a:avLst>
              <a:gd name="adj" fmla="val 9197"/>
            </a:avLst>
          </a:prstGeom>
          <a:solidFill>
            <a:srgbClr val="7030A0"/>
          </a:solidFill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I strive for </a:t>
            </a:r>
            <a:r>
              <a:rPr lang="en-GB" sz="2000" b="1" u="sng" dirty="0">
                <a:solidFill>
                  <a:srgbClr val="FFFF00"/>
                </a:solidFill>
                <a:latin typeface="Andika" panose="02000000000000000000" pitchFamily="2" charset="0"/>
              </a:rPr>
              <a:t>control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 in the chaos of the day, 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Yet sometimes I let go and simply just play.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A smart </a:t>
            </a:r>
            <a:r>
              <a:rPr lang="en-GB" sz="2000" b="1" u="sng" dirty="0">
                <a:solidFill>
                  <a:srgbClr val="FFFF00"/>
                </a:solidFill>
                <a:latin typeface="Andika" panose="02000000000000000000" pitchFamily="2" charset="0"/>
              </a:rPr>
              <a:t>consumer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 of wisdom and fun, 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I cherish the lessons from everyone.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As the days </a:t>
            </a:r>
            <a:r>
              <a:rPr lang="en-GB" sz="2000" b="1" u="sng" dirty="0">
                <a:solidFill>
                  <a:srgbClr val="FFFF00"/>
                </a:solidFill>
                <a:latin typeface="Andika" panose="02000000000000000000" pitchFamily="2" charset="0"/>
              </a:rPr>
              <a:t>continue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, I learn and I grow, 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In the garden of life, I reap what I sow. 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A </a:t>
            </a:r>
            <a:r>
              <a:rPr lang="en-GB" sz="2000" b="1" u="sng" dirty="0">
                <a:solidFill>
                  <a:srgbClr val="FFFF00"/>
                </a:solidFill>
                <a:latin typeface="Andika" panose="02000000000000000000" pitchFamily="2" charset="0"/>
              </a:rPr>
              <a:t>contract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 with self, to be honest and fair, 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and look after those I tenderly care.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Together we’ll </a:t>
            </a:r>
            <a:r>
              <a:rPr lang="en-GB" sz="2000" b="1" u="sng" dirty="0">
                <a:solidFill>
                  <a:srgbClr val="FFFF00"/>
                </a:solidFill>
                <a:latin typeface="Andika" panose="02000000000000000000" pitchFamily="2" charset="0"/>
              </a:rPr>
              <a:t>conspire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, for a future so bright, 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With hope as our guide, we'll reach for the light.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In the web of our lives, we’re all intertwined, 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</a:rPr>
              <a:t>A tapestry of love, in hearts and in minds.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16C037D-22CE-4B7A-F6E3-ED0CEA34CAD9}"/>
              </a:ext>
            </a:extLst>
          </p:cNvPr>
          <p:cNvSpPr txBox="1">
            <a:spLocks/>
          </p:cNvSpPr>
          <p:nvPr/>
        </p:nvSpPr>
        <p:spPr>
          <a:xfrm>
            <a:off x="364084" y="6006444"/>
            <a:ext cx="5576048" cy="715926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What genre of text is it? How do you know?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DAFF8B8-8CD5-68CE-EED1-14749138FA4D}"/>
              </a:ext>
            </a:extLst>
          </p:cNvPr>
          <p:cNvSpPr txBox="1">
            <a:spLocks/>
          </p:cNvSpPr>
          <p:nvPr/>
        </p:nvSpPr>
        <p:spPr>
          <a:xfrm>
            <a:off x="6251869" y="6006443"/>
            <a:ext cx="5665695" cy="715927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  <a:latin typeface="Andika" panose="02000000000000000000" pitchFamily="2" charset="0"/>
              </a:rPr>
              <a:t>Can you find the spelling pattern for this week?</a:t>
            </a:r>
          </a:p>
        </p:txBody>
      </p:sp>
    </p:spTree>
    <p:extLst>
      <p:ext uri="{BB962C8B-B14F-4D97-AF65-F5344CB8AC3E}">
        <p14:creationId xmlns:p14="http://schemas.microsoft.com/office/powerpoint/2010/main" val="1253524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AEDD9DF-7A57-97E7-D850-48FC6C5EFD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4595" y="0"/>
            <a:ext cx="12178352" cy="6897872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32F062B-77E4-CD4F-02F4-9CE75AE4C3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F1C2004-8817-0081-E40D-124B7A54443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CF0D8BA8-57B8-E2A1-FF02-4085F70F648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6"/>
            <a:ext cx="9144000" cy="144049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that start with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7A0C532-9BB1-DD6A-0C3D-9169392ABC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4D2F35B1-D845-F232-8290-64CE93AF0C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5853" y="947651"/>
            <a:ext cx="10640291" cy="4522123"/>
          </a:xfrm>
          <a:prstGeom prst="roundRect">
            <a:avLst>
              <a:gd name="adj" fmla="val 8596"/>
            </a:avLst>
          </a:prstGeom>
          <a:solidFill>
            <a:srgbClr val="00B050"/>
          </a:solidFill>
          <a:ln>
            <a:solidFill>
              <a:srgbClr val="7030A0"/>
            </a:solidFill>
          </a:ln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6000" dirty="0">
                <a:solidFill>
                  <a:schemeClr val="bg1"/>
                </a:solidFill>
                <a:latin typeface="Andika" panose="02000000000000000000" pitchFamily="2" charset="0"/>
              </a:rPr>
              <a:t>Many words starting ‘con-’ </a:t>
            </a:r>
          </a:p>
          <a:p>
            <a:pPr>
              <a:lnSpc>
                <a:spcPct val="100000"/>
              </a:lnSpc>
            </a:pPr>
            <a:r>
              <a:rPr lang="en-US" sz="6000" dirty="0">
                <a:solidFill>
                  <a:schemeClr val="bg1"/>
                </a:solidFill>
                <a:latin typeface="Andika" panose="02000000000000000000" pitchFamily="2" charset="0"/>
              </a:rPr>
              <a:t>mean ‘together’ or ‘with’.</a:t>
            </a:r>
          </a:p>
        </p:txBody>
      </p:sp>
    </p:spTree>
    <p:extLst>
      <p:ext uri="{BB962C8B-B14F-4D97-AF65-F5344CB8AC3E}">
        <p14:creationId xmlns:p14="http://schemas.microsoft.com/office/powerpoint/2010/main" val="614667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F1A5105-A3BD-29C8-4BFA-0E11DC424E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AFF60F-5079-DEBA-0E56-E3A7629FB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370" y="1706900"/>
            <a:ext cx="2903074" cy="681359"/>
          </a:xfrm>
          <a:prstGeom prst="roundRect">
            <a:avLst>
              <a:gd name="adj" fmla="val 7170"/>
            </a:avLst>
          </a:prstGeom>
          <a:solidFill>
            <a:srgbClr val="0070C0"/>
          </a:solidFill>
        </p:spPr>
        <p:txBody>
          <a:bodyPr>
            <a:normAutofit lnSpcReduction="10000"/>
          </a:bodyPr>
          <a:lstStyle/>
          <a:p>
            <a:pPr marL="0" indent="0" algn="ctr">
              <a:lnSpc>
                <a:spcPct val="120000"/>
              </a:lnSpc>
              <a:buNone/>
            </a:pPr>
            <a:r>
              <a:rPr lang="en-US" sz="3300" u="sng" dirty="0">
                <a:solidFill>
                  <a:schemeClr val="bg1"/>
                </a:solidFill>
                <a:latin typeface="Andika" panose="02000000000000000000" pitchFamily="2" charset="0"/>
              </a:rPr>
              <a:t>con</a:t>
            </a:r>
            <a:r>
              <a:rPr lang="en-US" sz="3300" dirty="0">
                <a:solidFill>
                  <a:schemeClr val="bg1"/>
                </a:solidFill>
                <a:latin typeface="Andika" panose="02000000000000000000" pitchFamily="2" charset="0"/>
              </a:rPr>
              <a:t>struct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EF0283B-4AFC-39A4-2BF8-93786AC4C607}"/>
              </a:ext>
            </a:extLst>
          </p:cNvPr>
          <p:cNvSpPr txBox="1">
            <a:spLocks/>
          </p:cNvSpPr>
          <p:nvPr/>
        </p:nvSpPr>
        <p:spPr>
          <a:xfrm>
            <a:off x="1545659" y="1019780"/>
            <a:ext cx="8610600" cy="518957"/>
          </a:xfrm>
          <a:prstGeom prst="roundRect">
            <a:avLst/>
          </a:prstGeom>
          <a:solidFill>
            <a:srgbClr val="EF8023"/>
          </a:solidFill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dirty="0">
                <a:solidFill>
                  <a:schemeClr val="bg1"/>
                </a:solidFill>
              </a:rPr>
              <a:t>What do these words mean?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8723FCC-8B9D-D5CB-646D-45A55A5531DB}"/>
              </a:ext>
            </a:extLst>
          </p:cNvPr>
          <p:cNvSpPr txBox="1">
            <a:spLocks/>
          </p:cNvSpPr>
          <p:nvPr/>
        </p:nvSpPr>
        <p:spPr>
          <a:xfrm>
            <a:off x="5090550" y="1705555"/>
            <a:ext cx="6580372" cy="682704"/>
          </a:xfrm>
          <a:prstGeom prst="roundRect">
            <a:avLst>
              <a:gd name="adj" fmla="val 7170"/>
            </a:avLst>
          </a:prstGeom>
          <a:solidFill>
            <a:srgbClr val="00B050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3300" dirty="0">
                <a:solidFill>
                  <a:schemeClr val="bg1"/>
                </a:solidFill>
                <a:latin typeface="Andika" panose="02000000000000000000" pitchFamily="2" charset="0"/>
              </a:rPr>
              <a:t>to put something </a:t>
            </a:r>
            <a:r>
              <a:rPr lang="en-US" sz="3300" u="sng" dirty="0">
                <a:solidFill>
                  <a:schemeClr val="bg1"/>
                </a:solidFill>
                <a:latin typeface="Andika" panose="02000000000000000000" pitchFamily="2" charset="0"/>
              </a:rPr>
              <a:t>together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91FAAB4-2EAE-A3ED-E16B-AFFE9F15EE46}"/>
              </a:ext>
            </a:extLst>
          </p:cNvPr>
          <p:cNvSpPr/>
          <p:nvPr/>
        </p:nvSpPr>
        <p:spPr>
          <a:xfrm>
            <a:off x="3682216" y="1792972"/>
            <a:ext cx="1089891" cy="45258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A44DADAF-AF80-E2F1-129B-00EA51498B98}"/>
              </a:ext>
            </a:extLst>
          </p:cNvPr>
          <p:cNvSpPr txBox="1">
            <a:spLocks/>
          </p:cNvSpPr>
          <p:nvPr/>
        </p:nvSpPr>
        <p:spPr>
          <a:xfrm>
            <a:off x="306370" y="179741"/>
            <a:ext cx="11089179" cy="682703"/>
          </a:xfrm>
          <a:prstGeom prst="roundRect">
            <a:avLst>
              <a:gd name="adj" fmla="val 8596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000" dirty="0">
                <a:solidFill>
                  <a:schemeClr val="bg1"/>
                </a:solidFill>
                <a:latin typeface="Andika" panose="02000000000000000000" pitchFamily="2" charset="0"/>
              </a:rPr>
              <a:t>Words starting with ‘con-’ often mean ‘together’ or ‘with’.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D1F7A97-8885-5454-9B40-8B06113FA6F1}"/>
              </a:ext>
            </a:extLst>
          </p:cNvPr>
          <p:cNvSpPr txBox="1">
            <a:spLocks/>
          </p:cNvSpPr>
          <p:nvPr/>
        </p:nvSpPr>
        <p:spPr>
          <a:xfrm>
            <a:off x="306370" y="2557220"/>
            <a:ext cx="2903074" cy="681359"/>
          </a:xfrm>
          <a:prstGeom prst="roundRect">
            <a:avLst>
              <a:gd name="adj" fmla="val 7170"/>
            </a:avLst>
          </a:prstGeom>
          <a:solidFill>
            <a:srgbClr val="0070C0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300" u="sng" dirty="0">
                <a:solidFill>
                  <a:schemeClr val="bg1"/>
                </a:solidFill>
                <a:latin typeface="Andika" panose="02000000000000000000" pitchFamily="2" charset="0"/>
              </a:rPr>
              <a:t>con</a:t>
            </a:r>
            <a:r>
              <a:rPr lang="en-US" sz="3300" dirty="0">
                <a:solidFill>
                  <a:schemeClr val="bg1"/>
                </a:solidFill>
                <a:latin typeface="Andika" panose="02000000000000000000" pitchFamily="2" charset="0"/>
              </a:rPr>
              <a:t>versation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FC665CC-BBE4-F897-A697-1CA1EB365AC0}"/>
              </a:ext>
            </a:extLst>
          </p:cNvPr>
          <p:cNvSpPr txBox="1">
            <a:spLocks/>
          </p:cNvSpPr>
          <p:nvPr/>
        </p:nvSpPr>
        <p:spPr>
          <a:xfrm>
            <a:off x="5090550" y="2555875"/>
            <a:ext cx="6580372" cy="682704"/>
          </a:xfrm>
          <a:prstGeom prst="roundRect">
            <a:avLst>
              <a:gd name="adj" fmla="val 7170"/>
            </a:avLst>
          </a:prstGeom>
          <a:solidFill>
            <a:srgbClr val="00B050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3300" dirty="0">
                <a:solidFill>
                  <a:schemeClr val="bg1"/>
                </a:solidFill>
                <a:latin typeface="Andika" panose="02000000000000000000" pitchFamily="2" charset="0"/>
              </a:rPr>
              <a:t>talking </a:t>
            </a:r>
            <a:r>
              <a:rPr lang="en-US" sz="3300" u="sng" dirty="0">
                <a:solidFill>
                  <a:schemeClr val="bg1"/>
                </a:solidFill>
                <a:latin typeface="Andika" panose="02000000000000000000" pitchFamily="2" charset="0"/>
              </a:rPr>
              <a:t>with</a:t>
            </a:r>
            <a:r>
              <a:rPr lang="en-US" sz="3300" dirty="0">
                <a:solidFill>
                  <a:schemeClr val="bg1"/>
                </a:solidFill>
                <a:latin typeface="Andika" panose="02000000000000000000" pitchFamily="2" charset="0"/>
              </a:rPr>
              <a:t> someone 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C805610-47FF-5DF7-F5C2-948006F978F1}"/>
              </a:ext>
            </a:extLst>
          </p:cNvPr>
          <p:cNvSpPr/>
          <p:nvPr/>
        </p:nvSpPr>
        <p:spPr>
          <a:xfrm>
            <a:off x="3682216" y="2643292"/>
            <a:ext cx="1089891" cy="45258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405606D-F1B1-47AB-2528-CAC0E2DFB982}"/>
              </a:ext>
            </a:extLst>
          </p:cNvPr>
          <p:cNvSpPr txBox="1">
            <a:spLocks/>
          </p:cNvSpPr>
          <p:nvPr/>
        </p:nvSpPr>
        <p:spPr>
          <a:xfrm>
            <a:off x="306370" y="3412259"/>
            <a:ext cx="2903074" cy="681359"/>
          </a:xfrm>
          <a:prstGeom prst="roundRect">
            <a:avLst>
              <a:gd name="adj" fmla="val 7170"/>
            </a:avLst>
          </a:prstGeom>
          <a:solidFill>
            <a:srgbClr val="0070C0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300" u="sng" dirty="0">
                <a:solidFill>
                  <a:schemeClr val="bg1"/>
                </a:solidFill>
                <a:latin typeface="Andika" panose="02000000000000000000" pitchFamily="2" charset="0"/>
              </a:rPr>
              <a:t>con</a:t>
            </a:r>
            <a:r>
              <a:rPr lang="en-US" sz="3300" dirty="0">
                <a:solidFill>
                  <a:schemeClr val="bg1"/>
                </a:solidFill>
                <a:latin typeface="Andika" panose="02000000000000000000" pitchFamily="2" charset="0"/>
              </a:rPr>
              <a:t>nect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DB5B12A-EC62-86D9-3B7E-CFA637A41EDA}"/>
              </a:ext>
            </a:extLst>
          </p:cNvPr>
          <p:cNvSpPr txBox="1">
            <a:spLocks/>
          </p:cNvSpPr>
          <p:nvPr/>
        </p:nvSpPr>
        <p:spPr>
          <a:xfrm>
            <a:off x="5090550" y="3410914"/>
            <a:ext cx="6580372" cy="682704"/>
          </a:xfrm>
          <a:prstGeom prst="roundRect">
            <a:avLst>
              <a:gd name="adj" fmla="val 7170"/>
            </a:avLst>
          </a:prstGeom>
          <a:solidFill>
            <a:srgbClr val="00B050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3300" dirty="0">
                <a:solidFill>
                  <a:schemeClr val="bg1"/>
                </a:solidFill>
                <a:latin typeface="Andika" panose="02000000000000000000" pitchFamily="2" charset="0"/>
              </a:rPr>
              <a:t>link </a:t>
            </a:r>
            <a:r>
              <a:rPr lang="en-US" sz="3300" u="sng" dirty="0">
                <a:solidFill>
                  <a:schemeClr val="bg1"/>
                </a:solidFill>
                <a:latin typeface="Andika" panose="02000000000000000000" pitchFamily="2" charset="0"/>
              </a:rPr>
              <a:t>with</a:t>
            </a:r>
            <a:r>
              <a:rPr lang="en-US" sz="3300" dirty="0">
                <a:solidFill>
                  <a:schemeClr val="bg1"/>
                </a:solidFill>
                <a:latin typeface="Andika" panose="02000000000000000000" pitchFamily="2" charset="0"/>
              </a:rPr>
              <a:t> another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7028647-165D-F1EE-E392-D0C8536EB934}"/>
              </a:ext>
            </a:extLst>
          </p:cNvPr>
          <p:cNvSpPr/>
          <p:nvPr/>
        </p:nvSpPr>
        <p:spPr>
          <a:xfrm>
            <a:off x="3682216" y="3498331"/>
            <a:ext cx="1089891" cy="45258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C9287D9-9984-C359-DC2D-5E57EB816DB7}"/>
              </a:ext>
            </a:extLst>
          </p:cNvPr>
          <p:cNvSpPr txBox="1">
            <a:spLocks/>
          </p:cNvSpPr>
          <p:nvPr/>
        </p:nvSpPr>
        <p:spPr>
          <a:xfrm>
            <a:off x="306370" y="4283001"/>
            <a:ext cx="2903074" cy="681359"/>
          </a:xfrm>
          <a:prstGeom prst="roundRect">
            <a:avLst>
              <a:gd name="adj" fmla="val 7170"/>
            </a:avLst>
          </a:prstGeom>
          <a:solidFill>
            <a:srgbClr val="0070C0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300" u="sng" dirty="0">
                <a:solidFill>
                  <a:schemeClr val="bg1"/>
                </a:solidFill>
                <a:latin typeface="Andika" panose="02000000000000000000" pitchFamily="2" charset="0"/>
              </a:rPr>
              <a:t>con</a:t>
            </a:r>
            <a:r>
              <a:rPr lang="en-US" sz="3300" dirty="0">
                <a:solidFill>
                  <a:schemeClr val="bg1"/>
                </a:solidFill>
                <a:latin typeface="Andika" panose="02000000000000000000" pitchFamily="2" charset="0"/>
              </a:rPr>
              <a:t>gregate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FF85CD31-5DA8-9D26-802E-C751D41E5490}"/>
              </a:ext>
            </a:extLst>
          </p:cNvPr>
          <p:cNvSpPr txBox="1">
            <a:spLocks/>
          </p:cNvSpPr>
          <p:nvPr/>
        </p:nvSpPr>
        <p:spPr>
          <a:xfrm>
            <a:off x="5090550" y="4281656"/>
            <a:ext cx="6580372" cy="682704"/>
          </a:xfrm>
          <a:prstGeom prst="roundRect">
            <a:avLst>
              <a:gd name="adj" fmla="val 7170"/>
            </a:avLst>
          </a:prstGeom>
          <a:solidFill>
            <a:srgbClr val="00B050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3300" dirty="0">
                <a:solidFill>
                  <a:schemeClr val="bg1"/>
                </a:solidFill>
                <a:latin typeface="Andika" panose="02000000000000000000" pitchFamily="2" charset="0"/>
              </a:rPr>
              <a:t>gather </a:t>
            </a:r>
            <a:r>
              <a:rPr lang="en-US" sz="3300" u="sng" dirty="0">
                <a:solidFill>
                  <a:schemeClr val="bg1"/>
                </a:solidFill>
                <a:latin typeface="Andika" panose="02000000000000000000" pitchFamily="2" charset="0"/>
              </a:rPr>
              <a:t>with</a:t>
            </a:r>
            <a:r>
              <a:rPr lang="en-US" sz="3300" dirty="0">
                <a:solidFill>
                  <a:schemeClr val="bg1"/>
                </a:solidFill>
                <a:latin typeface="Andika" panose="02000000000000000000" pitchFamily="2" charset="0"/>
              </a:rPr>
              <a:t> others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9AD6709-1F54-EFE5-D15E-BD30E070D602}"/>
              </a:ext>
            </a:extLst>
          </p:cNvPr>
          <p:cNvSpPr/>
          <p:nvPr/>
        </p:nvSpPr>
        <p:spPr>
          <a:xfrm>
            <a:off x="3682216" y="4369073"/>
            <a:ext cx="1089891" cy="45258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860B8CFA-CBB4-68BD-3D3B-20D87F727776}"/>
              </a:ext>
            </a:extLst>
          </p:cNvPr>
          <p:cNvSpPr txBox="1">
            <a:spLocks/>
          </p:cNvSpPr>
          <p:nvPr/>
        </p:nvSpPr>
        <p:spPr>
          <a:xfrm>
            <a:off x="306370" y="5152398"/>
            <a:ext cx="2903074" cy="681359"/>
          </a:xfrm>
          <a:prstGeom prst="roundRect">
            <a:avLst>
              <a:gd name="adj" fmla="val 7170"/>
            </a:avLst>
          </a:prstGeom>
          <a:solidFill>
            <a:srgbClr val="0070C0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300" u="sng" dirty="0">
                <a:solidFill>
                  <a:schemeClr val="bg1"/>
                </a:solidFill>
                <a:latin typeface="Andika" panose="02000000000000000000" pitchFamily="2" charset="0"/>
              </a:rPr>
              <a:t>con</a:t>
            </a:r>
            <a:r>
              <a:rPr lang="en-US" sz="3300" dirty="0">
                <a:solidFill>
                  <a:schemeClr val="bg1"/>
                </a:solidFill>
                <a:latin typeface="Andika" panose="02000000000000000000" pitchFamily="2" charset="0"/>
              </a:rPr>
              <a:t>fide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EFFF50C0-8F9E-EC94-48F0-7B82247B65FC}"/>
              </a:ext>
            </a:extLst>
          </p:cNvPr>
          <p:cNvSpPr txBox="1">
            <a:spLocks/>
          </p:cNvSpPr>
          <p:nvPr/>
        </p:nvSpPr>
        <p:spPr>
          <a:xfrm>
            <a:off x="5090550" y="5151053"/>
            <a:ext cx="6580372" cy="682704"/>
          </a:xfrm>
          <a:prstGeom prst="roundRect">
            <a:avLst>
              <a:gd name="adj" fmla="val 7170"/>
            </a:avLst>
          </a:prstGeom>
          <a:solidFill>
            <a:srgbClr val="00B050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3300" dirty="0">
                <a:solidFill>
                  <a:schemeClr val="bg1"/>
                </a:solidFill>
                <a:latin typeface="Andika" panose="02000000000000000000" pitchFamily="2" charset="0"/>
              </a:rPr>
              <a:t>trust </a:t>
            </a:r>
            <a:r>
              <a:rPr lang="en-US" sz="3300" u="sng" dirty="0">
                <a:solidFill>
                  <a:schemeClr val="bg1"/>
                </a:solidFill>
                <a:latin typeface="Andika" panose="02000000000000000000" pitchFamily="2" charset="0"/>
              </a:rPr>
              <a:t>in another</a:t>
            </a:r>
            <a:endParaRPr lang="en-US" sz="33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FEFC6FDB-B6E3-EDCF-8D1C-F7E42E06DA68}"/>
              </a:ext>
            </a:extLst>
          </p:cNvPr>
          <p:cNvSpPr/>
          <p:nvPr/>
        </p:nvSpPr>
        <p:spPr>
          <a:xfrm>
            <a:off x="3682216" y="5238470"/>
            <a:ext cx="1089891" cy="45258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0DE2CDE0-AB16-5C1F-C675-A0789703F3A5}"/>
              </a:ext>
            </a:extLst>
          </p:cNvPr>
          <p:cNvSpPr txBox="1">
            <a:spLocks/>
          </p:cNvSpPr>
          <p:nvPr/>
        </p:nvSpPr>
        <p:spPr>
          <a:xfrm>
            <a:off x="306370" y="6008109"/>
            <a:ext cx="2903074" cy="681359"/>
          </a:xfrm>
          <a:prstGeom prst="roundRect">
            <a:avLst>
              <a:gd name="adj" fmla="val 7170"/>
            </a:avLst>
          </a:prstGeom>
          <a:solidFill>
            <a:srgbClr val="0070C0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3300" u="sng" dirty="0">
                <a:solidFill>
                  <a:schemeClr val="bg1"/>
                </a:solidFill>
                <a:latin typeface="Andika" panose="02000000000000000000" pitchFamily="2" charset="0"/>
              </a:rPr>
              <a:t>con</a:t>
            </a:r>
            <a:r>
              <a:rPr lang="en-US" sz="3300" dirty="0">
                <a:solidFill>
                  <a:schemeClr val="bg1"/>
                </a:solidFill>
                <a:latin typeface="Andika" panose="02000000000000000000" pitchFamily="2" charset="0"/>
              </a:rPr>
              <a:t>tract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B97E1883-29A7-ECF5-281C-5D6FB075C27D}"/>
              </a:ext>
            </a:extLst>
          </p:cNvPr>
          <p:cNvSpPr txBox="1">
            <a:spLocks/>
          </p:cNvSpPr>
          <p:nvPr/>
        </p:nvSpPr>
        <p:spPr>
          <a:xfrm>
            <a:off x="5090550" y="6006764"/>
            <a:ext cx="6580372" cy="682704"/>
          </a:xfrm>
          <a:prstGeom prst="roundRect">
            <a:avLst>
              <a:gd name="adj" fmla="val 7170"/>
            </a:avLst>
          </a:prstGeom>
          <a:solidFill>
            <a:srgbClr val="00B050"/>
          </a:solidFill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US" sz="3300" dirty="0">
                <a:solidFill>
                  <a:schemeClr val="bg1"/>
                </a:solidFill>
                <a:latin typeface="Andika" panose="02000000000000000000" pitchFamily="2" charset="0"/>
              </a:rPr>
              <a:t>an agreement </a:t>
            </a:r>
            <a:r>
              <a:rPr lang="en-US" sz="3300" u="sng" dirty="0">
                <a:solidFill>
                  <a:schemeClr val="bg1"/>
                </a:solidFill>
                <a:latin typeface="Andika" panose="02000000000000000000" pitchFamily="2" charset="0"/>
              </a:rPr>
              <a:t>with</a:t>
            </a:r>
            <a:r>
              <a:rPr lang="en-US" sz="3300" dirty="0">
                <a:solidFill>
                  <a:schemeClr val="bg1"/>
                </a:solidFill>
                <a:latin typeface="Andika" panose="02000000000000000000" pitchFamily="2" charset="0"/>
              </a:rPr>
              <a:t> someone 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9F39A910-811F-1469-AC2D-31CF731AEED1}"/>
              </a:ext>
            </a:extLst>
          </p:cNvPr>
          <p:cNvSpPr/>
          <p:nvPr/>
        </p:nvSpPr>
        <p:spPr>
          <a:xfrm>
            <a:off x="3682216" y="6094181"/>
            <a:ext cx="1089891" cy="45258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530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6" grpId="0" animBg="1"/>
      <p:bldP spid="19" grpId="0" animBg="1"/>
      <p:bldP spid="22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565FF81-5BA0-1A88-83DB-E4089F0635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916A10-A4AC-D4F4-DF83-2D39074D1F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1700" y="1079501"/>
            <a:ext cx="10299700" cy="3835399"/>
          </a:xfrm>
          <a:prstGeom prst="roundRect">
            <a:avLst>
              <a:gd name="adj" fmla="val 12665"/>
            </a:avLst>
          </a:prstGeom>
          <a:solidFill>
            <a:srgbClr val="7030A0"/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con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ductor held up her hands, signalling the audience that the orchestra were ready to begin.  </a:t>
            </a:r>
          </a:p>
          <a:p>
            <a:pPr marL="0" indent="0" algn="ctr">
              <a:buNone/>
            </a:pPr>
            <a:endParaRPr lang="en-GB" sz="3600" b="1" i="0" dirty="0">
              <a:solidFill>
                <a:schemeClr val="bg1"/>
              </a:solidFill>
              <a:effectLst/>
              <a:latin typeface="Andika" panose="02000000000000000000" pitchFamily="2" charset="0"/>
            </a:endParaRPr>
          </a:p>
          <a:p>
            <a:pPr marL="0" indent="0" algn="ctr">
              <a:buNone/>
            </a:pPr>
            <a:r>
              <a:rPr lang="en-GB" sz="3600" b="1" i="0" dirty="0">
                <a:solidFill>
                  <a:schemeClr val="bg1"/>
                </a:solidFill>
                <a:effectLst/>
                <a:latin typeface="Andika" panose="02000000000000000000" pitchFamily="2" charset="0"/>
              </a:rPr>
              <a:t>What does conduc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</a:rPr>
              <a:t>tor mean?</a:t>
            </a:r>
          </a:p>
          <a:p>
            <a:pPr marL="0" indent="0" algn="ctr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Clue - the morpheme ‘duct’ means to lead</a:t>
            </a:r>
          </a:p>
        </p:txBody>
      </p:sp>
    </p:spTree>
    <p:extLst>
      <p:ext uri="{BB962C8B-B14F-4D97-AF65-F5344CB8AC3E}">
        <p14:creationId xmlns:p14="http://schemas.microsoft.com/office/powerpoint/2010/main" val="3492723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8BEC1A38-0DAC-7294-2B1D-8D9F78F032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have a clear conscience.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16732" y="2558407"/>
            <a:ext cx="53470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chemeClr val="bg1"/>
                </a:solidFill>
              </a:rPr>
              <a:t>con</a:t>
            </a:r>
            <a:r>
              <a:rPr lang="en-GB" sz="8000" dirty="0">
                <a:solidFill>
                  <a:schemeClr val="bg1"/>
                </a:solidFill>
              </a:rPr>
              <a:t>science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977" y="2055311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1102</Words>
  <Application>Microsoft Office PowerPoint</Application>
  <PresentationFormat>Widescreen</PresentationFormat>
  <Paragraphs>175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8" baseType="lpstr">
      <vt:lpstr>Andika</vt:lpstr>
      <vt:lpstr>Aptos</vt:lpstr>
      <vt:lpstr>Arial</vt:lpstr>
      <vt:lpstr>Office Theme</vt:lpstr>
      <vt:lpstr> How to Use this PowerPoint</vt:lpstr>
      <vt:lpstr>Scrambler has been scrambling!!!</vt:lpstr>
      <vt:lpstr>PowerPoint Presentation</vt:lpstr>
      <vt:lpstr>PowerPoint Presentation</vt:lpstr>
      <vt:lpstr>Words that start with con.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42</cp:revision>
  <dcterms:created xsi:type="dcterms:W3CDTF">2022-05-31T09:42:07Z</dcterms:created>
  <dcterms:modified xsi:type="dcterms:W3CDTF">2025-12-08T17:31:33Z</dcterms:modified>
</cp:coreProperties>
</file>