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408" r:id="rId2"/>
    <p:sldId id="375" r:id="rId3"/>
    <p:sldId id="274" r:id="rId4"/>
    <p:sldId id="269" r:id="rId5"/>
    <p:sldId id="281" r:id="rId6"/>
    <p:sldId id="282" r:id="rId7"/>
    <p:sldId id="283" r:id="rId8"/>
    <p:sldId id="286" r:id="rId9"/>
    <p:sldId id="285" r:id="rId10"/>
    <p:sldId id="301" r:id="rId11"/>
    <p:sldId id="302" r:id="rId12"/>
    <p:sldId id="303" r:id="rId13"/>
    <p:sldId id="304" r:id="rId14"/>
    <p:sldId id="306" r:id="rId15"/>
    <p:sldId id="307" r:id="rId16"/>
    <p:sldId id="308" r:id="rId17"/>
    <p:sldId id="365" r:id="rId18"/>
    <p:sldId id="309" r:id="rId19"/>
    <p:sldId id="363" r:id="rId20"/>
    <p:sldId id="270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50A48D-5217-46A7-B18B-0E682EBD2121}" v="2" dt="2025-12-08T17:31:20.7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31:20.77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31:20.77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31:20.770" v="2"/>
          <ac:spMkLst>
            <pc:docMk/>
            <pc:sldMk cId="0" sldId="270"/>
            <ac:spMk id="2" creationId="{EBBCB0B6-2600-051D-C23E-55482B7399A1}"/>
          </ac:spMkLst>
        </pc:spChg>
      </pc:sldChg>
      <pc:sldChg chg="del">
        <pc:chgData name="Glen Jones" userId="e846aaca-4b24-4b13-b0d0-f2308e16b284" providerId="ADAL" clId="{ED47ACC3-9597-4D89-A1DC-43CF280EF274}" dt="2025-12-08T17:29:08.39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9:06.762" v="0"/>
        <pc:sldMkLst>
          <pc:docMk/>
          <pc:sldMk cId="461087981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8017F2C-4D50-5E14-4239-9C0DF5797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44564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teacher available to answer a question?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43341" y="3237675"/>
            <a:ext cx="5738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availab</a:t>
            </a:r>
            <a:r>
              <a:rPr lang="en-GB" sz="96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9678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10E995-69FE-FBE9-2D74-C05E4F07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carrot is a vegetable.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0206" y="2558407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vegetab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101" y="2160449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7BCDF32-08C4-8020-69C8-674F7C4D5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narrowly avoided being hit by the vehicle.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22394" y="3263802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vehic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6218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FBCFA4-044A-AA03-E1D7-5E346F91E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lifted weights to help increase her muscle size.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96543" y="3577310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musc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67" y="2558407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63736B0-E8C3-540D-DB27-E70607971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were multiple correct answers.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43341" y="3525059"/>
            <a:ext cx="6340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multip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28164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BD249EE-E374-515C-7D19-481E6D50B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asked me for the answer to the riddle.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9349" y="3551184"/>
            <a:ext cx="573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ridd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992" y="2429691"/>
            <a:ext cx="3301947" cy="425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135FA3C-1775-33C4-EC24-290BC577D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was able to work out the answer from the information given.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17193" y="3428998"/>
            <a:ext cx="7532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79340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0850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purpel alien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4409" y="32343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littel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90898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tabel covered with plump, red appels.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7876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is a cheerful red and purp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alien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4409" y="32347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and Aimee decided to embark on a litt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adventure.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4" y="49010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Emile's eyes sparkled with delight as he spotted a tab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 covered with plump, red app</a:t>
            </a:r>
            <a:r>
              <a:rPr lang="en-GB" sz="3600" u="sng" dirty="0">
                <a:solidFill>
                  <a:srgbClr val="FF0000"/>
                </a:solidFill>
              </a:rPr>
              <a:t>le</a:t>
            </a:r>
            <a:r>
              <a:rPr lang="en-GB" sz="3600" dirty="0">
                <a:solidFill>
                  <a:schemeClr val="bg1"/>
                </a:solidFill>
              </a:rPr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 using </a:t>
            </a:r>
            <a:r>
              <a:rPr lang="en-GB" altLang="en-US" sz="3600" u="sng" dirty="0">
                <a:solidFill>
                  <a:srgbClr val="FFFF00"/>
                </a:solidFill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F75149-C722-1472-2D20-604941EF9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054" y="25653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available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557DF-701F-332C-8740-904113EEB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501" y="25653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vegetable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vehicle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muscle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multiple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riddle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able</a:t>
            </a:r>
          </a:p>
        </p:txBody>
      </p:sp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697569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73416A-F73F-E246-B781-CDF3259BA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470" y="2055813"/>
            <a:ext cx="6891057" cy="362336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AAA3FBB-E39A-2422-4E35-51D012144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6D1AFA-31FC-4026-6D53-5D6DE7ADBF1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DE7745B-DEA6-040A-BD12-13907B65F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table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apple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bottle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little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middle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available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vegetable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vehicle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muscle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multiple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riddle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able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BBCB0B6-2600-051D-C23E-55482B7399A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F5CA33-EDDE-C276-EDF9-226286D40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D275585-C9ED-4839-5DB3-55B047C66B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1368628-DC14-B59B-F5C9-EE49B3D97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7CAD17D-D16B-9D4D-7001-11DE4AB631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8"/>
            <a:ext cx="9144000" cy="283717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/l/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words.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FBC62369-993A-B181-45B2-0A9F5ABC4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236936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/l/ sound at the end of words can be formed in three ways.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Do you remember the three ways?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383148" y="2837987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u="sng" dirty="0">
                  <a:solidFill>
                    <a:schemeClr val="bg1"/>
                  </a:solidFill>
                  <a:latin typeface="+mj-lt"/>
                </a:rPr>
                <a:t>le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 as in table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FD597B-E62C-7B12-5D47-04E05F96E9F6}"/>
              </a:ext>
            </a:extLst>
          </p:cNvPr>
          <p:cNvGrpSpPr/>
          <p:nvPr/>
        </p:nvGrpSpPr>
        <p:grpSpPr>
          <a:xfrm>
            <a:off x="4245428" y="2891168"/>
            <a:ext cx="3701143" cy="2697448"/>
            <a:chOff x="-1561" y="1794653"/>
            <a:chExt cx="3701143" cy="269744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7C075F4-DB15-C334-A2A0-1C94C31C5F89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D645918-6F8A-B270-F36B-17A0330A5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u="sng" dirty="0">
                  <a:solidFill>
                    <a:schemeClr val="bg1"/>
                  </a:solidFill>
                  <a:latin typeface="+mj-lt"/>
                </a:rPr>
                <a:t>el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 as in towel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7" name="Picture 6" descr="A knitted hat on a white surface&#10;&#10;Description automatically generated with low confidence">
            <a:extLst>
              <a:ext uri="{FF2B5EF4-FFF2-40B4-BE49-F238E27FC236}">
                <a16:creationId xmlns:a16="http://schemas.microsoft.com/office/drawing/2014/main" id="{3E9CF751-CA75-6AB3-83FF-14D8C3BD93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0176" y="3544065"/>
            <a:ext cx="2000188" cy="192508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10709F0E-D93B-566B-28EA-3438A520C6B6}"/>
              </a:ext>
            </a:extLst>
          </p:cNvPr>
          <p:cNvGrpSpPr/>
          <p:nvPr/>
        </p:nvGrpSpPr>
        <p:grpSpPr>
          <a:xfrm>
            <a:off x="8375599" y="2842795"/>
            <a:ext cx="3701143" cy="2697448"/>
            <a:chOff x="-1561" y="1794653"/>
            <a:chExt cx="3701143" cy="269744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9383C3D-FDAD-4AFB-9565-27EAAD71D1D5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182B3F-4123-9CD6-FA51-DBCF28EA7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u="sng" dirty="0">
                  <a:solidFill>
                    <a:schemeClr val="bg1"/>
                  </a:solidFill>
                  <a:latin typeface="+mj-lt"/>
                </a:rPr>
                <a:t>al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 as in metal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11" name="Picture 10" descr="A close-up of a faucet&#10;&#10;Description automatically generated with medium confidence">
            <a:extLst>
              <a:ext uri="{FF2B5EF4-FFF2-40B4-BE49-F238E27FC236}">
                <a16:creationId xmlns:a16="http://schemas.microsoft.com/office/drawing/2014/main" id="{D4B5A02A-69B2-1AB6-43B8-128D9BD1CD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0348" y="3490884"/>
            <a:ext cx="2000188" cy="19688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5DD416-9EA8-0490-50EF-FDAE11A76724}"/>
              </a:ext>
            </a:extLst>
          </p:cNvPr>
          <p:cNvSpPr txBox="1"/>
          <p:nvPr/>
        </p:nvSpPr>
        <p:spPr>
          <a:xfrm>
            <a:off x="1048731" y="5756781"/>
            <a:ext cx="9378603" cy="10556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/>
              <a:t>We’re going to revisit and learn to spell some words that end in </a:t>
            </a:r>
            <a:r>
              <a:rPr lang="en-GB" sz="2800" u="sng" dirty="0"/>
              <a:t>le</a:t>
            </a:r>
            <a:r>
              <a:rPr lang="en-GB" sz="2800" dirty="0"/>
              <a:t> and make the /l/ sound.</a:t>
            </a:r>
          </a:p>
        </p:txBody>
      </p:sp>
      <p:pic>
        <p:nvPicPr>
          <p:cNvPr id="4" name="Picture 3" descr="A table with chairs and a plant&#10;&#10;Description automatically generated with low confidence">
            <a:extLst>
              <a:ext uri="{FF2B5EF4-FFF2-40B4-BE49-F238E27FC236}">
                <a16:creationId xmlns:a16="http://schemas.microsoft.com/office/drawing/2014/main" id="{E3B1F3CD-EFD2-DD40-C55B-EB535FFDDF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952" y="3520016"/>
            <a:ext cx="2262336" cy="1847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rested his head on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tab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79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88D7FC-B922-4CF6-A82C-C34D5E49D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ate an apple at lunchtime.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20937" y="3220258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app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7" y="2002972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C330A5C-5C38-73AA-9B99-D618E97D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milkman left a bottle of milk on the doorstep.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59680" y="342899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bott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2590" y="2804160"/>
            <a:ext cx="3051711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3954F62-867F-4BEC-A421-36CA9E019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had little idea of what was really going 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48651" y="3194132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litt</a:t>
            </a:r>
            <a:r>
              <a:rPr lang="en-GB" sz="8000" u="sng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578" y="2496774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2940708-3994-A098-3805-AB52C2E65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teddy bear was soft in the middle.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68685" y="3043132"/>
            <a:ext cx="5423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midd</a:t>
            </a:r>
            <a:r>
              <a:rPr lang="en-GB" sz="9600" u="sng" dirty="0">
                <a:solidFill>
                  <a:schemeClr val="bg1"/>
                </a:solidFill>
              </a:rPr>
              <a:t>le</a:t>
            </a:r>
            <a:endParaRPr lang="en-GB" sz="96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58" y="1856257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Microsoft Office PowerPoint</Application>
  <PresentationFormat>Widescreen</PresentationFormat>
  <Paragraphs>87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Andika</vt:lpstr>
      <vt:lpstr>Arial</vt:lpstr>
      <vt:lpstr>Office Theme</vt:lpstr>
      <vt:lpstr> How to Use this PowerPoint</vt:lpstr>
      <vt:lpstr>Scrambler has been scrambling!!!</vt:lpstr>
      <vt:lpstr>The /l/ sound  spelt le  at the end of words.</vt:lpstr>
      <vt:lpstr>The /l/ sound at the end of words can be formed in three ways.   Do you remember the three ways?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2025-12-08T17:31:22Z</dcterms:modified>
</cp:coreProperties>
</file>