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408" r:id="rId2"/>
    <p:sldId id="274" r:id="rId3"/>
    <p:sldId id="370" r:id="rId4"/>
    <p:sldId id="394" r:id="rId5"/>
    <p:sldId id="377" r:id="rId6"/>
    <p:sldId id="387" r:id="rId7"/>
    <p:sldId id="388" r:id="rId8"/>
    <p:sldId id="333" r:id="rId9"/>
    <p:sldId id="389" r:id="rId10"/>
    <p:sldId id="352" r:id="rId11"/>
    <p:sldId id="353" r:id="rId12"/>
    <p:sldId id="366" r:id="rId13"/>
    <p:sldId id="367" r:id="rId14"/>
    <p:sldId id="347" r:id="rId15"/>
    <p:sldId id="354" r:id="rId16"/>
    <p:sldId id="395" r:id="rId17"/>
    <p:sldId id="397" r:id="rId18"/>
    <p:sldId id="280" r:id="rId19"/>
    <p:sldId id="398" r:id="rId20"/>
    <p:sldId id="396" r:id="rId21"/>
    <p:sldId id="383" r:id="rId22"/>
    <p:sldId id="391" r:id="rId23"/>
    <p:sldId id="279" r:id="rId24"/>
    <p:sldId id="392" r:id="rId25"/>
    <p:sldId id="371" r:id="rId26"/>
    <p:sldId id="361" r:id="rId27"/>
    <p:sldId id="365" r:id="rId28"/>
    <p:sldId id="399" r:id="rId29"/>
    <p:sldId id="400" r:id="rId30"/>
    <p:sldId id="322" r:id="rId31"/>
    <p:sldId id="342" r:id="rId32"/>
    <p:sldId id="343" r:id="rId33"/>
    <p:sldId id="344" r:id="rId34"/>
    <p:sldId id="345" r:id="rId35"/>
    <p:sldId id="346" r:id="rId36"/>
    <p:sldId id="335" r:id="rId37"/>
    <p:sldId id="336" r:id="rId38"/>
    <p:sldId id="337" r:id="rId39"/>
    <p:sldId id="338" r:id="rId40"/>
    <p:sldId id="339" r:id="rId41"/>
    <p:sldId id="282" r:id="rId42"/>
    <p:sldId id="326" r:id="rId43"/>
    <p:sldId id="401" r:id="rId44"/>
    <p:sldId id="402" r:id="rId45"/>
    <p:sldId id="403" r:id="rId46"/>
  </p:sldIdLst>
  <p:sldSz cx="12192000" cy="6858000"/>
  <p:notesSz cx="6858000" cy="9144000"/>
  <p:embeddedFontLst>
    <p:embeddedFont>
      <p:font typeface="Andika" panose="02000000000000000000" pitchFamily="2" charset="0"/>
      <p:regular r:id="rId47"/>
      <p:bold r:id="rId48"/>
      <p:italic r:id="rId49"/>
      <p:boldItalic r:id="rId5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703111-A533-4C04-8C31-B06C14B22F89}" v="1" dt="2025-12-08T17:25:46.5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1.fntdata"/><Relationship Id="rId50" Type="http://schemas.openxmlformats.org/officeDocument/2006/relationships/font" Target="fonts/font4.fntdata"/><Relationship Id="rId55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2.fntdata"/><Relationship Id="rId56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3.fntdata"/><Relationship Id="rId57" Type="http://schemas.microsoft.com/office/2018/10/relationships/authors" Target="author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25:47.761" v="1" actId="47"/>
      <pc:docMkLst>
        <pc:docMk/>
      </pc:docMkLst>
      <pc:sldChg chg="del">
        <pc:chgData name="Glen Jones" userId="e846aaca-4b24-4b13-b0d0-f2308e16b284" providerId="ADAL" clId="{ED47ACC3-9597-4D89-A1DC-43CF280EF274}" dt="2025-12-08T17:25:47.761" v="1" actId="47"/>
        <pc:sldMkLst>
          <pc:docMk/>
          <pc:sldMk cId="822983694" sldId="393"/>
        </pc:sldMkLst>
      </pc:sldChg>
      <pc:sldChg chg="add">
        <pc:chgData name="Glen Jones" userId="e846aaca-4b24-4b13-b0d0-f2308e16b284" providerId="ADAL" clId="{ED47ACC3-9597-4D89-A1DC-43CF280EF274}" dt="2025-12-08T17:25:46.522" v="0"/>
        <pc:sldMkLst>
          <pc:docMk/>
          <pc:sldMk cId="461087981" sldId="40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762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946952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This is a Flash Back resource. It reintroduces spelling patterns from previous years that students may need to be comfortable with before introducing the new spelling pattern. </a:t>
            </a:r>
            <a:br>
              <a:rPr lang="en-GB" dirty="0">
                <a:solidFill>
                  <a:schemeClr val="bg1"/>
                </a:solidFill>
              </a:rPr>
            </a:br>
            <a:endParaRPr lang="en-GB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1806" y="4845239"/>
            <a:ext cx="1873244" cy="1871165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767753"/>
            <a:ext cx="7477079" cy="812153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sp>
        <p:nvSpPr>
          <p:cNvPr id="7" name="Rectangle: Rounded Corners 6">
            <a:hlinkClick r:id="rId5"/>
            <a:extLst>
              <a:ext uri="{FF2B5EF4-FFF2-40B4-BE49-F238E27FC236}">
                <a16:creationId xmlns:a16="http://schemas.microsoft.com/office/drawing/2014/main" id="{A735F095-9C5F-FE22-2049-605B8AA7CB3C}"/>
              </a:ext>
            </a:extLst>
          </p:cNvPr>
          <p:cNvSpPr/>
          <p:nvPr/>
        </p:nvSpPr>
        <p:spPr>
          <a:xfrm>
            <a:off x="7880423" y="5767753"/>
            <a:ext cx="2471383" cy="812154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75821" y="912584"/>
            <a:ext cx="70104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spot a </a:t>
            </a:r>
            <a:r>
              <a:rPr lang="en-GB" sz="4400" u="sng" dirty="0">
                <a:solidFill>
                  <a:srgbClr val="FFFF00"/>
                </a:solidFill>
              </a:rPr>
              <a:t>pattern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090570" y="230193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came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5218C48B-BB58-D38F-E782-04E0ECA9272B}"/>
              </a:ext>
            </a:extLst>
          </p:cNvPr>
          <p:cNvSpPr txBox="1">
            <a:spLocks/>
          </p:cNvSpPr>
          <p:nvPr/>
        </p:nvSpPr>
        <p:spPr>
          <a:xfrm>
            <a:off x="4050800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take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720880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same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84158750-01B2-A4FE-2517-3DBE5995AB19}"/>
              </a:ext>
            </a:extLst>
          </p:cNvPr>
          <p:cNvSpPr txBox="1">
            <a:spLocks/>
          </p:cNvSpPr>
          <p:nvPr/>
        </p:nvSpPr>
        <p:spPr>
          <a:xfrm>
            <a:off x="6096000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safe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297249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made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1850" y="1310767"/>
            <a:ext cx="3344348" cy="31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19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9" grpId="0" animBg="1"/>
      <p:bldP spid="10" grpId="0" animBg="1"/>
      <p:bldP spid="30" grpId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 descr="Background pattern&#10;&#10;Description automatically generated">
            <a:extLst>
              <a:ext uri="{FF2B5EF4-FFF2-40B4-BE49-F238E27FC236}">
                <a16:creationId xmlns:a16="http://schemas.microsoft.com/office/drawing/2014/main" id="{E8456B4C-BFF2-A6C5-BF1C-8DD32B0058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5837" y="908201"/>
            <a:ext cx="8984202" cy="894504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They all have the </a:t>
            </a:r>
            <a:r>
              <a:rPr lang="en-GB" sz="4400" u="sng" dirty="0">
                <a:solidFill>
                  <a:schemeClr val="bg1"/>
                </a:solidFill>
              </a:rPr>
              <a:t>split digraph</a:t>
            </a:r>
            <a:r>
              <a:rPr lang="en-GB" sz="4400" dirty="0">
                <a:solidFill>
                  <a:schemeClr val="bg1"/>
                </a:solidFill>
              </a:rPr>
              <a:t> </a:t>
            </a:r>
            <a:r>
              <a:rPr lang="en-GB" sz="4400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a-e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14" name="Picture 13" descr="A picture containing wheel&#10;&#10;Description automatically generated">
            <a:extLst>
              <a:ext uri="{FF2B5EF4-FFF2-40B4-BE49-F238E27FC236}">
                <a16:creationId xmlns:a16="http://schemas.microsoft.com/office/drawing/2014/main" id="{3D8F28E1-76F7-0FB7-CF86-B28E22A52D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1850" y="1310767"/>
            <a:ext cx="3344348" cy="312022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8BA53979-7A15-0537-D07D-5D34A3A1B1DB}"/>
              </a:ext>
            </a:extLst>
          </p:cNvPr>
          <p:cNvSpPr txBox="1">
            <a:spLocks/>
          </p:cNvSpPr>
          <p:nvPr/>
        </p:nvSpPr>
        <p:spPr>
          <a:xfrm>
            <a:off x="5090570" y="230193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9F63DFC-B8F2-CC46-7B0C-6C4362F5EF94}"/>
              </a:ext>
            </a:extLst>
          </p:cNvPr>
          <p:cNvSpPr txBox="1">
            <a:spLocks/>
          </p:cNvSpPr>
          <p:nvPr/>
        </p:nvSpPr>
        <p:spPr>
          <a:xfrm>
            <a:off x="4050800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85EA31-B18E-D9E2-3D09-6E14FD659D73}"/>
              </a:ext>
            </a:extLst>
          </p:cNvPr>
          <p:cNvSpPr txBox="1">
            <a:spLocks/>
          </p:cNvSpPr>
          <p:nvPr/>
        </p:nvSpPr>
        <p:spPr>
          <a:xfrm>
            <a:off x="720880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97DA39B0-DE11-B382-366E-C720962AA9DB}"/>
              </a:ext>
            </a:extLst>
          </p:cNvPr>
          <p:cNvSpPr txBox="1">
            <a:spLocks/>
          </p:cNvSpPr>
          <p:nvPr/>
        </p:nvSpPr>
        <p:spPr>
          <a:xfrm>
            <a:off x="6096000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AF14DB4-DC1C-D537-0B76-4983F6411D81}"/>
              </a:ext>
            </a:extLst>
          </p:cNvPr>
          <p:cNvSpPr txBox="1">
            <a:spLocks/>
          </p:cNvSpPr>
          <p:nvPr/>
        </p:nvSpPr>
        <p:spPr>
          <a:xfrm>
            <a:off x="297249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61738EA0-B848-AF87-F7E7-F2C6E53F6917}"/>
              </a:ext>
            </a:extLst>
          </p:cNvPr>
          <p:cNvSpPr txBox="1">
            <a:spLocks/>
          </p:cNvSpPr>
          <p:nvPr/>
        </p:nvSpPr>
        <p:spPr>
          <a:xfrm>
            <a:off x="1603899" y="4652729"/>
            <a:ext cx="8984202" cy="894504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Can you see the </a:t>
            </a:r>
            <a:r>
              <a:rPr lang="en-GB" sz="4400" u="sng" dirty="0">
                <a:solidFill>
                  <a:srgbClr val="FFFF00"/>
                </a:solidFill>
              </a:rPr>
              <a:t>a</a:t>
            </a:r>
            <a:r>
              <a:rPr lang="en-GB" sz="4400" dirty="0">
                <a:solidFill>
                  <a:schemeClr val="bg1"/>
                </a:solidFill>
              </a:rPr>
              <a:t> and the </a:t>
            </a:r>
            <a:r>
              <a:rPr lang="en-GB" sz="4400" u="sng" dirty="0">
                <a:solidFill>
                  <a:srgbClr val="FFFF00"/>
                </a:solidFill>
              </a:rPr>
              <a:t>e</a:t>
            </a:r>
            <a:r>
              <a:rPr lang="en-GB" sz="4400" dirty="0">
                <a:solidFill>
                  <a:schemeClr val="bg1"/>
                </a:solidFill>
              </a:rPr>
              <a:t> in each word?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24A0E747-18FC-90BF-B0F3-0284050337F8}"/>
              </a:ext>
            </a:extLst>
          </p:cNvPr>
          <p:cNvSpPr txBox="1">
            <a:spLocks/>
          </p:cNvSpPr>
          <p:nvPr/>
        </p:nvSpPr>
        <p:spPr>
          <a:xfrm>
            <a:off x="790113" y="5741077"/>
            <a:ext cx="10582182" cy="894504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What letter is between the</a:t>
            </a:r>
            <a:r>
              <a:rPr lang="en-GB" sz="4400" dirty="0">
                <a:solidFill>
                  <a:srgbClr val="FFFF00"/>
                </a:solidFill>
              </a:rPr>
              <a:t> </a:t>
            </a:r>
            <a:r>
              <a:rPr lang="en-GB" sz="4400" u="sng" dirty="0">
                <a:solidFill>
                  <a:srgbClr val="FFFF00"/>
                </a:solidFill>
              </a:rPr>
              <a:t>a</a:t>
            </a:r>
            <a:r>
              <a:rPr lang="en-GB" sz="4400" dirty="0">
                <a:solidFill>
                  <a:schemeClr val="bg1"/>
                </a:solidFill>
              </a:rPr>
              <a:t> and the </a:t>
            </a:r>
            <a:r>
              <a:rPr lang="en-GB" sz="4400" u="sng" dirty="0">
                <a:solidFill>
                  <a:srgbClr val="FFFF00"/>
                </a:solidFill>
              </a:rPr>
              <a:t>e</a:t>
            </a:r>
            <a:r>
              <a:rPr lang="en-GB" sz="4400" dirty="0">
                <a:solidFill>
                  <a:schemeClr val="bg1"/>
                </a:solidFill>
              </a:rPr>
              <a:t> in each word? </a:t>
            </a:r>
          </a:p>
        </p:txBody>
      </p:sp>
    </p:spTree>
    <p:extLst>
      <p:ext uri="{BB962C8B-B14F-4D97-AF65-F5344CB8AC3E}">
        <p14:creationId xmlns:p14="http://schemas.microsoft.com/office/powerpoint/2010/main" val="78127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c__e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t_k_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m__e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83677" y="5680416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4AD1B2-803B-8972-0D8E-38A056050B02}"/>
              </a:ext>
            </a:extLst>
          </p:cNvPr>
          <p:cNvSpPr txBox="1"/>
          <p:nvPr/>
        </p:nvSpPr>
        <p:spPr>
          <a:xfrm>
            <a:off x="701820" y="5680416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Go 30 seconds">
            <a:extLst>
              <a:ext uri="{FF2B5EF4-FFF2-40B4-BE49-F238E27FC236}">
                <a16:creationId xmlns:a16="http://schemas.microsoft.com/office/drawing/2014/main" id="{C2E31ACD-85F7-6041-A01B-483EB65FDA2A}"/>
              </a:ext>
            </a:extLst>
          </p:cNvPr>
          <p:cNvSpPr txBox="1"/>
          <p:nvPr/>
        </p:nvSpPr>
        <p:spPr>
          <a:xfrm>
            <a:off x="638320" y="5653202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30 seconds start">
            <a:extLst>
              <a:ext uri="{FF2B5EF4-FFF2-40B4-BE49-F238E27FC236}">
                <a16:creationId xmlns:a16="http://schemas.microsoft.com/office/drawing/2014/main" id="{2699056E-1FD0-134A-2562-FCFD718DAC03}"/>
              </a:ext>
            </a:extLst>
          </p:cNvPr>
          <p:cNvSpPr txBox="1"/>
          <p:nvPr/>
        </p:nvSpPr>
        <p:spPr>
          <a:xfrm>
            <a:off x="674605" y="5680416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269966" y="2014378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1973867" cy="299037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made </a:t>
            </a:r>
          </a:p>
          <a:p>
            <a:pPr algn="ctr"/>
            <a:r>
              <a:rPr lang="en-GB" sz="4400" dirty="0"/>
              <a:t>came </a:t>
            </a:r>
          </a:p>
          <a:p>
            <a:pPr algn="ctr"/>
            <a:r>
              <a:rPr lang="en-GB" sz="4400" dirty="0"/>
              <a:t>same </a:t>
            </a:r>
          </a:p>
          <a:p>
            <a:pPr algn="ctr"/>
            <a:r>
              <a:rPr lang="en-GB" sz="4400" dirty="0"/>
              <a:t>take 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FC1F2419-237E-C76B-3BF4-B4E5BD6CC0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6318" y="4505359"/>
            <a:ext cx="1903435" cy="2458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993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20" grpId="0" animBg="1"/>
      <p:bldP spid="32" grpId="0" animBg="1"/>
      <p:bldP spid="3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am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86927" y="590609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269966" y="2014378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1973867" cy="299037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made </a:t>
            </a:r>
          </a:p>
          <a:p>
            <a:pPr algn="ctr"/>
            <a:r>
              <a:rPr lang="en-GB" sz="4400" dirty="0"/>
              <a:t>came </a:t>
            </a:r>
          </a:p>
          <a:p>
            <a:pPr algn="ctr"/>
            <a:r>
              <a:rPr lang="en-GB" sz="4400" dirty="0"/>
              <a:t>same </a:t>
            </a:r>
          </a:p>
          <a:p>
            <a:pPr algn="ctr"/>
            <a:r>
              <a:rPr lang="en-GB" sz="4400" dirty="0"/>
              <a:t>take </a:t>
            </a:r>
          </a:p>
        </p:txBody>
      </p:sp>
      <p:pic>
        <p:nvPicPr>
          <p:cNvPr id="34" name="Picture 33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53DA448C-3D38-524F-618C-8C744CAC38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2249" y="252400"/>
            <a:ext cx="2019608" cy="2017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3888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C919A988-3EE9-E30A-2CBF-2A00A02E44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470581"/>
            <a:ext cx="11301820" cy="149611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850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put the words into the phoneme frame?</a:t>
            </a:r>
          </a:p>
          <a:p>
            <a:pPr marL="0" indent="0" algn="ctr">
              <a:buNone/>
            </a:pPr>
            <a:r>
              <a:rPr lang="en-GB" sz="3300" dirty="0">
                <a:solidFill>
                  <a:schemeClr val="bg1"/>
                </a:solidFill>
              </a:rPr>
              <a:t>Click on the words to reveal the answers.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3256761" y="3474146"/>
            <a:ext cx="2402486" cy="985336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FE7A653-4ED8-B37C-3E18-3704C0AA5F21}"/>
              </a:ext>
            </a:extLst>
          </p:cNvPr>
          <p:cNvSpPr txBox="1">
            <a:spLocks/>
          </p:cNvSpPr>
          <p:nvPr/>
        </p:nvSpPr>
        <p:spPr>
          <a:xfrm>
            <a:off x="3269761" y="2080998"/>
            <a:ext cx="2402486" cy="105364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ABFA501-86CD-E2E7-3D0D-9C5AFF67FE42}"/>
              </a:ext>
            </a:extLst>
          </p:cNvPr>
          <p:cNvSpPr txBox="1">
            <a:spLocks/>
          </p:cNvSpPr>
          <p:nvPr/>
        </p:nvSpPr>
        <p:spPr>
          <a:xfrm>
            <a:off x="3242334" y="4798983"/>
            <a:ext cx="2402486" cy="10111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EEB63BA-8595-ED8E-2088-64657FD8E2BC}"/>
              </a:ext>
            </a:extLst>
          </p:cNvPr>
          <p:cNvSpPr/>
          <p:nvPr/>
        </p:nvSpPr>
        <p:spPr>
          <a:xfrm>
            <a:off x="8108999" y="5063879"/>
            <a:ext cx="697428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D5B985B-8788-979F-02C3-69B9A4526FF7}"/>
              </a:ext>
            </a:extLst>
          </p:cNvPr>
          <p:cNvSpPr/>
          <p:nvPr/>
        </p:nvSpPr>
        <p:spPr>
          <a:xfrm>
            <a:off x="7422375" y="4846200"/>
            <a:ext cx="685800" cy="8683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2341AFB-1728-5A3D-6D42-C512251884AE}"/>
              </a:ext>
            </a:extLst>
          </p:cNvPr>
          <p:cNvSpPr txBox="1"/>
          <p:nvPr/>
        </p:nvSpPr>
        <p:spPr>
          <a:xfrm>
            <a:off x="8097202" y="4942308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C67A9B27-A44B-9ED0-0564-A425126743D1}"/>
              </a:ext>
            </a:extLst>
          </p:cNvPr>
          <p:cNvSpPr/>
          <p:nvPr/>
        </p:nvSpPr>
        <p:spPr>
          <a:xfrm>
            <a:off x="5908431" y="2602523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F1F149DF-DF7B-0D72-336F-A4E06497704B}"/>
              </a:ext>
            </a:extLst>
          </p:cNvPr>
          <p:cNvSpPr/>
          <p:nvPr/>
        </p:nvSpPr>
        <p:spPr>
          <a:xfrm>
            <a:off x="5903971" y="3856181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" name="Arrow: Right 44">
            <a:extLst>
              <a:ext uri="{FF2B5EF4-FFF2-40B4-BE49-F238E27FC236}">
                <a16:creationId xmlns:a16="http://schemas.microsoft.com/office/drawing/2014/main" id="{A2798476-8AB5-2819-0BD6-05A3ED546B51}"/>
              </a:ext>
            </a:extLst>
          </p:cNvPr>
          <p:cNvSpPr/>
          <p:nvPr/>
        </p:nvSpPr>
        <p:spPr>
          <a:xfrm>
            <a:off x="5848743" y="5241327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9B1E8ED-3DD6-10CE-3CD5-356DA298E8AC}"/>
              </a:ext>
            </a:extLst>
          </p:cNvPr>
          <p:cNvSpPr/>
          <p:nvPr/>
        </p:nvSpPr>
        <p:spPr>
          <a:xfrm>
            <a:off x="9502484" y="3573796"/>
            <a:ext cx="685800" cy="655384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54" name="Picture 5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5788904-EE9C-DA9B-7F1C-6FD3ADA235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11" y="2499148"/>
            <a:ext cx="2814145" cy="3625831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0CC2FEE5-AB3C-841F-CCCB-EF774BCA2D88}"/>
              </a:ext>
            </a:extLst>
          </p:cNvPr>
          <p:cNvSpPr txBox="1"/>
          <p:nvPr/>
        </p:nvSpPr>
        <p:spPr>
          <a:xfrm>
            <a:off x="7446072" y="4898325"/>
            <a:ext cx="674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</a:t>
            </a:r>
            <a:endParaRPr lang="en-GB" sz="2800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F2D335D-0F20-0726-2A7A-E475D028A73B}"/>
              </a:ext>
            </a:extLst>
          </p:cNvPr>
          <p:cNvSpPr/>
          <p:nvPr/>
        </p:nvSpPr>
        <p:spPr>
          <a:xfrm>
            <a:off x="7507422" y="2309814"/>
            <a:ext cx="685800" cy="66113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A040A7-35CA-8767-822D-DBD9664B6C90}"/>
              </a:ext>
            </a:extLst>
          </p:cNvPr>
          <p:cNvSpPr txBox="1"/>
          <p:nvPr/>
        </p:nvSpPr>
        <p:spPr>
          <a:xfrm>
            <a:off x="7527579" y="2252287"/>
            <a:ext cx="6485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m</a:t>
            </a:r>
            <a:endParaRPr lang="en-GB" sz="2800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2AC41417-06C4-7813-9118-CBD1F8E41C1C}"/>
              </a:ext>
            </a:extLst>
          </p:cNvPr>
          <p:cNvSpPr/>
          <p:nvPr/>
        </p:nvSpPr>
        <p:spPr>
          <a:xfrm>
            <a:off x="8197660" y="2309814"/>
            <a:ext cx="685800" cy="661129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9A7DB34-3885-D257-7F1B-EE1B98349B61}"/>
              </a:ext>
            </a:extLst>
          </p:cNvPr>
          <p:cNvSpPr txBox="1"/>
          <p:nvPr/>
        </p:nvSpPr>
        <p:spPr>
          <a:xfrm>
            <a:off x="8193223" y="225394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3EABE65-EAD5-0364-AC42-68E0F207A7CD}"/>
              </a:ext>
            </a:extLst>
          </p:cNvPr>
          <p:cNvSpPr/>
          <p:nvPr/>
        </p:nvSpPr>
        <p:spPr>
          <a:xfrm>
            <a:off x="8806426" y="4846433"/>
            <a:ext cx="685800" cy="8683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B07B896-D722-7AB3-88ED-4B3A3DED133D}"/>
              </a:ext>
            </a:extLst>
          </p:cNvPr>
          <p:cNvSpPr/>
          <p:nvPr/>
        </p:nvSpPr>
        <p:spPr>
          <a:xfrm>
            <a:off x="9491926" y="5063879"/>
            <a:ext cx="697428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3062E33-6A34-A2ED-50EF-66DAD2C841B1}"/>
              </a:ext>
            </a:extLst>
          </p:cNvPr>
          <p:cNvGrpSpPr/>
          <p:nvPr/>
        </p:nvGrpSpPr>
        <p:grpSpPr>
          <a:xfrm>
            <a:off x="8409195" y="5357006"/>
            <a:ext cx="1467389" cy="753768"/>
            <a:chOff x="8481792" y="4870087"/>
            <a:chExt cx="1467389" cy="753768"/>
          </a:xfrm>
        </p:grpSpPr>
        <p:sp>
          <p:nvSpPr>
            <p:cNvPr id="51" name="Arc 50">
              <a:extLst>
                <a:ext uri="{FF2B5EF4-FFF2-40B4-BE49-F238E27FC236}">
                  <a16:creationId xmlns:a16="http://schemas.microsoft.com/office/drawing/2014/main" id="{D3572F14-58C6-FE40-63FA-0FE63BE2D9F0}"/>
                </a:ext>
              </a:extLst>
            </p:cNvPr>
            <p:cNvSpPr/>
            <p:nvPr/>
          </p:nvSpPr>
          <p:spPr>
            <a:xfrm rot="12319425" flipH="1">
              <a:off x="8481792" y="4870087"/>
              <a:ext cx="1134554" cy="753115"/>
            </a:xfrm>
            <a:prstGeom prst="arc">
              <a:avLst>
                <a:gd name="adj1" fmla="val 12591031"/>
                <a:gd name="adj2" fmla="val 19073292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7" name="Arc 56">
              <a:extLst>
                <a:ext uri="{FF2B5EF4-FFF2-40B4-BE49-F238E27FC236}">
                  <a16:creationId xmlns:a16="http://schemas.microsoft.com/office/drawing/2014/main" id="{C8460D1E-2E2A-ECB7-F3DC-92AEEC7F2D9E}"/>
                </a:ext>
              </a:extLst>
            </p:cNvPr>
            <p:cNvSpPr/>
            <p:nvPr/>
          </p:nvSpPr>
          <p:spPr>
            <a:xfrm rot="9280575">
              <a:off x="8814627" y="4870740"/>
              <a:ext cx="1134554" cy="753115"/>
            </a:xfrm>
            <a:prstGeom prst="arc">
              <a:avLst>
                <a:gd name="adj1" fmla="val 12591031"/>
                <a:gd name="adj2" fmla="val 18957771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C3FFDE3F-4867-C7B1-B94C-94C9EACCDE44}"/>
              </a:ext>
            </a:extLst>
          </p:cNvPr>
          <p:cNvSpPr txBox="1"/>
          <p:nvPr/>
        </p:nvSpPr>
        <p:spPr>
          <a:xfrm>
            <a:off x="9487551" y="494892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82C08A6-051E-B198-8A45-E35AEF7B44AB}"/>
              </a:ext>
            </a:extLst>
          </p:cNvPr>
          <p:cNvSpPr txBox="1"/>
          <p:nvPr/>
        </p:nvSpPr>
        <p:spPr>
          <a:xfrm>
            <a:off x="8797584" y="4916292"/>
            <a:ext cx="674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k</a:t>
            </a:r>
            <a:endParaRPr lang="en-GB" sz="2800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FE8B3A00-06DE-697D-2800-2A9AA4AA00AC}"/>
              </a:ext>
            </a:extLst>
          </p:cNvPr>
          <p:cNvSpPr/>
          <p:nvPr/>
        </p:nvSpPr>
        <p:spPr>
          <a:xfrm>
            <a:off x="8827298" y="3574477"/>
            <a:ext cx="685800" cy="655384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AB0A4293-A15A-0653-99C5-EFCBE76060AB}"/>
              </a:ext>
            </a:extLst>
          </p:cNvPr>
          <p:cNvSpPr/>
          <p:nvPr/>
        </p:nvSpPr>
        <p:spPr>
          <a:xfrm>
            <a:off x="8141498" y="3574477"/>
            <a:ext cx="685800" cy="655384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098B61E0-3337-607C-561D-D424296E1ECC}"/>
              </a:ext>
            </a:extLst>
          </p:cNvPr>
          <p:cNvSpPr/>
          <p:nvPr/>
        </p:nvSpPr>
        <p:spPr>
          <a:xfrm>
            <a:off x="7454851" y="3573937"/>
            <a:ext cx="685800" cy="655384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2D5A3472-B756-91AF-E952-2E2FEEF87FD7}"/>
              </a:ext>
            </a:extLst>
          </p:cNvPr>
          <p:cNvGrpSpPr/>
          <p:nvPr/>
        </p:nvGrpSpPr>
        <p:grpSpPr>
          <a:xfrm>
            <a:off x="8515749" y="3905855"/>
            <a:ext cx="1467389" cy="753768"/>
            <a:chOff x="8481792" y="4870087"/>
            <a:chExt cx="1467389" cy="753768"/>
          </a:xfrm>
        </p:grpSpPr>
        <p:sp>
          <p:nvSpPr>
            <p:cNvPr id="68" name="Arc 67">
              <a:extLst>
                <a:ext uri="{FF2B5EF4-FFF2-40B4-BE49-F238E27FC236}">
                  <a16:creationId xmlns:a16="http://schemas.microsoft.com/office/drawing/2014/main" id="{0E5ED3A9-3CAD-7091-B6A4-757C19F8AC2F}"/>
                </a:ext>
              </a:extLst>
            </p:cNvPr>
            <p:cNvSpPr/>
            <p:nvPr/>
          </p:nvSpPr>
          <p:spPr>
            <a:xfrm rot="12319425" flipH="1">
              <a:off x="8481792" y="4870087"/>
              <a:ext cx="1134554" cy="753115"/>
            </a:xfrm>
            <a:prstGeom prst="arc">
              <a:avLst>
                <a:gd name="adj1" fmla="val 12591031"/>
                <a:gd name="adj2" fmla="val 19073292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69" name="Arc 68">
              <a:extLst>
                <a:ext uri="{FF2B5EF4-FFF2-40B4-BE49-F238E27FC236}">
                  <a16:creationId xmlns:a16="http://schemas.microsoft.com/office/drawing/2014/main" id="{8B4F4F15-3958-8DB6-1DB9-3FA7C834876F}"/>
                </a:ext>
              </a:extLst>
            </p:cNvPr>
            <p:cNvSpPr/>
            <p:nvPr/>
          </p:nvSpPr>
          <p:spPr>
            <a:xfrm rot="9280575">
              <a:off x="8814627" y="4870740"/>
              <a:ext cx="1134554" cy="753115"/>
            </a:xfrm>
            <a:prstGeom prst="arc">
              <a:avLst>
                <a:gd name="adj1" fmla="val 12591031"/>
                <a:gd name="adj2" fmla="val 18957771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F191F6FA-4DE0-4FCD-EB72-16DEB02F716B}"/>
              </a:ext>
            </a:extLst>
          </p:cNvPr>
          <p:cNvGrpSpPr/>
          <p:nvPr/>
        </p:nvGrpSpPr>
        <p:grpSpPr>
          <a:xfrm>
            <a:off x="8616618" y="2646100"/>
            <a:ext cx="1467389" cy="753768"/>
            <a:chOff x="8481792" y="4870087"/>
            <a:chExt cx="1467389" cy="753768"/>
          </a:xfrm>
        </p:grpSpPr>
        <p:sp>
          <p:nvSpPr>
            <p:cNvPr id="71" name="Arc 70">
              <a:extLst>
                <a:ext uri="{FF2B5EF4-FFF2-40B4-BE49-F238E27FC236}">
                  <a16:creationId xmlns:a16="http://schemas.microsoft.com/office/drawing/2014/main" id="{0845AACA-D4F1-47FE-A7A0-8C620067D145}"/>
                </a:ext>
              </a:extLst>
            </p:cNvPr>
            <p:cNvSpPr/>
            <p:nvPr/>
          </p:nvSpPr>
          <p:spPr>
            <a:xfrm rot="12319425" flipH="1">
              <a:off x="8481792" y="4870087"/>
              <a:ext cx="1134554" cy="753115"/>
            </a:xfrm>
            <a:prstGeom prst="arc">
              <a:avLst>
                <a:gd name="adj1" fmla="val 12591031"/>
                <a:gd name="adj2" fmla="val 19073292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72" name="Arc 71">
              <a:extLst>
                <a:ext uri="{FF2B5EF4-FFF2-40B4-BE49-F238E27FC236}">
                  <a16:creationId xmlns:a16="http://schemas.microsoft.com/office/drawing/2014/main" id="{F36DA2BE-B4AE-0C7C-DCA8-F9741DBC2EEF}"/>
                </a:ext>
              </a:extLst>
            </p:cNvPr>
            <p:cNvSpPr/>
            <p:nvPr/>
          </p:nvSpPr>
          <p:spPr>
            <a:xfrm rot="9280575">
              <a:off x="8814627" y="4870740"/>
              <a:ext cx="1134554" cy="753115"/>
            </a:xfrm>
            <a:prstGeom prst="arc">
              <a:avLst>
                <a:gd name="adj1" fmla="val 12591031"/>
                <a:gd name="adj2" fmla="val 18957771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73" name="Rectangle 72">
            <a:extLst>
              <a:ext uri="{FF2B5EF4-FFF2-40B4-BE49-F238E27FC236}">
                <a16:creationId xmlns:a16="http://schemas.microsoft.com/office/drawing/2014/main" id="{FDC22A56-429E-9D78-05FC-00F9FC88EA5B}"/>
              </a:ext>
            </a:extLst>
          </p:cNvPr>
          <p:cNvSpPr/>
          <p:nvPr/>
        </p:nvSpPr>
        <p:spPr>
          <a:xfrm>
            <a:off x="8891181" y="2052717"/>
            <a:ext cx="685800" cy="91968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D9A1D576-65ED-3169-FAC0-B2C6B3A0DF72}"/>
              </a:ext>
            </a:extLst>
          </p:cNvPr>
          <p:cNvSpPr/>
          <p:nvPr/>
        </p:nvSpPr>
        <p:spPr>
          <a:xfrm>
            <a:off x="9576981" y="2311275"/>
            <a:ext cx="685800" cy="66113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7B88787-D454-A56A-FCF1-53F318C153F3}"/>
              </a:ext>
            </a:extLst>
          </p:cNvPr>
          <p:cNvSpPr txBox="1"/>
          <p:nvPr/>
        </p:nvSpPr>
        <p:spPr>
          <a:xfrm>
            <a:off x="8909736" y="2244386"/>
            <a:ext cx="6757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d</a:t>
            </a:r>
            <a:endParaRPr lang="en-GB" sz="28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95F09288-E6E7-2D8E-23CE-2928B7BE87A8}"/>
              </a:ext>
            </a:extLst>
          </p:cNvPr>
          <p:cNvSpPr txBox="1"/>
          <p:nvPr/>
        </p:nvSpPr>
        <p:spPr>
          <a:xfrm>
            <a:off x="9578044" y="223679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6AC4711-52D2-4FA8-E1FA-58322E6124C6}"/>
              </a:ext>
            </a:extLst>
          </p:cNvPr>
          <p:cNvSpPr txBox="1"/>
          <p:nvPr/>
        </p:nvSpPr>
        <p:spPr>
          <a:xfrm>
            <a:off x="7429798" y="3502336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c</a:t>
            </a:r>
            <a:endParaRPr lang="en-GB" sz="28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28D3DA3-8147-C45B-3810-D742F21B5518}"/>
              </a:ext>
            </a:extLst>
          </p:cNvPr>
          <p:cNvSpPr txBox="1"/>
          <p:nvPr/>
        </p:nvSpPr>
        <p:spPr>
          <a:xfrm>
            <a:off x="8125286" y="3493677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FDFC038-F521-E84F-3F7E-E826E06574D8}"/>
              </a:ext>
            </a:extLst>
          </p:cNvPr>
          <p:cNvSpPr txBox="1"/>
          <p:nvPr/>
        </p:nvSpPr>
        <p:spPr>
          <a:xfrm>
            <a:off x="8844357" y="3496975"/>
            <a:ext cx="6687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m</a:t>
            </a:r>
            <a:endParaRPr lang="en-GB" sz="2800" dirty="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A0E701B-A311-8C5C-455D-19D3BF1F385C}"/>
              </a:ext>
            </a:extLst>
          </p:cNvPr>
          <p:cNvSpPr txBox="1"/>
          <p:nvPr/>
        </p:nvSpPr>
        <p:spPr>
          <a:xfrm>
            <a:off x="9516930" y="3496976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674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32" grpId="0"/>
      <p:bldP spid="7" grpId="0" animBg="1"/>
      <p:bldP spid="44" grpId="0" animBg="1"/>
      <p:bldP spid="45" grpId="0" animBg="1"/>
      <p:bldP spid="42" grpId="0"/>
      <p:bldP spid="6" grpId="0"/>
      <p:bldP spid="29" grpId="0"/>
      <p:bldP spid="62" grpId="0"/>
      <p:bldP spid="63" grpId="0"/>
      <p:bldP spid="43" grpId="0"/>
      <p:bldP spid="75" grpId="0"/>
      <p:bldP spid="49" grpId="0"/>
      <p:bldP spid="33" grpId="0"/>
      <p:bldP spid="50" grpId="0"/>
      <p:bldP spid="7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34A1B04D-64AC-2E0A-2D92-E74F318DFB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470581"/>
            <a:ext cx="11301820" cy="149611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pic>
        <p:nvPicPr>
          <p:cNvPr id="54" name="Picture 5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5788904-EE9C-DA9B-7F1C-6FD3ADA235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11" y="2499148"/>
            <a:ext cx="2814145" cy="3625831"/>
          </a:xfrm>
          <a:prstGeom prst="rect">
            <a:avLst/>
          </a:prstGeom>
        </p:spPr>
      </p:pic>
      <p:sp>
        <p:nvSpPr>
          <p:cNvPr id="37" name="Title 1">
            <a:extLst>
              <a:ext uri="{FF2B5EF4-FFF2-40B4-BE49-F238E27FC236}">
                <a16:creationId xmlns:a16="http://schemas.microsoft.com/office/drawing/2014/main" id="{C89033A5-9DD7-BC47-DD72-63B50983CC4C}"/>
              </a:ext>
            </a:extLst>
          </p:cNvPr>
          <p:cNvSpPr txBox="1">
            <a:spLocks/>
          </p:cNvSpPr>
          <p:nvPr/>
        </p:nvSpPr>
        <p:spPr>
          <a:xfrm>
            <a:off x="3256761" y="3474146"/>
            <a:ext cx="2402486" cy="985336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66529479-B844-FC0A-9723-B6B992B76E32}"/>
              </a:ext>
            </a:extLst>
          </p:cNvPr>
          <p:cNvSpPr txBox="1">
            <a:spLocks/>
          </p:cNvSpPr>
          <p:nvPr/>
        </p:nvSpPr>
        <p:spPr>
          <a:xfrm>
            <a:off x="3269761" y="2080998"/>
            <a:ext cx="2402486" cy="105364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6E19EF38-878C-62CB-EEC0-103EAC7EC476}"/>
              </a:ext>
            </a:extLst>
          </p:cNvPr>
          <p:cNvSpPr txBox="1">
            <a:spLocks/>
          </p:cNvSpPr>
          <p:nvPr/>
        </p:nvSpPr>
        <p:spPr>
          <a:xfrm>
            <a:off x="3242334" y="4798983"/>
            <a:ext cx="2402486" cy="10111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65DC0395-DE13-0D53-F4FA-9BCBC3379CA6}"/>
              </a:ext>
            </a:extLst>
          </p:cNvPr>
          <p:cNvSpPr/>
          <p:nvPr/>
        </p:nvSpPr>
        <p:spPr>
          <a:xfrm>
            <a:off x="8108999" y="5063879"/>
            <a:ext cx="697428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BA562F0-F0B8-6076-4B3F-89A273C296F0}"/>
              </a:ext>
            </a:extLst>
          </p:cNvPr>
          <p:cNvSpPr/>
          <p:nvPr/>
        </p:nvSpPr>
        <p:spPr>
          <a:xfrm>
            <a:off x="7422375" y="4846200"/>
            <a:ext cx="685800" cy="8683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A2E4F12-8ED9-FCD1-90D1-EC33E734A9FE}"/>
              </a:ext>
            </a:extLst>
          </p:cNvPr>
          <p:cNvSpPr txBox="1"/>
          <p:nvPr/>
        </p:nvSpPr>
        <p:spPr>
          <a:xfrm>
            <a:off x="8097202" y="4942308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7" name="Arrow: Right 56">
            <a:extLst>
              <a:ext uri="{FF2B5EF4-FFF2-40B4-BE49-F238E27FC236}">
                <a16:creationId xmlns:a16="http://schemas.microsoft.com/office/drawing/2014/main" id="{1420A55C-4052-81D0-74C8-33A1D23463A4}"/>
              </a:ext>
            </a:extLst>
          </p:cNvPr>
          <p:cNvSpPr/>
          <p:nvPr/>
        </p:nvSpPr>
        <p:spPr>
          <a:xfrm>
            <a:off x="5908431" y="2602523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8" name="Arrow: Right 57">
            <a:extLst>
              <a:ext uri="{FF2B5EF4-FFF2-40B4-BE49-F238E27FC236}">
                <a16:creationId xmlns:a16="http://schemas.microsoft.com/office/drawing/2014/main" id="{CE2630EC-99F0-79F3-5F9A-5EF781143E32}"/>
              </a:ext>
            </a:extLst>
          </p:cNvPr>
          <p:cNvSpPr/>
          <p:nvPr/>
        </p:nvSpPr>
        <p:spPr>
          <a:xfrm>
            <a:off x="5903971" y="3856181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9" name="Arrow: Right 58">
            <a:extLst>
              <a:ext uri="{FF2B5EF4-FFF2-40B4-BE49-F238E27FC236}">
                <a16:creationId xmlns:a16="http://schemas.microsoft.com/office/drawing/2014/main" id="{673289D0-2632-B918-9E6B-811C4E1D5742}"/>
              </a:ext>
            </a:extLst>
          </p:cNvPr>
          <p:cNvSpPr/>
          <p:nvPr/>
        </p:nvSpPr>
        <p:spPr>
          <a:xfrm>
            <a:off x="5848743" y="5241327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262C8954-1DDA-8F45-77EC-27B2A2BCFBCB}"/>
              </a:ext>
            </a:extLst>
          </p:cNvPr>
          <p:cNvSpPr/>
          <p:nvPr/>
        </p:nvSpPr>
        <p:spPr>
          <a:xfrm>
            <a:off x="9502484" y="3573796"/>
            <a:ext cx="685800" cy="655384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3979082F-C0DE-3E68-C7A2-65BD0A07DCAF}"/>
              </a:ext>
            </a:extLst>
          </p:cNvPr>
          <p:cNvSpPr txBox="1"/>
          <p:nvPr/>
        </p:nvSpPr>
        <p:spPr>
          <a:xfrm>
            <a:off x="7446072" y="4898325"/>
            <a:ext cx="674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</a:t>
            </a:r>
            <a:endParaRPr lang="en-GB" sz="2800" dirty="0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856DF12C-5B38-4FCE-66EE-90ADF64DD121}"/>
              </a:ext>
            </a:extLst>
          </p:cNvPr>
          <p:cNvSpPr/>
          <p:nvPr/>
        </p:nvSpPr>
        <p:spPr>
          <a:xfrm>
            <a:off x="7507422" y="2309814"/>
            <a:ext cx="685800" cy="66113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95567F28-12D2-3379-CD7C-58F7A45D5D1A}"/>
              </a:ext>
            </a:extLst>
          </p:cNvPr>
          <p:cNvSpPr txBox="1"/>
          <p:nvPr/>
        </p:nvSpPr>
        <p:spPr>
          <a:xfrm>
            <a:off x="7527579" y="2252287"/>
            <a:ext cx="6485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m</a:t>
            </a:r>
            <a:endParaRPr lang="en-GB" sz="2800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5ECA27DB-6C98-1387-A611-424DBD56283E}"/>
              </a:ext>
            </a:extLst>
          </p:cNvPr>
          <p:cNvSpPr/>
          <p:nvPr/>
        </p:nvSpPr>
        <p:spPr>
          <a:xfrm>
            <a:off x="8197660" y="2309814"/>
            <a:ext cx="685800" cy="661129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C22EBE29-0583-8F1C-EF6C-5BD160AADA27}"/>
              </a:ext>
            </a:extLst>
          </p:cNvPr>
          <p:cNvSpPr txBox="1"/>
          <p:nvPr/>
        </p:nvSpPr>
        <p:spPr>
          <a:xfrm>
            <a:off x="8193223" y="225394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36B17184-1817-35DB-9E74-ABEB4D1F9D51}"/>
              </a:ext>
            </a:extLst>
          </p:cNvPr>
          <p:cNvSpPr/>
          <p:nvPr/>
        </p:nvSpPr>
        <p:spPr>
          <a:xfrm>
            <a:off x="8806426" y="4846433"/>
            <a:ext cx="685800" cy="8683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8C4DA759-1654-843D-B28E-5723FDB13567}"/>
              </a:ext>
            </a:extLst>
          </p:cNvPr>
          <p:cNvSpPr/>
          <p:nvPr/>
        </p:nvSpPr>
        <p:spPr>
          <a:xfrm>
            <a:off x="9491926" y="5063879"/>
            <a:ext cx="697428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6A71876C-D68E-2687-5748-974FDBDF716B}"/>
              </a:ext>
            </a:extLst>
          </p:cNvPr>
          <p:cNvGrpSpPr/>
          <p:nvPr/>
        </p:nvGrpSpPr>
        <p:grpSpPr>
          <a:xfrm>
            <a:off x="8409195" y="5357006"/>
            <a:ext cx="1467389" cy="753768"/>
            <a:chOff x="8481792" y="4870087"/>
            <a:chExt cx="1467389" cy="753768"/>
          </a:xfrm>
        </p:grpSpPr>
        <p:sp>
          <p:nvSpPr>
            <p:cNvPr id="69" name="Arc 68">
              <a:extLst>
                <a:ext uri="{FF2B5EF4-FFF2-40B4-BE49-F238E27FC236}">
                  <a16:creationId xmlns:a16="http://schemas.microsoft.com/office/drawing/2014/main" id="{01DF4581-41EA-D88B-C3F3-529F9D768D80}"/>
                </a:ext>
              </a:extLst>
            </p:cNvPr>
            <p:cNvSpPr/>
            <p:nvPr/>
          </p:nvSpPr>
          <p:spPr>
            <a:xfrm rot="12319425" flipH="1">
              <a:off x="8481792" y="4870087"/>
              <a:ext cx="1134554" cy="753115"/>
            </a:xfrm>
            <a:prstGeom prst="arc">
              <a:avLst>
                <a:gd name="adj1" fmla="val 12591031"/>
                <a:gd name="adj2" fmla="val 19073292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70" name="Arc 69">
              <a:extLst>
                <a:ext uri="{FF2B5EF4-FFF2-40B4-BE49-F238E27FC236}">
                  <a16:creationId xmlns:a16="http://schemas.microsoft.com/office/drawing/2014/main" id="{34C8CBEC-A419-1A79-841D-427EF4E0E77A}"/>
                </a:ext>
              </a:extLst>
            </p:cNvPr>
            <p:cNvSpPr/>
            <p:nvPr/>
          </p:nvSpPr>
          <p:spPr>
            <a:xfrm rot="9280575">
              <a:off x="8814627" y="4870740"/>
              <a:ext cx="1134554" cy="753115"/>
            </a:xfrm>
            <a:prstGeom prst="arc">
              <a:avLst>
                <a:gd name="adj1" fmla="val 12591031"/>
                <a:gd name="adj2" fmla="val 18957771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71" name="TextBox 70">
            <a:extLst>
              <a:ext uri="{FF2B5EF4-FFF2-40B4-BE49-F238E27FC236}">
                <a16:creationId xmlns:a16="http://schemas.microsoft.com/office/drawing/2014/main" id="{61B0C065-6DC9-6549-D12E-E9E11940A58D}"/>
              </a:ext>
            </a:extLst>
          </p:cNvPr>
          <p:cNvSpPr txBox="1"/>
          <p:nvPr/>
        </p:nvSpPr>
        <p:spPr>
          <a:xfrm>
            <a:off x="9487551" y="494892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087DA00-1983-7CC5-CA78-9A5D7A1D5EB1}"/>
              </a:ext>
            </a:extLst>
          </p:cNvPr>
          <p:cNvSpPr txBox="1"/>
          <p:nvPr/>
        </p:nvSpPr>
        <p:spPr>
          <a:xfrm>
            <a:off x="8797584" y="4916292"/>
            <a:ext cx="674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k</a:t>
            </a:r>
            <a:endParaRPr lang="en-GB" sz="2800" dirty="0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389BE803-6789-CE0F-F2E5-397F3CFCF493}"/>
              </a:ext>
            </a:extLst>
          </p:cNvPr>
          <p:cNvSpPr/>
          <p:nvPr/>
        </p:nvSpPr>
        <p:spPr>
          <a:xfrm>
            <a:off x="8827298" y="3574477"/>
            <a:ext cx="685800" cy="655384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9976CB69-79AB-B2CD-0482-ADD98250AC5D}"/>
              </a:ext>
            </a:extLst>
          </p:cNvPr>
          <p:cNvSpPr/>
          <p:nvPr/>
        </p:nvSpPr>
        <p:spPr>
          <a:xfrm>
            <a:off x="8141498" y="3574477"/>
            <a:ext cx="685800" cy="655384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0D93F23D-4A75-2B5E-1495-93A46B271881}"/>
              </a:ext>
            </a:extLst>
          </p:cNvPr>
          <p:cNvSpPr/>
          <p:nvPr/>
        </p:nvSpPr>
        <p:spPr>
          <a:xfrm>
            <a:off x="7454851" y="3573937"/>
            <a:ext cx="685800" cy="655384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6FC3C2BD-B5B3-052C-507B-58759B0DC361}"/>
              </a:ext>
            </a:extLst>
          </p:cNvPr>
          <p:cNvGrpSpPr/>
          <p:nvPr/>
        </p:nvGrpSpPr>
        <p:grpSpPr>
          <a:xfrm>
            <a:off x="8515749" y="3905855"/>
            <a:ext cx="1467389" cy="753768"/>
            <a:chOff x="8481792" y="4870087"/>
            <a:chExt cx="1467389" cy="753768"/>
          </a:xfrm>
        </p:grpSpPr>
        <p:sp>
          <p:nvSpPr>
            <p:cNvPr id="77" name="Arc 76">
              <a:extLst>
                <a:ext uri="{FF2B5EF4-FFF2-40B4-BE49-F238E27FC236}">
                  <a16:creationId xmlns:a16="http://schemas.microsoft.com/office/drawing/2014/main" id="{121EEB38-AF7E-663E-0F84-EFABB1D1C52A}"/>
                </a:ext>
              </a:extLst>
            </p:cNvPr>
            <p:cNvSpPr/>
            <p:nvPr/>
          </p:nvSpPr>
          <p:spPr>
            <a:xfrm rot="12319425" flipH="1">
              <a:off x="8481792" y="4870087"/>
              <a:ext cx="1134554" cy="753115"/>
            </a:xfrm>
            <a:prstGeom prst="arc">
              <a:avLst>
                <a:gd name="adj1" fmla="val 12591031"/>
                <a:gd name="adj2" fmla="val 19073292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78" name="Arc 77">
              <a:extLst>
                <a:ext uri="{FF2B5EF4-FFF2-40B4-BE49-F238E27FC236}">
                  <a16:creationId xmlns:a16="http://schemas.microsoft.com/office/drawing/2014/main" id="{A3CFF57D-5964-0F98-5D53-4E1F0EA67A6B}"/>
                </a:ext>
              </a:extLst>
            </p:cNvPr>
            <p:cNvSpPr/>
            <p:nvPr/>
          </p:nvSpPr>
          <p:spPr>
            <a:xfrm rot="9280575">
              <a:off x="8814627" y="4870740"/>
              <a:ext cx="1134554" cy="753115"/>
            </a:xfrm>
            <a:prstGeom prst="arc">
              <a:avLst>
                <a:gd name="adj1" fmla="val 12591031"/>
                <a:gd name="adj2" fmla="val 18957771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533904D8-B89D-A00F-AD24-84A781D22ABF}"/>
              </a:ext>
            </a:extLst>
          </p:cNvPr>
          <p:cNvGrpSpPr/>
          <p:nvPr/>
        </p:nvGrpSpPr>
        <p:grpSpPr>
          <a:xfrm>
            <a:off x="8616618" y="2646100"/>
            <a:ext cx="1467389" cy="753768"/>
            <a:chOff x="8481792" y="4870087"/>
            <a:chExt cx="1467389" cy="753768"/>
          </a:xfrm>
        </p:grpSpPr>
        <p:sp>
          <p:nvSpPr>
            <p:cNvPr id="80" name="Arc 79">
              <a:extLst>
                <a:ext uri="{FF2B5EF4-FFF2-40B4-BE49-F238E27FC236}">
                  <a16:creationId xmlns:a16="http://schemas.microsoft.com/office/drawing/2014/main" id="{07966915-C739-B5F7-EDDE-EB427E861D94}"/>
                </a:ext>
              </a:extLst>
            </p:cNvPr>
            <p:cNvSpPr/>
            <p:nvPr/>
          </p:nvSpPr>
          <p:spPr>
            <a:xfrm rot="12319425" flipH="1">
              <a:off x="8481792" y="4870087"/>
              <a:ext cx="1134554" cy="753115"/>
            </a:xfrm>
            <a:prstGeom prst="arc">
              <a:avLst>
                <a:gd name="adj1" fmla="val 12591031"/>
                <a:gd name="adj2" fmla="val 19073292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81" name="Arc 80">
              <a:extLst>
                <a:ext uri="{FF2B5EF4-FFF2-40B4-BE49-F238E27FC236}">
                  <a16:creationId xmlns:a16="http://schemas.microsoft.com/office/drawing/2014/main" id="{D7B9A0A9-B16E-8529-B39D-A4E008C725B6}"/>
                </a:ext>
              </a:extLst>
            </p:cNvPr>
            <p:cNvSpPr/>
            <p:nvPr/>
          </p:nvSpPr>
          <p:spPr>
            <a:xfrm rot="9280575">
              <a:off x="8814627" y="4870740"/>
              <a:ext cx="1134554" cy="753115"/>
            </a:xfrm>
            <a:prstGeom prst="arc">
              <a:avLst>
                <a:gd name="adj1" fmla="val 12591031"/>
                <a:gd name="adj2" fmla="val 18957771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5A2DC69F-C1FB-BE13-FA24-0FA75BDFF6E5}"/>
              </a:ext>
            </a:extLst>
          </p:cNvPr>
          <p:cNvSpPr/>
          <p:nvPr/>
        </p:nvSpPr>
        <p:spPr>
          <a:xfrm>
            <a:off x="8891181" y="2052717"/>
            <a:ext cx="685800" cy="91968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24F2E692-D210-20A6-ADCC-4FF44CFB63B6}"/>
              </a:ext>
            </a:extLst>
          </p:cNvPr>
          <p:cNvSpPr/>
          <p:nvPr/>
        </p:nvSpPr>
        <p:spPr>
          <a:xfrm>
            <a:off x="9576981" y="2311275"/>
            <a:ext cx="685800" cy="66113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1C2AAA4F-F4D1-8226-CB3E-E1184A050934}"/>
              </a:ext>
            </a:extLst>
          </p:cNvPr>
          <p:cNvSpPr txBox="1"/>
          <p:nvPr/>
        </p:nvSpPr>
        <p:spPr>
          <a:xfrm>
            <a:off x="8909736" y="2244386"/>
            <a:ext cx="6757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d</a:t>
            </a:r>
            <a:endParaRPr lang="en-GB" sz="2800" dirty="0"/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8390B8F6-AC0E-454C-EDBC-9A6C457C5A68}"/>
              </a:ext>
            </a:extLst>
          </p:cNvPr>
          <p:cNvSpPr txBox="1"/>
          <p:nvPr/>
        </p:nvSpPr>
        <p:spPr>
          <a:xfrm>
            <a:off x="9578044" y="223679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03EEEB92-C241-3C51-9961-B1E859F5A08C}"/>
              </a:ext>
            </a:extLst>
          </p:cNvPr>
          <p:cNvSpPr txBox="1"/>
          <p:nvPr/>
        </p:nvSpPr>
        <p:spPr>
          <a:xfrm>
            <a:off x="7429798" y="3502336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c</a:t>
            </a:r>
            <a:endParaRPr lang="en-GB" sz="2800" dirty="0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232E5816-CF48-E1B7-E0F3-83D74DBDCC93}"/>
              </a:ext>
            </a:extLst>
          </p:cNvPr>
          <p:cNvSpPr txBox="1"/>
          <p:nvPr/>
        </p:nvSpPr>
        <p:spPr>
          <a:xfrm>
            <a:off x="8125286" y="3493677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BC654BDC-266C-FC14-9A4E-463E1AEE6F0C}"/>
              </a:ext>
            </a:extLst>
          </p:cNvPr>
          <p:cNvSpPr txBox="1"/>
          <p:nvPr/>
        </p:nvSpPr>
        <p:spPr>
          <a:xfrm>
            <a:off x="8844357" y="3496975"/>
            <a:ext cx="6687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m</a:t>
            </a:r>
            <a:endParaRPr lang="en-GB" sz="2800" dirty="0"/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58543A63-0601-597D-6D63-08726D8E6459}"/>
              </a:ext>
            </a:extLst>
          </p:cNvPr>
          <p:cNvSpPr txBox="1"/>
          <p:nvPr/>
        </p:nvSpPr>
        <p:spPr>
          <a:xfrm>
            <a:off x="9516930" y="3496976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1124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62530" y="1932562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/ay/ sound spelt ai, ay or a_e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62530" y="4235674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Words ending in –tion.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E92C7031-0665-CB46-89A6-305645AD45F2}"/>
              </a:ext>
            </a:extLst>
          </p:cNvPr>
          <p:cNvSpPr/>
          <p:nvPr/>
        </p:nvSpPr>
        <p:spPr>
          <a:xfrm>
            <a:off x="1062530" y="5387230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4. Words ending in –ation.</a:t>
            </a: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A2A6ED8E-87FC-24FA-7EEE-31C50E44F9A7}"/>
              </a:ext>
            </a:extLst>
          </p:cNvPr>
          <p:cNvSpPr/>
          <p:nvPr/>
        </p:nvSpPr>
        <p:spPr>
          <a:xfrm>
            <a:off x="1062530" y="3084118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/ay/ sound spelt ei or ey.</a:t>
            </a:r>
          </a:p>
        </p:txBody>
      </p:sp>
    </p:spTree>
    <p:extLst>
      <p:ext uri="{BB962C8B-B14F-4D97-AF65-F5344CB8AC3E}">
        <p14:creationId xmlns:p14="http://schemas.microsoft.com/office/powerpoint/2010/main" val="18151047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7"/>
            <a:ext cx="9631680" cy="246725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vein, weigh, eight, neighbour, beige, veil,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they, obey, survey, grey, convey,…?</a:t>
            </a: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A0366B91-B46F-F8E6-A528-54CB064DC0C3}"/>
              </a:ext>
            </a:extLst>
          </p:cNvPr>
          <p:cNvSpPr/>
          <p:nvPr/>
        </p:nvSpPr>
        <p:spPr>
          <a:xfrm>
            <a:off x="1070389" y="1913550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/ay/ sound spelt ei or ey.</a:t>
            </a:r>
          </a:p>
        </p:txBody>
      </p:sp>
    </p:spTree>
    <p:extLst>
      <p:ext uri="{BB962C8B-B14F-4D97-AF65-F5344CB8AC3E}">
        <p14:creationId xmlns:p14="http://schemas.microsoft.com/office/powerpoint/2010/main" val="4082509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, background pattern&#10;&#10;Description automatically generated">
            <a:extLst>
              <a:ext uri="{FF2B5EF4-FFF2-40B4-BE49-F238E27FC236}">
                <a16:creationId xmlns:a16="http://schemas.microsoft.com/office/drawing/2014/main" id="{483D34DF-7466-7ABE-FFDB-ABE293D75A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6651" y="488304"/>
            <a:ext cx="1045028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So the long /ay/ sound can be formed using: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8600EB8-CFB7-4E7D-6CF4-75A3E71FBDC9}"/>
              </a:ext>
            </a:extLst>
          </p:cNvPr>
          <p:cNvGrpSpPr/>
          <p:nvPr/>
        </p:nvGrpSpPr>
        <p:grpSpPr>
          <a:xfrm>
            <a:off x="2223897" y="1716420"/>
            <a:ext cx="2795357" cy="2345886"/>
            <a:chOff x="-1561" y="1794653"/>
            <a:chExt cx="3701143" cy="269744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FA36166D-F06A-ADBE-4322-D4989AFE2253}"/>
                </a:ext>
              </a:extLst>
            </p:cNvPr>
            <p:cNvSpPr/>
            <p:nvPr/>
          </p:nvSpPr>
          <p:spPr>
            <a:xfrm>
              <a:off x="266330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FFC6E0C-537C-B410-4E47-EB4CB00BB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91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400" dirty="0">
                  <a:solidFill>
                    <a:schemeClr val="bg1"/>
                  </a:solidFill>
                  <a:latin typeface="+mj-lt"/>
                </a:rPr>
                <a:t>a-e as in b</a:t>
              </a:r>
              <a:r>
                <a:rPr lang="en-GB" altLang="en-US" sz="2400" b="1" u="sng" dirty="0">
                  <a:solidFill>
                    <a:schemeClr val="bg1"/>
                  </a:solidFill>
                  <a:latin typeface="+mj-lt"/>
                </a:rPr>
                <a:t>a</a:t>
              </a:r>
              <a:r>
                <a:rPr lang="en-GB" altLang="en-US" sz="2400" dirty="0">
                  <a:solidFill>
                    <a:schemeClr val="bg1"/>
                  </a:solidFill>
                  <a:latin typeface="+mj-lt"/>
                </a:rPr>
                <a:t>k</a:t>
              </a:r>
              <a:r>
                <a:rPr lang="en-GB" altLang="en-US" sz="2400" b="1" u="sng" dirty="0">
                  <a:solidFill>
                    <a:schemeClr val="bg1"/>
                  </a:solidFill>
                  <a:latin typeface="+mj-lt"/>
                </a:rPr>
                <a:t>e</a:t>
              </a:r>
            </a:p>
          </p:txBody>
        </p:sp>
        <p:pic>
          <p:nvPicPr>
            <p:cNvPr id="4" name="Picture 3" descr="A picture containing person, indoor, rolling pin&#10;&#10;Description automatically generated">
              <a:extLst>
                <a:ext uri="{FF2B5EF4-FFF2-40B4-BE49-F238E27FC236}">
                  <a16:creationId xmlns:a16="http://schemas.microsoft.com/office/drawing/2014/main" id="{FEF6795A-AED7-81A9-A1CB-45DF21A581B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1833" y="2521312"/>
              <a:ext cx="2534808" cy="1689872"/>
            </a:xfrm>
            <a:prstGeom prst="rect">
              <a:avLst/>
            </a:prstGeom>
            <a:effectLst/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10C7E22-7E27-C330-6263-0F5EAE6913E6}"/>
              </a:ext>
            </a:extLst>
          </p:cNvPr>
          <p:cNvGrpSpPr/>
          <p:nvPr/>
        </p:nvGrpSpPr>
        <p:grpSpPr>
          <a:xfrm>
            <a:off x="5263225" y="1715096"/>
            <a:ext cx="2565317" cy="2345886"/>
            <a:chOff x="4471386" y="1794653"/>
            <a:chExt cx="3249227" cy="269744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A565D3DF-0BA1-021F-5254-0F044D9A948E}"/>
                </a:ext>
              </a:extLst>
            </p:cNvPr>
            <p:cNvSpPr/>
            <p:nvPr/>
          </p:nvSpPr>
          <p:spPr>
            <a:xfrm>
              <a:off x="4510001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B1BFCE5-2BF5-481E-7DE3-9165F9E61B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1386" y="1799135"/>
              <a:ext cx="3249227" cy="662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ai as in tr</a:t>
              </a:r>
              <a:r>
                <a:rPr lang="en-GB" altLang="en-US" sz="2800" b="1" u="sng" dirty="0">
                  <a:solidFill>
                    <a:schemeClr val="bg1"/>
                  </a:solidFill>
                  <a:latin typeface="+mj-lt"/>
                </a:rPr>
                <a:t>ai</a:t>
              </a: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n</a:t>
              </a:r>
            </a:p>
          </p:txBody>
        </p:sp>
        <p:pic>
          <p:nvPicPr>
            <p:cNvPr id="7" name="Picture 6" descr="A train with smoke coming out of it&#10;&#10;Description automatically generated with medium confidence">
              <a:extLst>
                <a:ext uri="{FF2B5EF4-FFF2-40B4-BE49-F238E27FC236}">
                  <a16:creationId xmlns:a16="http://schemas.microsoft.com/office/drawing/2014/main" id="{131D5455-A533-0691-42E5-DB5952B924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60678" y="2495106"/>
              <a:ext cx="2534808" cy="1800717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7BD6F5CB-9E3F-316F-9FF7-3F2350FAC1B1}"/>
              </a:ext>
            </a:extLst>
          </p:cNvPr>
          <p:cNvGrpSpPr/>
          <p:nvPr/>
        </p:nvGrpSpPr>
        <p:grpSpPr>
          <a:xfrm>
            <a:off x="8072513" y="1714832"/>
            <a:ext cx="2965946" cy="2346151"/>
            <a:chOff x="8421182" y="1783026"/>
            <a:chExt cx="3701143" cy="270457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849786F2-689D-AF18-3773-3E1A2A216B14}"/>
                </a:ext>
              </a:extLst>
            </p:cNvPr>
            <p:cNvSpPr/>
            <p:nvPr/>
          </p:nvSpPr>
          <p:spPr>
            <a:xfrm>
              <a:off x="8753673" y="1790149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FF5EEBA-BF46-DD47-319C-5CFDBB9E9B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1182" y="1783026"/>
              <a:ext cx="3701143" cy="664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ay as in pr</a:t>
              </a:r>
              <a:r>
                <a:rPr lang="en-GB" altLang="en-US" sz="2800" b="1" u="sng" dirty="0">
                  <a:solidFill>
                    <a:schemeClr val="bg1"/>
                  </a:solidFill>
                  <a:latin typeface="+mj-lt"/>
                </a:rPr>
                <a:t>ay</a:t>
              </a:r>
            </a:p>
          </p:txBody>
        </p:sp>
        <p:pic>
          <p:nvPicPr>
            <p:cNvPr id="21" name="Picture 20" descr="A picture containing person, wall&#10;&#10;Description automatically generated">
              <a:extLst>
                <a:ext uri="{FF2B5EF4-FFF2-40B4-BE49-F238E27FC236}">
                  <a16:creationId xmlns:a16="http://schemas.microsoft.com/office/drawing/2014/main" id="{DFE5A4E6-7ED6-86E1-68DC-EE2656AC9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25543" y="2431234"/>
              <a:ext cx="2682957" cy="1788638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05AB9154-9CBA-05AA-6400-EE6AF214CB87}"/>
              </a:ext>
            </a:extLst>
          </p:cNvPr>
          <p:cNvGrpSpPr/>
          <p:nvPr/>
        </p:nvGrpSpPr>
        <p:grpSpPr>
          <a:xfrm>
            <a:off x="6570777" y="4293999"/>
            <a:ext cx="3083527" cy="2381091"/>
            <a:chOff x="5930595" y="4185403"/>
            <a:chExt cx="3083527" cy="238109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DB30F8C4-1BAD-2311-6DE7-9F30340D66A0}"/>
                </a:ext>
              </a:extLst>
            </p:cNvPr>
            <p:cNvGrpSpPr/>
            <p:nvPr/>
          </p:nvGrpSpPr>
          <p:grpSpPr>
            <a:xfrm>
              <a:off x="5930595" y="4185403"/>
              <a:ext cx="3083527" cy="2381091"/>
              <a:chOff x="8508116" y="1783331"/>
              <a:chExt cx="3701143" cy="2704266"/>
            </a:xfrm>
          </p:grpSpPr>
          <p:sp>
            <p:nvSpPr>
              <p:cNvPr id="19" name="Rectangle: Rounded Corners 18">
                <a:extLst>
                  <a:ext uri="{FF2B5EF4-FFF2-40B4-BE49-F238E27FC236}">
                    <a16:creationId xmlns:a16="http://schemas.microsoft.com/office/drawing/2014/main" id="{6779C1C6-E7B4-C437-32C8-72CCD0C4300B}"/>
                  </a:ext>
                </a:extLst>
              </p:cNvPr>
              <p:cNvSpPr/>
              <p:nvPr/>
            </p:nvSpPr>
            <p:spPr>
              <a:xfrm>
                <a:off x="8753673" y="1790149"/>
                <a:ext cx="3036163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2F318759-8DB5-DD4C-0DAA-35FBBE2F01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08116" y="1783331"/>
                <a:ext cx="3701143" cy="6545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800" dirty="0">
                    <a:solidFill>
                      <a:schemeClr val="bg1"/>
                    </a:solidFill>
                    <a:latin typeface="+mj-lt"/>
                  </a:rPr>
                  <a:t>ei as in eighth</a:t>
                </a:r>
                <a:endParaRPr lang="en-GB" altLang="en-US" sz="28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9" name="Picture 8" descr="A pizza on a plate&#10;&#10;Description automatically generated with low confidence">
              <a:extLst>
                <a:ext uri="{FF2B5EF4-FFF2-40B4-BE49-F238E27FC236}">
                  <a16:creationId xmlns:a16="http://schemas.microsoft.com/office/drawing/2014/main" id="{BE6595B2-7465-D557-484C-0423864CA9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96594" y="4739769"/>
              <a:ext cx="1802674" cy="1523657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E45E148B-DDCA-EFA1-537C-51F3C7D395A9}"/>
              </a:ext>
            </a:extLst>
          </p:cNvPr>
          <p:cNvGrpSpPr/>
          <p:nvPr/>
        </p:nvGrpSpPr>
        <p:grpSpPr>
          <a:xfrm>
            <a:off x="3651463" y="4305291"/>
            <a:ext cx="2565317" cy="2345885"/>
            <a:chOff x="1765993" y="1918549"/>
            <a:chExt cx="4208087" cy="328152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31FCFE13-BA9C-E95C-D7C5-5123F1291711}"/>
                </a:ext>
              </a:extLst>
            </p:cNvPr>
            <p:cNvSpPr/>
            <p:nvPr/>
          </p:nvSpPr>
          <p:spPr>
            <a:xfrm>
              <a:off x="1765993" y="1918549"/>
              <a:ext cx="4208087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4" name="Rounded Rectangle 12">
              <a:extLst>
                <a:ext uri="{FF2B5EF4-FFF2-40B4-BE49-F238E27FC236}">
                  <a16:creationId xmlns:a16="http://schemas.microsoft.com/office/drawing/2014/main" id="{676DF09E-19C0-376C-0229-A048FBC63E05}"/>
                </a:ext>
              </a:extLst>
            </p:cNvPr>
            <p:cNvSpPr/>
            <p:nvPr/>
          </p:nvSpPr>
          <p:spPr>
            <a:xfrm>
              <a:off x="1851616" y="2146959"/>
              <a:ext cx="4036838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dirty="0">
                  <a:solidFill>
                    <a:schemeClr val="bg1"/>
                  </a:solidFill>
                </a:rPr>
                <a:t>ey as in grey</a:t>
              </a:r>
              <a:endParaRPr lang="en-GB" sz="3600" dirty="0">
                <a:solidFill>
                  <a:schemeClr val="bg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469C3C1A-5F18-4277-54A8-7D7F68E60ABD}"/>
                </a:ext>
              </a:extLst>
            </p:cNvPr>
            <p:cNvSpPr/>
            <p:nvPr/>
          </p:nvSpPr>
          <p:spPr>
            <a:xfrm>
              <a:off x="2346682" y="2742709"/>
              <a:ext cx="2875459" cy="206361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001E0425-3526-C8F4-E400-7A3C9E06336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593" y="-283711"/>
            <a:ext cx="1210940" cy="1998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814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and Aimee survayed the area.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653928" y="3418434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Aimee always obayed her programming.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23205" y="4805799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Timmy pointed towards a mysterious gree boulder.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23206" y="2097951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and Aimee surv</a:t>
            </a:r>
            <a:r>
              <a:rPr lang="en-GB" sz="3600" u="sng" dirty="0">
                <a:solidFill>
                  <a:srgbClr val="FF0000"/>
                </a:solidFill>
              </a:rPr>
              <a:t>e</a:t>
            </a:r>
            <a:r>
              <a:rPr lang="en-GB" sz="3600" dirty="0">
                <a:solidFill>
                  <a:schemeClr val="bg1"/>
                </a:solidFill>
              </a:rPr>
              <a:t>yed the area.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641636" y="3414903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Aimee always ob</a:t>
            </a:r>
            <a:r>
              <a:rPr lang="en-GB" sz="3600" u="sng" dirty="0">
                <a:solidFill>
                  <a:srgbClr val="FF0000"/>
                </a:solidFill>
              </a:rPr>
              <a:t>e</a:t>
            </a:r>
            <a:r>
              <a:rPr lang="en-GB" sz="3600" dirty="0">
                <a:solidFill>
                  <a:schemeClr val="bg1"/>
                </a:solidFill>
              </a:rPr>
              <a:t>yed her programming.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23206" y="4784712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Timmy pointed towards a mysterious gre</a:t>
            </a:r>
            <a:r>
              <a:rPr lang="en-GB" sz="3600" u="sng" dirty="0">
                <a:solidFill>
                  <a:srgbClr val="FF0000"/>
                </a:solidFill>
              </a:rPr>
              <a:t>y</a:t>
            </a:r>
            <a:r>
              <a:rPr lang="en-GB" sz="3600" dirty="0">
                <a:solidFill>
                  <a:schemeClr val="bg1"/>
                </a:solidFill>
              </a:rPr>
              <a:t> boulder.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3" grpId="0"/>
      <p:bldP spid="5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and white gradient&#10;&#10;Description automatically generated">
            <a:extLst>
              <a:ext uri="{FF2B5EF4-FFF2-40B4-BE49-F238E27FC236}">
                <a16:creationId xmlns:a16="http://schemas.microsoft.com/office/drawing/2014/main" id="{D650A915-6E2E-FDEE-7639-00D8F20B4A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4" name="Picture 3" descr="A cartoon of a bed&#10;&#10;Description automatically generated">
            <a:extLst>
              <a:ext uri="{FF2B5EF4-FFF2-40B4-BE49-F238E27FC236}">
                <a16:creationId xmlns:a16="http://schemas.microsoft.com/office/drawing/2014/main" id="{29920D9F-31DE-E8CD-4739-9DF1513FFA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CD67C6E-A59C-BB45-5638-DFFE673D3A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F801BF-59A0-2874-9B30-AD7412A37A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6FD4B30-5CB6-F151-8257-17B4D523226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5"/>
            <a:ext cx="9144000" cy="2599144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FLASH BACK: </a:t>
            </a:r>
            <a:b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Words ending –ant, -ance and -ancy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62530" y="1932562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/ay/ sound spelt ai, ay or a_e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62530" y="4235674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Words ending in –tion.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E92C7031-0665-CB46-89A6-305645AD45F2}"/>
              </a:ext>
            </a:extLst>
          </p:cNvPr>
          <p:cNvSpPr/>
          <p:nvPr/>
        </p:nvSpPr>
        <p:spPr>
          <a:xfrm>
            <a:off x="1062530" y="5387230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4. Words ending in –ation.</a:t>
            </a: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A2A6ED8E-87FC-24FA-7EEE-31C50E44F9A7}"/>
              </a:ext>
            </a:extLst>
          </p:cNvPr>
          <p:cNvSpPr/>
          <p:nvPr/>
        </p:nvSpPr>
        <p:spPr>
          <a:xfrm>
            <a:off x="1062530" y="3084118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/ay/ sound spelt ei or ey.</a:t>
            </a:r>
          </a:p>
        </p:txBody>
      </p:sp>
    </p:spTree>
    <p:extLst>
      <p:ext uri="{BB962C8B-B14F-4D97-AF65-F5344CB8AC3E}">
        <p14:creationId xmlns:p14="http://schemas.microsoft.com/office/powerpoint/2010/main" val="2968426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7"/>
            <a:ext cx="9631680" cy="246725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station, fiction, motion, national, section, mention, position, question, competition, attention, action, education, creation, completion,…?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ADD3D85B-79D6-C397-0760-6E40899AD5A1}"/>
              </a:ext>
            </a:extLst>
          </p:cNvPr>
          <p:cNvSpPr/>
          <p:nvPr/>
        </p:nvSpPr>
        <p:spPr>
          <a:xfrm>
            <a:off x="1054671" y="1971746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Words ending in –tion.</a:t>
            </a:r>
          </a:p>
        </p:txBody>
      </p:sp>
    </p:spTree>
    <p:extLst>
      <p:ext uri="{BB962C8B-B14F-4D97-AF65-F5344CB8AC3E}">
        <p14:creationId xmlns:p14="http://schemas.microsoft.com/office/powerpoint/2010/main" val="3472123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AEA99CFB-BE88-B71A-5D3D-C38FFB5FA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CBF33E-F4D1-AF1C-1778-F8CA865DAD3B}"/>
              </a:ext>
            </a:extLst>
          </p:cNvPr>
          <p:cNvSpPr txBox="1">
            <a:spLocks/>
          </p:cNvSpPr>
          <p:nvPr/>
        </p:nvSpPr>
        <p:spPr>
          <a:xfrm>
            <a:off x="748901" y="722866"/>
            <a:ext cx="10694196" cy="17168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Does anyone know what a </a:t>
            </a:r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is? </a:t>
            </a:r>
          </a:p>
        </p:txBody>
      </p:sp>
    </p:spTree>
    <p:extLst>
      <p:ext uri="{BB962C8B-B14F-4D97-AF65-F5344CB8AC3E}">
        <p14:creationId xmlns:p14="http://schemas.microsoft.com/office/powerpoint/2010/main" val="34490675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5F264056-0980-FE3F-8AB5-6B2F262C4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62818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A suffix is a group of letters that go at the </a:t>
            </a:r>
            <a:r>
              <a:rPr lang="en-GB" sz="4000" u="sng" dirty="0">
                <a:solidFill>
                  <a:schemeClr val="bg1"/>
                </a:solidFill>
              </a:rPr>
              <a:t>end</a:t>
            </a:r>
            <a:r>
              <a:rPr lang="en-GB" sz="4000" dirty="0">
                <a:solidFill>
                  <a:schemeClr val="bg1"/>
                </a:solidFill>
              </a:rPr>
              <a:t> of a </a:t>
            </a:r>
            <a:r>
              <a:rPr lang="en-GB" sz="4000" u="sng" dirty="0">
                <a:solidFill>
                  <a:schemeClr val="bg1"/>
                </a:solidFill>
              </a:rPr>
              <a:t>root word</a:t>
            </a:r>
            <a:r>
              <a:rPr lang="en-GB" sz="4000" dirty="0">
                <a:solidFill>
                  <a:schemeClr val="bg1"/>
                </a:solidFill>
              </a:rPr>
              <a:t> and change the meaning of the word. 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051CB96-B8D4-1534-1BEC-C5EF4D8BD66F}"/>
              </a:ext>
            </a:extLst>
          </p:cNvPr>
          <p:cNvGrpSpPr/>
          <p:nvPr/>
        </p:nvGrpSpPr>
        <p:grpSpPr>
          <a:xfrm>
            <a:off x="653658" y="3195115"/>
            <a:ext cx="3524597" cy="1200329"/>
            <a:chOff x="1299117" y="4052871"/>
            <a:chExt cx="3524597" cy="120032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1DDAB4A-25A5-0172-53B3-D1968404AD86}"/>
                </a:ext>
              </a:extLst>
            </p:cNvPr>
            <p:cNvSpPr txBox="1"/>
            <p:nvPr/>
          </p:nvSpPr>
          <p:spPr>
            <a:xfrm>
              <a:off x="1299117" y="4052871"/>
              <a:ext cx="18288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Root word</a:t>
              </a: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68ECCB54-CB71-DCB2-EC95-B5006F04DA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6177" y="4277058"/>
              <a:ext cx="1837537" cy="98978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FAD2B8E-1A71-C7C8-5A78-CDB886A671FB}"/>
              </a:ext>
            </a:extLst>
          </p:cNvPr>
          <p:cNvGrpSpPr/>
          <p:nvPr/>
        </p:nvGrpSpPr>
        <p:grpSpPr>
          <a:xfrm>
            <a:off x="7849678" y="3192403"/>
            <a:ext cx="4180198" cy="646331"/>
            <a:chOff x="8495137" y="4050159"/>
            <a:chExt cx="4180198" cy="64633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B41AAA-65BD-51D9-4553-B94F794C196B}"/>
                </a:ext>
              </a:extLst>
            </p:cNvPr>
            <p:cNvSpPr txBox="1"/>
            <p:nvPr/>
          </p:nvSpPr>
          <p:spPr>
            <a:xfrm>
              <a:off x="10294686" y="4050159"/>
              <a:ext cx="23806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 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E2DB22A-07AA-2B2F-37D5-CB97EA0CF5B9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flipH="1" flipV="1">
              <a:off x="8495137" y="4331192"/>
              <a:ext cx="1799549" cy="4213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77C188B-EEF9-A415-F387-17971485C4FD}"/>
              </a:ext>
            </a:extLst>
          </p:cNvPr>
          <p:cNvSpPr txBox="1"/>
          <p:nvPr/>
        </p:nvSpPr>
        <p:spPr>
          <a:xfrm>
            <a:off x="3708596" y="5546217"/>
            <a:ext cx="6045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do + ing = doing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807F425-F033-C5B5-CA78-FE854C7DDFD9}"/>
              </a:ext>
            </a:extLst>
          </p:cNvPr>
          <p:cNvGrpSpPr/>
          <p:nvPr/>
        </p:nvGrpSpPr>
        <p:grpSpPr>
          <a:xfrm>
            <a:off x="2340718" y="2655446"/>
            <a:ext cx="2352052" cy="2573025"/>
            <a:chOff x="2340718" y="2655446"/>
            <a:chExt cx="2352052" cy="2573025"/>
          </a:xfrm>
        </p:grpSpPr>
        <p:pic>
          <p:nvPicPr>
            <p:cNvPr id="10" name="Picture 9" descr="Icon&#10;&#10;Description automatically generated">
              <a:extLst>
                <a:ext uri="{FF2B5EF4-FFF2-40B4-BE49-F238E27FC236}">
                  <a16:creationId xmlns:a16="http://schemas.microsoft.com/office/drawing/2014/main" id="{5D3E6D3C-6626-2E0F-65D5-15EBE279B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0718" y="2655446"/>
              <a:ext cx="2352052" cy="2573025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9FD7A94-C0BF-748F-6F71-D3863E7843B9}"/>
                </a:ext>
              </a:extLst>
            </p:cNvPr>
            <p:cNvSpPr txBox="1"/>
            <p:nvPr/>
          </p:nvSpPr>
          <p:spPr>
            <a:xfrm>
              <a:off x="2364992" y="3363332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do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18E4268-C4D7-35F9-F14D-77ADAE0701D9}"/>
              </a:ext>
            </a:extLst>
          </p:cNvPr>
          <p:cNvGrpSpPr/>
          <p:nvPr/>
        </p:nvGrpSpPr>
        <p:grpSpPr>
          <a:xfrm>
            <a:off x="8429250" y="2499124"/>
            <a:ext cx="1799548" cy="2714574"/>
            <a:chOff x="8429250" y="2499124"/>
            <a:chExt cx="1799548" cy="2714574"/>
          </a:xfrm>
        </p:grpSpPr>
        <p:pic>
          <p:nvPicPr>
            <p:cNvPr id="5" name="Picture 4" descr="Logo, icon&#10;&#10;Description automatically generated">
              <a:extLst>
                <a:ext uri="{FF2B5EF4-FFF2-40B4-BE49-F238E27FC236}">
                  <a16:creationId xmlns:a16="http://schemas.microsoft.com/office/drawing/2014/main" id="{F039F7F7-8C71-15FB-F1FA-D17FC8B9D9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29250" y="2499124"/>
              <a:ext cx="1799548" cy="2714574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4B8FD4F-9933-4BEE-90E3-4A3D0867A691}"/>
                </a:ext>
              </a:extLst>
            </p:cNvPr>
            <p:cNvSpPr txBox="1"/>
            <p:nvPr/>
          </p:nvSpPr>
          <p:spPr>
            <a:xfrm>
              <a:off x="8482501" y="3195115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ing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375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48148E-6 L 0.15873 1.48148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3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-0.18697 0.0115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49" y="57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One day, Emile was playing with a new invension in a secsion of his spaceship stasion.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One day, Emile was playing with a new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invention</a:t>
            </a:r>
            <a:r>
              <a:rPr lang="en-GB" sz="3400" dirty="0">
                <a:solidFill>
                  <a:schemeClr val="bg1"/>
                </a:solidFill>
              </a:rPr>
              <a:t> in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section</a:t>
            </a:r>
            <a:r>
              <a:rPr lang="en-GB" sz="3400" dirty="0">
                <a:solidFill>
                  <a:schemeClr val="bg1"/>
                </a:solidFill>
              </a:rPr>
              <a:t> of his spaceship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station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One day, Emile was playing with a new invention in a section of his spaceship station.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831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764AF4-4C90-01A6-2108-4130F45915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3F908F21-684A-033C-D376-6920F3687E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543C385-82FA-EA84-A81F-C11E456E6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0D51EE6-796D-B43A-45D5-AA8B330C4946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AC8A6D7D-8547-636D-C307-00937B8C2F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84AF6EF-1906-7E68-F826-DE37CA2A58FB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he worked on his creasion, an invension that seemed like ficsion, the educasion authority took notice.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160B56-D1DE-F4EF-CA8F-C70A00B1E95B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he worked on his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creation</a:t>
            </a:r>
            <a:r>
              <a:rPr lang="en-GB" sz="3400" dirty="0">
                <a:solidFill>
                  <a:schemeClr val="bg1"/>
                </a:solidFill>
              </a:rPr>
              <a:t>, an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invention</a:t>
            </a:r>
            <a:r>
              <a:rPr lang="en-GB" sz="3400" dirty="0">
                <a:solidFill>
                  <a:schemeClr val="bg1"/>
                </a:solidFill>
              </a:rPr>
              <a:t> that seemed like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fiction</a:t>
            </a:r>
            <a:r>
              <a:rPr lang="en-GB" sz="3400" dirty="0">
                <a:solidFill>
                  <a:schemeClr val="bg1"/>
                </a:solidFill>
              </a:rPr>
              <a:t>,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education</a:t>
            </a:r>
            <a:r>
              <a:rPr lang="en-GB" sz="3400" dirty="0">
                <a:solidFill>
                  <a:schemeClr val="bg1"/>
                </a:solidFill>
              </a:rPr>
              <a:t> authority took notice.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4BB905-A603-C43A-2FE8-80848AA40E4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he worked on his creation, an invention that seemed like fiction, the education authority took notice.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78BA177-2688-0B33-B7F0-88E26142481D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42C3FFD-80A5-59C5-802C-EF48110AAB85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7203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f_____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__ct___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m_____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s_at___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451677" cy="301746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station </a:t>
            </a:r>
          </a:p>
          <a:p>
            <a:pPr algn="ctr"/>
            <a:r>
              <a:rPr lang="en-GB" sz="4400" dirty="0"/>
              <a:t>fiction </a:t>
            </a:r>
          </a:p>
          <a:p>
            <a:pPr algn="ctr"/>
            <a:r>
              <a:rPr lang="en-GB" sz="4400" dirty="0"/>
              <a:t>motion </a:t>
            </a:r>
          </a:p>
          <a:p>
            <a:pPr algn="ctr"/>
            <a:r>
              <a:rPr lang="en-GB" sz="4400" dirty="0"/>
              <a:t>section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iction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ct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ion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otion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ion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451677" cy="301746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station </a:t>
            </a:r>
          </a:p>
          <a:p>
            <a:pPr algn="ctr"/>
            <a:r>
              <a:rPr lang="en-GB" sz="4400" dirty="0"/>
              <a:t>fiction </a:t>
            </a:r>
          </a:p>
          <a:p>
            <a:pPr algn="ctr"/>
            <a:r>
              <a:rPr lang="en-GB" sz="4400" dirty="0"/>
              <a:t>motion </a:t>
            </a:r>
          </a:p>
          <a:p>
            <a:pPr algn="ctr"/>
            <a:r>
              <a:rPr lang="en-GB" sz="4400" dirty="0"/>
              <a:t>section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A9DC1158-0A90-419A-87B8-C2459B3FE7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0936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62530" y="1932562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/ay/ sound spelt ai, ay or a_e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62530" y="4235674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Words ending in –tion.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E92C7031-0665-CB46-89A6-305645AD45F2}"/>
              </a:ext>
            </a:extLst>
          </p:cNvPr>
          <p:cNvSpPr/>
          <p:nvPr/>
        </p:nvSpPr>
        <p:spPr>
          <a:xfrm>
            <a:off x="1062530" y="5387230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4. Words ending in –ation.</a:t>
            </a: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A2A6ED8E-87FC-24FA-7EEE-31C50E44F9A7}"/>
              </a:ext>
            </a:extLst>
          </p:cNvPr>
          <p:cNvSpPr/>
          <p:nvPr/>
        </p:nvSpPr>
        <p:spPr>
          <a:xfrm>
            <a:off x="1062530" y="3084118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/ay/ sound spelt ei or ey.</a:t>
            </a:r>
          </a:p>
        </p:txBody>
      </p:sp>
    </p:spTree>
    <p:extLst>
      <p:ext uri="{BB962C8B-B14F-4D97-AF65-F5344CB8AC3E}">
        <p14:creationId xmlns:p14="http://schemas.microsoft.com/office/powerpoint/2010/main" val="19719577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7"/>
            <a:ext cx="9631680" cy="246725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station, fiction, motion, national, section, mention, position, question, competition, attention, action, education, creation, completion,…?</a:t>
            </a: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8799B946-152A-0ADF-7231-4787866F4E1F}"/>
              </a:ext>
            </a:extLst>
          </p:cNvPr>
          <p:cNvSpPr/>
          <p:nvPr/>
        </p:nvSpPr>
        <p:spPr>
          <a:xfrm>
            <a:off x="1062530" y="1929140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4. Words ending in –ation.</a:t>
            </a:r>
          </a:p>
        </p:txBody>
      </p:sp>
    </p:spTree>
    <p:extLst>
      <p:ext uri="{BB962C8B-B14F-4D97-AF65-F5344CB8AC3E}">
        <p14:creationId xmlns:p14="http://schemas.microsoft.com/office/powerpoint/2010/main" val="420812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62530" y="1932562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/ay/ sound spelt ai, ay or a_e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62530" y="4235674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Words ending in –tion.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E92C7031-0665-CB46-89A6-305645AD45F2}"/>
              </a:ext>
            </a:extLst>
          </p:cNvPr>
          <p:cNvSpPr/>
          <p:nvPr/>
        </p:nvSpPr>
        <p:spPr>
          <a:xfrm>
            <a:off x="1062530" y="5387230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4. Words ending in –ation.</a:t>
            </a: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A2A6ED8E-87FC-24FA-7EEE-31C50E44F9A7}"/>
              </a:ext>
            </a:extLst>
          </p:cNvPr>
          <p:cNvSpPr/>
          <p:nvPr/>
        </p:nvSpPr>
        <p:spPr>
          <a:xfrm>
            <a:off x="1062530" y="3084118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/ay/ sound spelt ei or ey.</a:t>
            </a:r>
          </a:p>
        </p:txBody>
      </p:sp>
    </p:spTree>
    <p:extLst>
      <p:ext uri="{BB962C8B-B14F-4D97-AF65-F5344CB8AC3E}">
        <p14:creationId xmlns:p14="http://schemas.microsoft.com/office/powerpoint/2010/main" val="285006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2" grpId="0" animBg="1"/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74965342-6362-F9BF-5F6A-55694E3282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06027"/>
            <a:ext cx="11338560" cy="60341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563027" y="918880"/>
            <a:ext cx="78645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</a:rPr>
              <a:t>What is a </a:t>
            </a:r>
            <a:r>
              <a:rPr lang="en-GB" sz="5400" u="sng" dirty="0">
                <a:solidFill>
                  <a:srgbClr val="FFFF00"/>
                </a:solidFill>
              </a:rPr>
              <a:t>noun</a:t>
            </a:r>
            <a:r>
              <a:rPr lang="en-GB" sz="5400" dirty="0">
                <a:solidFill>
                  <a:schemeClr val="bg1"/>
                </a:solidFill>
              </a:rPr>
              <a:t>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37250"/>
            <a:ext cx="2771022" cy="258532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CD767FA-7DC7-3F90-5972-4685519EECAD}"/>
              </a:ext>
            </a:extLst>
          </p:cNvPr>
          <p:cNvSpPr txBox="1"/>
          <p:nvPr/>
        </p:nvSpPr>
        <p:spPr>
          <a:xfrm>
            <a:off x="1239747" y="2352657"/>
            <a:ext cx="103513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A </a:t>
            </a:r>
            <a:r>
              <a:rPr lang="en-GB" sz="4400" u="sng" dirty="0">
                <a:solidFill>
                  <a:srgbClr val="FFFF00"/>
                </a:solidFill>
              </a:rPr>
              <a:t>noun</a:t>
            </a:r>
            <a:r>
              <a:rPr lang="en-GB" sz="4400" dirty="0">
                <a:solidFill>
                  <a:schemeClr val="bg1"/>
                </a:solidFill>
              </a:rPr>
              <a:t> is simply a thing.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C07565-0094-28C2-F057-9FD07C84E421}"/>
              </a:ext>
            </a:extLst>
          </p:cNvPr>
          <p:cNvSpPr txBox="1"/>
          <p:nvPr/>
        </p:nvSpPr>
        <p:spPr>
          <a:xfrm>
            <a:off x="1239747" y="3809038"/>
            <a:ext cx="10090332" cy="230832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A </a:t>
            </a:r>
            <a:r>
              <a:rPr lang="en-GB" sz="3600" u="sng" dirty="0">
                <a:solidFill>
                  <a:srgbClr val="FFFF00"/>
                </a:solidFill>
              </a:rPr>
              <a:t>noun</a:t>
            </a:r>
            <a:r>
              <a:rPr lang="en-GB" sz="3600" dirty="0">
                <a:solidFill>
                  <a:srgbClr val="FFFF00"/>
                </a:solidFill>
              </a:rPr>
              <a:t> </a:t>
            </a:r>
            <a:r>
              <a:rPr lang="en-GB" sz="3600" dirty="0">
                <a:solidFill>
                  <a:schemeClr val="bg1"/>
                </a:solidFill>
              </a:rPr>
              <a:t>can be either: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600" dirty="0">
                <a:solidFill>
                  <a:schemeClr val="bg1"/>
                </a:solidFill>
              </a:rPr>
              <a:t>doing the action (subject of the sentence) or </a:t>
            </a:r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600" dirty="0">
                <a:solidFill>
                  <a:schemeClr val="bg1"/>
                </a:solidFill>
              </a:rPr>
              <a:t>receiving the action (object of the sentence).</a:t>
            </a:r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254642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hape, background pattern&#10;&#10;Description automatically generated">
            <a:extLst>
              <a:ext uri="{FF2B5EF4-FFF2-40B4-BE49-F238E27FC236}">
                <a16:creationId xmlns:a16="http://schemas.microsoft.com/office/drawing/2014/main" id="{932F3FCA-75AB-75E6-D422-C03B879253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06027"/>
            <a:ext cx="11338560" cy="6034110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563027" y="918880"/>
            <a:ext cx="78645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</a:rPr>
              <a:t>What is a </a:t>
            </a:r>
            <a:r>
              <a:rPr lang="en-GB" sz="5400" u="sng" dirty="0">
                <a:solidFill>
                  <a:srgbClr val="FFFF00"/>
                </a:solidFill>
              </a:rPr>
              <a:t>verb</a:t>
            </a:r>
            <a:r>
              <a:rPr lang="en-GB" sz="5400" dirty="0">
                <a:solidFill>
                  <a:schemeClr val="bg1"/>
                </a:solidFill>
              </a:rPr>
              <a:t>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37250"/>
            <a:ext cx="2771022" cy="258532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CD767FA-7DC7-3F90-5972-4685519EECAD}"/>
              </a:ext>
            </a:extLst>
          </p:cNvPr>
          <p:cNvSpPr txBox="1"/>
          <p:nvPr/>
        </p:nvSpPr>
        <p:spPr>
          <a:xfrm>
            <a:off x="1239747" y="2352657"/>
            <a:ext cx="103513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A </a:t>
            </a:r>
            <a:r>
              <a:rPr lang="en-GB" sz="4400" u="sng" dirty="0">
                <a:solidFill>
                  <a:srgbClr val="FFFF00"/>
                </a:solidFill>
              </a:rPr>
              <a:t>verb</a:t>
            </a:r>
            <a:r>
              <a:rPr lang="en-GB" sz="4400" dirty="0">
                <a:solidFill>
                  <a:schemeClr val="bg1"/>
                </a:solidFill>
              </a:rPr>
              <a:t> is the action.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C07565-0094-28C2-F057-9FD07C84E421}"/>
              </a:ext>
            </a:extLst>
          </p:cNvPr>
          <p:cNvSpPr txBox="1"/>
          <p:nvPr/>
        </p:nvSpPr>
        <p:spPr>
          <a:xfrm>
            <a:off x="1680754" y="3532391"/>
            <a:ext cx="91788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u="sng" dirty="0">
                <a:solidFill>
                  <a:schemeClr val="bg1"/>
                </a:solidFill>
              </a:rPr>
              <a:t>Emile battles Scrambler and baddies.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78405A-9E33-2381-9D9E-83FAE72E3A2B}"/>
              </a:ext>
            </a:extLst>
          </p:cNvPr>
          <p:cNvSpPr txBox="1"/>
          <p:nvPr/>
        </p:nvSpPr>
        <p:spPr>
          <a:xfrm>
            <a:off x="976544" y="4346817"/>
            <a:ext cx="79149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Which words are the nouns?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6F3AE3B-1D06-C21A-8098-0FF0287A8539}"/>
              </a:ext>
            </a:extLst>
          </p:cNvPr>
          <p:cNvSpPr txBox="1"/>
          <p:nvPr/>
        </p:nvSpPr>
        <p:spPr>
          <a:xfrm>
            <a:off x="976544" y="5213471"/>
            <a:ext cx="79149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Which word is the verb?</a:t>
            </a:r>
          </a:p>
        </p:txBody>
      </p:sp>
    </p:spTree>
    <p:extLst>
      <p:ext uri="{BB962C8B-B14F-4D97-AF65-F5344CB8AC3E}">
        <p14:creationId xmlns:p14="http://schemas.microsoft.com/office/powerpoint/2010/main" val="123097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, background pattern&#10;&#10;Description automatically generated">
            <a:extLst>
              <a:ext uri="{FF2B5EF4-FFF2-40B4-BE49-F238E27FC236}">
                <a16:creationId xmlns:a16="http://schemas.microsoft.com/office/drawing/2014/main" id="{D5F4ADDF-EDD9-DE47-BAA4-B1908398A4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06027"/>
            <a:ext cx="11338560" cy="6034110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37250"/>
            <a:ext cx="2771022" cy="258532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1C07565-0094-28C2-F057-9FD07C84E421}"/>
              </a:ext>
            </a:extLst>
          </p:cNvPr>
          <p:cNvSpPr txBox="1"/>
          <p:nvPr/>
        </p:nvSpPr>
        <p:spPr>
          <a:xfrm>
            <a:off x="1680754" y="3532391"/>
            <a:ext cx="91788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u="sng" dirty="0">
                <a:solidFill>
                  <a:srgbClr val="C00000"/>
                </a:solidFill>
              </a:rPr>
              <a:t>Emile</a:t>
            </a:r>
            <a:r>
              <a:rPr lang="en-GB" sz="3200" u="sng" dirty="0">
                <a:solidFill>
                  <a:schemeClr val="bg1"/>
                </a:solidFill>
              </a:rPr>
              <a:t> </a:t>
            </a:r>
            <a:r>
              <a:rPr lang="en-GB" sz="3200" u="sng" dirty="0">
                <a:solidFill>
                  <a:srgbClr val="7030A0"/>
                </a:solidFill>
              </a:rPr>
              <a:t>battles</a:t>
            </a:r>
            <a:r>
              <a:rPr lang="en-GB" sz="3200" u="sng" dirty="0">
                <a:solidFill>
                  <a:schemeClr val="bg1"/>
                </a:solidFill>
              </a:rPr>
              <a:t> </a:t>
            </a:r>
            <a:r>
              <a:rPr lang="en-GB" sz="3200" u="sng" dirty="0">
                <a:solidFill>
                  <a:srgbClr val="C00000"/>
                </a:solidFill>
              </a:rPr>
              <a:t>Scrambler</a:t>
            </a:r>
            <a:r>
              <a:rPr lang="en-GB" sz="3200" u="sng" dirty="0">
                <a:solidFill>
                  <a:schemeClr val="bg1"/>
                </a:solidFill>
              </a:rPr>
              <a:t> and </a:t>
            </a:r>
            <a:r>
              <a:rPr lang="en-GB" sz="3200" u="sng" dirty="0">
                <a:solidFill>
                  <a:srgbClr val="C00000"/>
                </a:solidFill>
              </a:rPr>
              <a:t>baddies</a:t>
            </a:r>
            <a:r>
              <a:rPr lang="en-GB" sz="3200" u="sng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78405A-9E33-2381-9D9E-83FAE72E3A2B}"/>
              </a:ext>
            </a:extLst>
          </p:cNvPr>
          <p:cNvSpPr txBox="1"/>
          <p:nvPr/>
        </p:nvSpPr>
        <p:spPr>
          <a:xfrm>
            <a:off x="4277094" y="967891"/>
            <a:ext cx="46143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What are the nouns?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6F3AE3B-1D06-C21A-8098-0FF0287A8539}"/>
              </a:ext>
            </a:extLst>
          </p:cNvPr>
          <p:cNvSpPr txBox="1"/>
          <p:nvPr/>
        </p:nvSpPr>
        <p:spPr>
          <a:xfrm>
            <a:off x="2700841" y="1680926"/>
            <a:ext cx="79149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What is the verb?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BDC3A5E-359F-07F1-BD84-73FE946F8F25}"/>
              </a:ext>
            </a:extLst>
          </p:cNvPr>
          <p:cNvSpPr txBox="1"/>
          <p:nvPr/>
        </p:nvSpPr>
        <p:spPr>
          <a:xfrm>
            <a:off x="2138547" y="4938961"/>
            <a:ext cx="79149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C00000"/>
                </a:solidFill>
              </a:rPr>
              <a:t>nouns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F243E3-C689-5D38-E99E-CE9983909D29}"/>
              </a:ext>
            </a:extLst>
          </p:cNvPr>
          <p:cNvSpPr txBox="1"/>
          <p:nvPr/>
        </p:nvSpPr>
        <p:spPr>
          <a:xfrm>
            <a:off x="2312718" y="2701928"/>
            <a:ext cx="79149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7030A0"/>
                </a:solidFill>
              </a:rPr>
              <a:t>verb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98545048-66D5-D91C-0919-C4C9B6D89134}"/>
              </a:ext>
            </a:extLst>
          </p:cNvPr>
          <p:cNvCxnSpPr/>
          <p:nvPr/>
        </p:nvCxnSpPr>
        <p:spPr>
          <a:xfrm flipH="1">
            <a:off x="4798423" y="3074126"/>
            <a:ext cx="1045028" cy="458265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9EEE2E69-89D9-133F-27C5-723DEC221C84}"/>
              </a:ext>
            </a:extLst>
          </p:cNvPr>
          <p:cNvCxnSpPr>
            <a:cxnSpLocks/>
          </p:cNvCxnSpPr>
          <p:nvPr/>
        </p:nvCxnSpPr>
        <p:spPr>
          <a:xfrm flipH="1" flipV="1">
            <a:off x="3335383" y="4023360"/>
            <a:ext cx="2151017" cy="1207988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65DB61CD-CBA3-9602-1B13-7995E5684978}"/>
              </a:ext>
            </a:extLst>
          </p:cNvPr>
          <p:cNvCxnSpPr>
            <a:cxnSpLocks/>
          </p:cNvCxnSpPr>
          <p:nvPr/>
        </p:nvCxnSpPr>
        <p:spPr>
          <a:xfrm flipV="1">
            <a:off x="6087291" y="4108498"/>
            <a:ext cx="0" cy="942473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06DFAFD8-3F2D-B2C6-86A7-7EC718F03C2E}"/>
              </a:ext>
            </a:extLst>
          </p:cNvPr>
          <p:cNvCxnSpPr>
            <a:cxnSpLocks/>
          </p:cNvCxnSpPr>
          <p:nvPr/>
        </p:nvCxnSpPr>
        <p:spPr>
          <a:xfrm flipV="1">
            <a:off x="6705602" y="4023360"/>
            <a:ext cx="1837507" cy="1207988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1202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BDC8C229-71C9-AA71-1A4E-20E38F72AE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06027"/>
            <a:ext cx="11338560" cy="60341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563027" y="918880"/>
            <a:ext cx="78645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Some </a:t>
            </a:r>
            <a:r>
              <a:rPr lang="en-GB" sz="4800" u="sng" dirty="0">
                <a:solidFill>
                  <a:srgbClr val="FFFF00"/>
                </a:solidFill>
              </a:rPr>
              <a:t>nouns</a:t>
            </a:r>
            <a:r>
              <a:rPr lang="en-GB" sz="4800" dirty="0">
                <a:solidFill>
                  <a:schemeClr val="bg1"/>
                </a:solidFill>
              </a:rPr>
              <a:t> are created from </a:t>
            </a:r>
            <a:r>
              <a:rPr lang="en-GB" sz="4800" u="sng" dirty="0">
                <a:solidFill>
                  <a:srgbClr val="FFFF00"/>
                </a:solidFill>
              </a:rPr>
              <a:t>verbs</a:t>
            </a:r>
            <a:r>
              <a:rPr lang="en-GB" sz="4800" dirty="0">
                <a:solidFill>
                  <a:schemeClr val="bg1"/>
                </a:solidFill>
              </a:rPr>
              <a:t>!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37250"/>
            <a:ext cx="2771022" cy="258532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CD767FA-7DC7-3F90-5972-4685519EECAD}"/>
              </a:ext>
            </a:extLst>
          </p:cNvPr>
          <p:cNvSpPr txBox="1"/>
          <p:nvPr/>
        </p:nvSpPr>
        <p:spPr>
          <a:xfrm>
            <a:off x="2771022" y="2782669"/>
            <a:ext cx="30274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600" dirty="0">
                <a:solidFill>
                  <a:schemeClr val="bg1"/>
                </a:solidFill>
              </a:rPr>
              <a:t>to inform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351B0A-C825-871F-107A-5A771A465F56}"/>
              </a:ext>
            </a:extLst>
          </p:cNvPr>
          <p:cNvSpPr txBox="1"/>
          <p:nvPr/>
        </p:nvSpPr>
        <p:spPr>
          <a:xfrm>
            <a:off x="1203365" y="3523082"/>
            <a:ext cx="4595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600" dirty="0">
                <a:solidFill>
                  <a:schemeClr val="bg1"/>
                </a:solidFill>
              </a:rPr>
              <a:t>to adore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6196EF-E189-1746-2FCB-42952C0FAB26}"/>
              </a:ext>
            </a:extLst>
          </p:cNvPr>
          <p:cNvSpPr txBox="1"/>
          <p:nvPr/>
        </p:nvSpPr>
        <p:spPr>
          <a:xfrm>
            <a:off x="796965" y="4183092"/>
            <a:ext cx="50015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600" dirty="0">
                <a:solidFill>
                  <a:schemeClr val="bg1"/>
                </a:solidFill>
              </a:rPr>
              <a:t>to sense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92DE843-0976-0DD2-0506-95A5917D6A9A}"/>
              </a:ext>
            </a:extLst>
          </p:cNvPr>
          <p:cNvSpPr txBox="1"/>
          <p:nvPr/>
        </p:nvSpPr>
        <p:spPr>
          <a:xfrm>
            <a:off x="1094490" y="4815743"/>
            <a:ext cx="47039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600" dirty="0">
                <a:solidFill>
                  <a:schemeClr val="bg1"/>
                </a:solidFill>
              </a:rPr>
              <a:t>to admire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5800D3-4E68-E399-01BB-3E6916BC9FDD}"/>
              </a:ext>
            </a:extLst>
          </p:cNvPr>
          <p:cNvSpPr txBox="1"/>
          <p:nvPr/>
        </p:nvSpPr>
        <p:spPr>
          <a:xfrm>
            <a:off x="5798475" y="2782669"/>
            <a:ext cx="52411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-&gt; information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E73CEE5-F957-4247-A83B-A886D92B0B9D}"/>
              </a:ext>
            </a:extLst>
          </p:cNvPr>
          <p:cNvSpPr txBox="1"/>
          <p:nvPr/>
        </p:nvSpPr>
        <p:spPr>
          <a:xfrm>
            <a:off x="5529941" y="3559751"/>
            <a:ext cx="31001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600" dirty="0">
                <a:solidFill>
                  <a:schemeClr val="bg1"/>
                </a:solidFill>
              </a:rPr>
              <a:t>-&gt; adoration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E73084B-C8E5-031A-C545-68A716DF1FBC}"/>
              </a:ext>
            </a:extLst>
          </p:cNvPr>
          <p:cNvSpPr txBox="1"/>
          <p:nvPr/>
        </p:nvSpPr>
        <p:spPr>
          <a:xfrm>
            <a:off x="5798475" y="4239564"/>
            <a:ext cx="50015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-&gt; sensation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EF40B38-4CFE-7642-24EA-E41A8AE0EEBD}"/>
              </a:ext>
            </a:extLst>
          </p:cNvPr>
          <p:cNvSpPr txBox="1"/>
          <p:nvPr/>
        </p:nvSpPr>
        <p:spPr>
          <a:xfrm>
            <a:off x="5798475" y="4862905"/>
            <a:ext cx="5422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-&gt; admiration</a:t>
            </a:r>
          </a:p>
        </p:txBody>
      </p:sp>
    </p:spTree>
    <p:extLst>
      <p:ext uri="{BB962C8B-B14F-4D97-AF65-F5344CB8AC3E}">
        <p14:creationId xmlns:p14="http://schemas.microsoft.com/office/powerpoint/2010/main" val="1901412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5B217576-DFE5-5E8A-5284-204369F834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06027"/>
            <a:ext cx="11338560" cy="6034110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37250"/>
            <a:ext cx="2771022" cy="258532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CD767FA-7DC7-3F90-5972-4685519EECAD}"/>
              </a:ext>
            </a:extLst>
          </p:cNvPr>
          <p:cNvSpPr txBox="1"/>
          <p:nvPr/>
        </p:nvSpPr>
        <p:spPr>
          <a:xfrm>
            <a:off x="1167118" y="2876751"/>
            <a:ext cx="10351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to inform -&gt; information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351B0A-C825-871F-107A-5A771A465F56}"/>
              </a:ext>
            </a:extLst>
          </p:cNvPr>
          <p:cNvSpPr txBox="1"/>
          <p:nvPr/>
        </p:nvSpPr>
        <p:spPr>
          <a:xfrm>
            <a:off x="1167118" y="3537589"/>
            <a:ext cx="10351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to adore -&gt; adoration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6196EF-E189-1746-2FCB-42952C0FAB26}"/>
              </a:ext>
            </a:extLst>
          </p:cNvPr>
          <p:cNvSpPr txBox="1"/>
          <p:nvPr/>
        </p:nvSpPr>
        <p:spPr>
          <a:xfrm>
            <a:off x="1167118" y="4198427"/>
            <a:ext cx="10351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to sense -&gt; sensation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92DE843-0976-0DD2-0506-95A5917D6A9A}"/>
              </a:ext>
            </a:extLst>
          </p:cNvPr>
          <p:cNvSpPr txBox="1"/>
          <p:nvPr/>
        </p:nvSpPr>
        <p:spPr>
          <a:xfrm>
            <a:off x="1167118" y="4859264"/>
            <a:ext cx="10351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to admire -&gt; admiration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D3FC3E0-6F0C-3E17-B70A-1810827EE08B}"/>
              </a:ext>
            </a:extLst>
          </p:cNvPr>
          <p:cNvSpPr txBox="1"/>
          <p:nvPr/>
        </p:nvSpPr>
        <p:spPr>
          <a:xfrm>
            <a:off x="2483129" y="1470892"/>
            <a:ext cx="78645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Can you see a pattern?</a:t>
            </a:r>
          </a:p>
        </p:txBody>
      </p:sp>
    </p:spTree>
    <p:extLst>
      <p:ext uri="{BB962C8B-B14F-4D97-AF65-F5344CB8AC3E}">
        <p14:creationId xmlns:p14="http://schemas.microsoft.com/office/powerpoint/2010/main" val="3430157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A24F2408-F9C9-8A93-B228-412FBCF3D0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06027"/>
            <a:ext cx="11338560" cy="6034110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483129" y="1470892"/>
            <a:ext cx="78645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Can you see a pattern?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37250"/>
            <a:ext cx="2771022" cy="258532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CD767FA-7DC7-3F90-5972-4685519EECAD}"/>
              </a:ext>
            </a:extLst>
          </p:cNvPr>
          <p:cNvSpPr txBox="1"/>
          <p:nvPr/>
        </p:nvSpPr>
        <p:spPr>
          <a:xfrm>
            <a:off x="1167118" y="2876751"/>
            <a:ext cx="10351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to inform -&gt; inform</a:t>
            </a:r>
            <a:r>
              <a:rPr lang="en-GB" sz="3600" u="sng" dirty="0">
                <a:solidFill>
                  <a:srgbClr val="FFFF00"/>
                </a:solidFill>
              </a:rPr>
              <a:t>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351B0A-C825-871F-107A-5A771A465F56}"/>
              </a:ext>
            </a:extLst>
          </p:cNvPr>
          <p:cNvSpPr txBox="1"/>
          <p:nvPr/>
        </p:nvSpPr>
        <p:spPr>
          <a:xfrm>
            <a:off x="1167118" y="3523082"/>
            <a:ext cx="10351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to adore -&gt; ador</a:t>
            </a:r>
            <a:r>
              <a:rPr lang="en-GB" sz="3600" u="sng" dirty="0">
                <a:solidFill>
                  <a:srgbClr val="FFFF00"/>
                </a:solidFill>
              </a:rPr>
              <a:t>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6196EF-E189-1746-2FCB-42952C0FAB26}"/>
              </a:ext>
            </a:extLst>
          </p:cNvPr>
          <p:cNvSpPr txBox="1"/>
          <p:nvPr/>
        </p:nvSpPr>
        <p:spPr>
          <a:xfrm>
            <a:off x="1167118" y="4169413"/>
            <a:ext cx="10351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to sense -&gt; sens</a:t>
            </a:r>
            <a:r>
              <a:rPr lang="en-GB" sz="3600" u="sng" dirty="0">
                <a:solidFill>
                  <a:srgbClr val="FFFF00"/>
                </a:solidFill>
              </a:rPr>
              <a:t>ation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92DE843-0976-0DD2-0506-95A5917D6A9A}"/>
              </a:ext>
            </a:extLst>
          </p:cNvPr>
          <p:cNvSpPr txBox="1"/>
          <p:nvPr/>
        </p:nvSpPr>
        <p:spPr>
          <a:xfrm>
            <a:off x="1167118" y="4815743"/>
            <a:ext cx="10351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to admire -&gt; admir</a:t>
            </a:r>
            <a:r>
              <a:rPr lang="en-GB" sz="3600" u="sng" dirty="0">
                <a:solidFill>
                  <a:srgbClr val="FFFF00"/>
                </a:solidFill>
              </a:rPr>
              <a:t>ation</a:t>
            </a:r>
          </a:p>
        </p:txBody>
      </p:sp>
    </p:spTree>
    <p:extLst>
      <p:ext uri="{BB962C8B-B14F-4D97-AF65-F5344CB8AC3E}">
        <p14:creationId xmlns:p14="http://schemas.microsoft.com/office/powerpoint/2010/main" val="63444674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53015E8D-1504-D3E7-3337-258B1762BD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That is a magnificent creation.</a:t>
            </a:r>
          </a:p>
        </p:txBody>
      </p:sp>
      <p:pic>
        <p:nvPicPr>
          <p:cNvPr id="8" name="Picture 7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2147661-9AA5-109A-A94C-C1746554B7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265" y="2492230"/>
            <a:ext cx="4371766" cy="344689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97AC1FE5-6405-CEED-FC1C-ACFF80D14694}"/>
              </a:ext>
            </a:extLst>
          </p:cNvPr>
          <p:cNvGrpSpPr/>
          <p:nvPr/>
        </p:nvGrpSpPr>
        <p:grpSpPr>
          <a:xfrm>
            <a:off x="3740120" y="2859611"/>
            <a:ext cx="4711759" cy="1138773"/>
            <a:chOff x="4774706" y="2859613"/>
            <a:chExt cx="5763087" cy="1138773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61F313A-388E-92AF-0247-22B20754F0C8}"/>
                </a:ext>
              </a:extLst>
            </p:cNvPr>
            <p:cNvSpPr txBox="1"/>
            <p:nvPr/>
          </p:nvSpPr>
          <p:spPr>
            <a:xfrm>
              <a:off x="5693670" y="2859613"/>
              <a:ext cx="392515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400" dirty="0">
                  <a:solidFill>
                    <a:schemeClr val="bg1"/>
                  </a:solidFill>
                </a:rPr>
                <a:t>cre</a:t>
              </a:r>
              <a:r>
                <a:rPr lang="en-GB" sz="4400" u="sng" dirty="0">
                  <a:solidFill>
                    <a:srgbClr val="FFFF00"/>
                  </a:solidFill>
                </a:rPr>
                <a:t>ation</a:t>
              </a:r>
              <a:endParaRPr lang="en-GB" sz="4400" b="1" u="sng" dirty="0">
                <a:solidFill>
                  <a:srgbClr val="FFFF00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7F380F6-B313-9575-C46E-6982412D9E2D}"/>
                </a:ext>
              </a:extLst>
            </p:cNvPr>
            <p:cNvSpPr txBox="1"/>
            <p:nvPr/>
          </p:nvSpPr>
          <p:spPr>
            <a:xfrm>
              <a:off x="4774706" y="3629054"/>
              <a:ext cx="5763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chemeClr val="bg1"/>
                  </a:solidFill>
                </a:rPr>
                <a:t>create + ation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42544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AD90FFE5-B524-B985-35C3-C46ABC8F50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helped to make the cake decoration.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199F6A1-C62D-1DAA-45DD-DF0E6E8465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6195" y="2315962"/>
            <a:ext cx="3525247" cy="4542038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2A40B467-0A35-8E7C-234C-41B023F43094}"/>
              </a:ext>
            </a:extLst>
          </p:cNvPr>
          <p:cNvGrpSpPr/>
          <p:nvPr/>
        </p:nvGrpSpPr>
        <p:grpSpPr>
          <a:xfrm>
            <a:off x="3740120" y="2859611"/>
            <a:ext cx="4711759" cy="1138773"/>
            <a:chOff x="4774706" y="2859613"/>
            <a:chExt cx="5763087" cy="1138773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DD3D80E-7A37-CD36-6FD5-0E33D28919B2}"/>
                </a:ext>
              </a:extLst>
            </p:cNvPr>
            <p:cNvSpPr txBox="1"/>
            <p:nvPr/>
          </p:nvSpPr>
          <p:spPr>
            <a:xfrm>
              <a:off x="5693669" y="2859613"/>
              <a:ext cx="392515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400" dirty="0">
                  <a:solidFill>
                    <a:schemeClr val="bg1"/>
                  </a:solidFill>
                </a:rPr>
                <a:t>decor</a:t>
              </a:r>
              <a:r>
                <a:rPr lang="en-GB" sz="4400" u="sng" dirty="0">
                  <a:solidFill>
                    <a:srgbClr val="FFFF00"/>
                  </a:solidFill>
                </a:rPr>
                <a:t>ation</a:t>
              </a:r>
              <a:endParaRPr lang="en-GB" sz="4400" b="1" u="sng" dirty="0">
                <a:solidFill>
                  <a:srgbClr val="FFFF00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FC0324B-3116-5DB4-6E38-9D5EB0FEA042}"/>
                </a:ext>
              </a:extLst>
            </p:cNvPr>
            <p:cNvSpPr txBox="1"/>
            <p:nvPr/>
          </p:nvSpPr>
          <p:spPr>
            <a:xfrm>
              <a:off x="4774706" y="3629054"/>
              <a:ext cx="5763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chemeClr val="bg1"/>
                  </a:solidFill>
                </a:rPr>
                <a:t>decorate + 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660049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BA3634E-79C7-28AC-6286-B2557A2A27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Please could you make a donation to my charity.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2102482"/>
            <a:ext cx="4342450" cy="4051442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DF63A7E-1C71-C839-D451-B9D53DD4AE11}"/>
              </a:ext>
            </a:extLst>
          </p:cNvPr>
          <p:cNvGrpSpPr/>
          <p:nvPr/>
        </p:nvGrpSpPr>
        <p:grpSpPr>
          <a:xfrm>
            <a:off x="3740120" y="2859611"/>
            <a:ext cx="4711759" cy="1138773"/>
            <a:chOff x="4774706" y="2859613"/>
            <a:chExt cx="5763087" cy="1138773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871F52B6-B1E5-A1FF-1BD3-5FF6AF4DC0F8}"/>
                </a:ext>
              </a:extLst>
            </p:cNvPr>
            <p:cNvSpPr txBox="1"/>
            <p:nvPr/>
          </p:nvSpPr>
          <p:spPr>
            <a:xfrm>
              <a:off x="5693670" y="2859613"/>
              <a:ext cx="392515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400" dirty="0">
                  <a:solidFill>
                    <a:schemeClr val="bg1"/>
                  </a:solidFill>
                </a:rPr>
                <a:t>don</a:t>
              </a:r>
              <a:r>
                <a:rPr lang="en-GB" sz="4400" u="sng" dirty="0">
                  <a:solidFill>
                    <a:srgbClr val="FFFF00"/>
                  </a:solidFill>
                </a:rPr>
                <a:t>ation</a:t>
              </a:r>
              <a:endParaRPr lang="en-GB" sz="4400" b="1" u="sng" dirty="0">
                <a:solidFill>
                  <a:srgbClr val="FFFF00"/>
                </a:solidFill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B40EC26-45AC-C86B-E957-EFB535CB0D1C}"/>
                </a:ext>
              </a:extLst>
            </p:cNvPr>
            <p:cNvSpPr txBox="1"/>
            <p:nvPr/>
          </p:nvSpPr>
          <p:spPr>
            <a:xfrm>
              <a:off x="4774706" y="3629054"/>
              <a:ext cx="5763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chemeClr val="bg1"/>
                  </a:solidFill>
                </a:rPr>
                <a:t>donate + 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576270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BF74DDE3-07B5-6E15-1D5F-1A26CE044F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When was the last coronation?</a:t>
            </a:r>
          </a:p>
        </p:txBody>
      </p:sp>
      <p:pic>
        <p:nvPicPr>
          <p:cNvPr id="8" name="Picture 7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2147661-9AA5-109A-A94C-C1746554B7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2146076"/>
            <a:ext cx="4371766" cy="344689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61F313A-388E-92AF-0247-22B20754F0C8}"/>
              </a:ext>
            </a:extLst>
          </p:cNvPr>
          <p:cNvSpPr txBox="1"/>
          <p:nvPr/>
        </p:nvSpPr>
        <p:spPr>
          <a:xfrm>
            <a:off x="4491441" y="2859611"/>
            <a:ext cx="43717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</a:rPr>
              <a:t>coron</a:t>
            </a:r>
            <a:r>
              <a:rPr lang="en-GB" sz="5400" u="sng" dirty="0">
                <a:solidFill>
                  <a:srgbClr val="FFFF00"/>
                </a:solidFill>
              </a:rPr>
              <a:t>ation</a:t>
            </a:r>
            <a:endParaRPr lang="en-GB" sz="54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8771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62530" y="1932562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/ay/ sound spelt ai, ay or a_e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62530" y="4235674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Words ending in –tion.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E92C7031-0665-CB46-89A6-305645AD45F2}"/>
              </a:ext>
            </a:extLst>
          </p:cNvPr>
          <p:cNvSpPr/>
          <p:nvPr/>
        </p:nvSpPr>
        <p:spPr>
          <a:xfrm>
            <a:off x="1062530" y="5387230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4. Words ending in –ation.</a:t>
            </a: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A2A6ED8E-87FC-24FA-7EEE-31C50E44F9A7}"/>
              </a:ext>
            </a:extLst>
          </p:cNvPr>
          <p:cNvSpPr/>
          <p:nvPr/>
        </p:nvSpPr>
        <p:spPr>
          <a:xfrm>
            <a:off x="1062530" y="3084118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/ay/ sound spelt ei or ey.</a:t>
            </a:r>
          </a:p>
        </p:txBody>
      </p:sp>
    </p:spTree>
    <p:extLst>
      <p:ext uri="{BB962C8B-B14F-4D97-AF65-F5344CB8AC3E}">
        <p14:creationId xmlns:p14="http://schemas.microsoft.com/office/powerpoint/2010/main" val="404115160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718016EC-B1FD-F40C-0371-72F63E7B7E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think the rain is set in for the duration.</a:t>
            </a:r>
          </a:p>
        </p:txBody>
      </p:sp>
      <p:pic>
        <p:nvPicPr>
          <p:cNvPr id="8" name="Picture 7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2147661-9AA5-109A-A94C-C1746554B7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927" y="2492230"/>
            <a:ext cx="4371766" cy="344689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61F313A-388E-92AF-0247-22B20754F0C8}"/>
              </a:ext>
            </a:extLst>
          </p:cNvPr>
          <p:cNvSpPr txBox="1"/>
          <p:nvPr/>
        </p:nvSpPr>
        <p:spPr>
          <a:xfrm>
            <a:off x="4683946" y="3292747"/>
            <a:ext cx="51338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chemeClr val="bg1"/>
                </a:solidFill>
              </a:rPr>
              <a:t>dur</a:t>
            </a:r>
            <a:r>
              <a:rPr lang="en-GB" sz="7200" u="sng" dirty="0">
                <a:solidFill>
                  <a:srgbClr val="FFFF00"/>
                </a:solidFill>
              </a:rPr>
              <a:t>ation</a:t>
            </a:r>
            <a:endParaRPr lang="en-GB" sz="72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77607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E990636D-70E2-2022-1F8C-F9017B1165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girl spoke with animation.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942" y="1972663"/>
            <a:ext cx="4342450" cy="4051442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DF63A7E-1C71-C839-D451-B9D53DD4AE11}"/>
              </a:ext>
            </a:extLst>
          </p:cNvPr>
          <p:cNvGrpSpPr/>
          <p:nvPr/>
        </p:nvGrpSpPr>
        <p:grpSpPr>
          <a:xfrm>
            <a:off x="3740120" y="2859611"/>
            <a:ext cx="4711759" cy="1138773"/>
            <a:chOff x="4774706" y="2859613"/>
            <a:chExt cx="5763087" cy="1138773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871F52B6-B1E5-A1FF-1BD3-5FF6AF4DC0F8}"/>
                </a:ext>
              </a:extLst>
            </p:cNvPr>
            <p:cNvSpPr txBox="1"/>
            <p:nvPr/>
          </p:nvSpPr>
          <p:spPr>
            <a:xfrm>
              <a:off x="5693670" y="2859613"/>
              <a:ext cx="392515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400" dirty="0">
                  <a:solidFill>
                    <a:schemeClr val="bg1"/>
                  </a:solidFill>
                </a:rPr>
                <a:t>anim</a:t>
              </a:r>
              <a:r>
                <a:rPr lang="en-GB" sz="4400" dirty="0">
                  <a:solidFill>
                    <a:srgbClr val="FFFF00"/>
                  </a:solidFill>
                </a:rPr>
                <a:t>ation</a:t>
              </a:r>
              <a:endParaRPr lang="en-GB" sz="4400" b="1" u="sng" dirty="0">
                <a:solidFill>
                  <a:srgbClr val="FFFF00"/>
                </a:solidFill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B40EC26-45AC-C86B-E957-EFB535CB0D1C}"/>
                </a:ext>
              </a:extLst>
            </p:cNvPr>
            <p:cNvSpPr txBox="1"/>
            <p:nvPr/>
          </p:nvSpPr>
          <p:spPr>
            <a:xfrm>
              <a:off x="4774706" y="3629054"/>
              <a:ext cx="5763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chemeClr val="bg1"/>
                  </a:solidFill>
                </a:rPr>
                <a:t>animate + 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7F2AC400-BEF3-908E-E644-5528342A4C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men were having an intense conversation.</a:t>
            </a:r>
          </a:p>
        </p:txBody>
      </p:sp>
      <p:pic>
        <p:nvPicPr>
          <p:cNvPr id="8" name="Picture 7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2147661-9AA5-109A-A94C-C1746554B7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2158108"/>
            <a:ext cx="4371766" cy="344689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97AC1FE5-6405-CEED-FC1C-ACFF80D14694}"/>
              </a:ext>
            </a:extLst>
          </p:cNvPr>
          <p:cNvGrpSpPr/>
          <p:nvPr/>
        </p:nvGrpSpPr>
        <p:grpSpPr>
          <a:xfrm>
            <a:off x="3740120" y="2859611"/>
            <a:ext cx="6109732" cy="1138773"/>
            <a:chOff x="4774706" y="2859613"/>
            <a:chExt cx="7472988" cy="1138773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61F313A-388E-92AF-0247-22B20754F0C8}"/>
                </a:ext>
              </a:extLst>
            </p:cNvPr>
            <p:cNvSpPr txBox="1"/>
            <p:nvPr/>
          </p:nvSpPr>
          <p:spPr>
            <a:xfrm>
              <a:off x="5693668" y="2859613"/>
              <a:ext cx="655402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6000" dirty="0">
                  <a:solidFill>
                    <a:schemeClr val="bg1"/>
                  </a:solidFill>
                </a:rPr>
                <a:t>conversation</a:t>
              </a:r>
              <a:endParaRPr lang="en-GB" sz="4400" b="1" u="sng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7F380F6-B313-9575-C46E-6982412D9E2D}"/>
                </a:ext>
              </a:extLst>
            </p:cNvPr>
            <p:cNvSpPr txBox="1"/>
            <p:nvPr/>
          </p:nvSpPr>
          <p:spPr>
            <a:xfrm>
              <a:off x="4774706" y="3629054"/>
              <a:ext cx="5763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chemeClr val="bg1"/>
                  </a:solidFill>
                </a:rPr>
                <a:t>converse + 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9303900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 Emile is a cheerful alien with crimson skin and a penchant for explorition.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674540" y="3717942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Their adorition for knowledge sparked a new sensition within them.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633155" y="5291352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It was the celebrition of the planet's creition.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23205" y="2089338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 Emile is a cheerful alien with crimson skin and a penchant for explor</a:t>
            </a:r>
            <a:r>
              <a:rPr lang="en-GB" sz="3600" u="sng" dirty="0">
                <a:solidFill>
                  <a:srgbClr val="FF0000"/>
                </a:solidFill>
              </a:rPr>
              <a:t>ation</a:t>
            </a:r>
            <a:r>
              <a:rPr lang="en-GB" sz="36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750916" y="37186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Their ador</a:t>
            </a:r>
            <a:r>
              <a:rPr lang="en-GB" sz="3600" u="sng" dirty="0">
                <a:solidFill>
                  <a:srgbClr val="FF0000"/>
                </a:solidFill>
              </a:rPr>
              <a:t>ation</a:t>
            </a:r>
            <a:r>
              <a:rPr lang="en-GB" sz="3600" dirty="0">
                <a:solidFill>
                  <a:schemeClr val="bg1"/>
                </a:solidFill>
              </a:rPr>
              <a:t> for knowledge sparked a new sens</a:t>
            </a:r>
            <a:r>
              <a:rPr lang="en-GB" sz="3600" u="sng" dirty="0">
                <a:solidFill>
                  <a:srgbClr val="FF0000"/>
                </a:solidFill>
              </a:rPr>
              <a:t>ation</a:t>
            </a:r>
            <a:r>
              <a:rPr lang="en-GB" sz="3600" dirty="0">
                <a:solidFill>
                  <a:schemeClr val="bg1"/>
                </a:solidFill>
              </a:rPr>
              <a:t> within them.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823655" y="5291352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It was the celebr</a:t>
            </a:r>
            <a:r>
              <a:rPr lang="en-GB" sz="3600" u="sng" dirty="0">
                <a:solidFill>
                  <a:srgbClr val="FF0000"/>
                </a:solidFill>
              </a:rPr>
              <a:t>ation</a:t>
            </a:r>
            <a:r>
              <a:rPr lang="en-GB" sz="3600" dirty="0">
                <a:solidFill>
                  <a:schemeClr val="bg1"/>
                </a:solidFill>
              </a:rPr>
              <a:t> of the planet's cre</a:t>
            </a:r>
            <a:r>
              <a:rPr lang="en-GB" sz="3600" u="sng" dirty="0">
                <a:solidFill>
                  <a:srgbClr val="FF0000"/>
                </a:solidFill>
              </a:rPr>
              <a:t>ation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17383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3" grpId="0"/>
      <p:bldP spid="5" grpId="0"/>
      <p:bldP spid="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803A0A27-80D6-15EA-06AA-894E4D6C4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scrambled some words! Which four words has he scrambled?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Ationenss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Ationrec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Ationrepp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Ationarod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information adoration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sensation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preparation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admiration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creation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2792318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67404F3-D2BD-6013-22ED-C8451D21C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sensation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creation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preparation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adoration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AACD90D-085D-EE10-C6F1-3771B61262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22F2C08-8324-B50C-B900-AA4E408C50C7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information </a:t>
            </a:r>
            <a:r>
              <a:rPr lang="en-GB" sz="3200" dirty="0">
                <a:solidFill>
                  <a:srgbClr val="FF0000"/>
                </a:solidFill>
                <a:latin typeface="Andika" panose="02000000000000000000" pitchFamily="2" charset="0"/>
              </a:rPr>
              <a:t>adoration</a:t>
            </a:r>
            <a:r>
              <a:rPr lang="en-GB" sz="3200" dirty="0">
                <a:latin typeface="Andika" panose="02000000000000000000" pitchFamily="2" charset="0"/>
              </a:rPr>
              <a:t> </a:t>
            </a:r>
          </a:p>
          <a:p>
            <a:pPr algn="ctr"/>
            <a:r>
              <a:rPr lang="en-GB" sz="3200" dirty="0">
                <a:solidFill>
                  <a:srgbClr val="FF0000"/>
                </a:solidFill>
                <a:latin typeface="Andika" panose="02000000000000000000" pitchFamily="2" charset="0"/>
              </a:rPr>
              <a:t>sensation</a:t>
            </a:r>
            <a:r>
              <a:rPr lang="en-GB" sz="3200" dirty="0">
                <a:latin typeface="Andika" panose="02000000000000000000" pitchFamily="2" charset="0"/>
              </a:rPr>
              <a:t> </a:t>
            </a:r>
          </a:p>
          <a:p>
            <a:pPr algn="ctr"/>
            <a:r>
              <a:rPr lang="en-GB" sz="3200" dirty="0">
                <a:solidFill>
                  <a:srgbClr val="FF0000"/>
                </a:solidFill>
                <a:latin typeface="Andika" panose="02000000000000000000" pitchFamily="2" charset="0"/>
              </a:rPr>
              <a:t>preparation</a:t>
            </a:r>
            <a:r>
              <a:rPr lang="en-GB" sz="3200" dirty="0">
                <a:latin typeface="Andika" panose="02000000000000000000" pitchFamily="2" charset="0"/>
              </a:rPr>
              <a:t>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admiration</a:t>
            </a:r>
          </a:p>
          <a:p>
            <a:pPr algn="ctr"/>
            <a:r>
              <a:rPr lang="en-GB" sz="3200" dirty="0">
                <a:solidFill>
                  <a:srgbClr val="FF0000"/>
                </a:solidFill>
                <a:latin typeface="Andika" panose="02000000000000000000" pitchFamily="2" charset="0"/>
              </a:rPr>
              <a:t>creation</a:t>
            </a:r>
          </a:p>
        </p:txBody>
      </p:sp>
    </p:spTree>
    <p:extLst>
      <p:ext uri="{BB962C8B-B14F-4D97-AF65-F5344CB8AC3E}">
        <p14:creationId xmlns:p14="http://schemas.microsoft.com/office/powerpoint/2010/main" val="18827450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examples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7"/>
            <a:ext cx="9631680" cy="240075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rain, plain,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play, ray, tray,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bake, stake, brake, …?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943EE23B-613D-7F9E-0915-083F4113DC9F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/ay/ sound spelt ai, ay or a_e</a:t>
            </a:r>
          </a:p>
        </p:txBody>
      </p:sp>
    </p:spTree>
    <p:extLst>
      <p:ext uri="{BB962C8B-B14F-4D97-AF65-F5344CB8AC3E}">
        <p14:creationId xmlns:p14="http://schemas.microsoft.com/office/powerpoint/2010/main" val="395626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33479EAB-6C1B-FF1D-1B46-0A7AABA35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can remember </a:t>
            </a: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a </a:t>
            </a:r>
            <a:r>
              <a:rPr lang="en-GB" sz="4400" u="sng" dirty="0">
                <a:solidFill>
                  <a:srgbClr val="FFFF00"/>
                </a:solidFill>
              </a:rPr>
              <a:t>digraph</a:t>
            </a:r>
            <a:r>
              <a:rPr lang="en-GB" sz="4400" dirty="0">
                <a:solidFill>
                  <a:schemeClr val="bg1"/>
                </a:solidFill>
              </a:rPr>
              <a:t> is?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FC89A2B-313E-05BD-C58B-E78B92DDA047}"/>
              </a:ext>
            </a:extLst>
          </p:cNvPr>
          <p:cNvSpPr txBox="1">
            <a:spLocks/>
          </p:cNvSpPr>
          <p:nvPr/>
        </p:nvSpPr>
        <p:spPr>
          <a:xfrm>
            <a:off x="615647" y="2516740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Well done!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two letters that make a phoneme or sound.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605245" y="2505081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two letters that make a phoneme or sound. 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5218C48B-BB58-D38F-E782-04E0ECA9272B}"/>
              </a:ext>
            </a:extLst>
          </p:cNvPr>
          <p:cNvSpPr txBox="1">
            <a:spLocks/>
          </p:cNvSpPr>
          <p:nvPr/>
        </p:nvSpPr>
        <p:spPr>
          <a:xfrm>
            <a:off x="605245" y="3528281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605245" y="3536817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the sound a word makes.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84158750-01B2-A4FE-2517-3DBE5995AB19}"/>
              </a:ext>
            </a:extLst>
          </p:cNvPr>
          <p:cNvSpPr txBox="1">
            <a:spLocks/>
          </p:cNvSpPr>
          <p:nvPr/>
        </p:nvSpPr>
        <p:spPr>
          <a:xfrm>
            <a:off x="605245" y="4586877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13DBF27-16CD-FEAB-7A4C-E1C9C7344785}"/>
              </a:ext>
            </a:extLst>
          </p:cNvPr>
          <p:cNvSpPr txBox="1">
            <a:spLocks/>
          </p:cNvSpPr>
          <p:nvPr/>
        </p:nvSpPr>
        <p:spPr>
          <a:xfrm>
            <a:off x="605245" y="4577178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when two people write a story together.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605245" y="5671837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6DF4F662-3E0A-7AE5-7E83-BB9CF843863E}"/>
              </a:ext>
            </a:extLst>
          </p:cNvPr>
          <p:cNvSpPr txBox="1">
            <a:spLocks/>
          </p:cNvSpPr>
          <p:nvPr/>
        </p:nvSpPr>
        <p:spPr>
          <a:xfrm>
            <a:off x="605245" y="5681536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how a word looks when written.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53548" y="6858000"/>
            <a:ext cx="3344348" cy="31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94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3.7037E-6 L 0.0237 -1.03032 " pathEditMode="relative" rAng="0" ptsTypes="AA">
                                      <p:cBhvr>
                                        <p:cTn id="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5" y="-5152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5" grpId="0" animBg="1"/>
      <p:bldP spid="29" grpId="0" animBg="1"/>
      <p:bldP spid="29" grpId="1" animBg="1"/>
      <p:bldP spid="10" grpId="0" animBg="1"/>
      <p:bldP spid="10" grpId="1" animBg="1"/>
      <p:bldP spid="30" grpId="0" animBg="1"/>
      <p:bldP spid="30" grpId="1" animBg="1"/>
      <p:bldP spid="26" grpId="0" animBg="1"/>
      <p:bldP spid="26" grpId="1" animBg="1"/>
      <p:bldP spid="32" grpId="0" animBg="1"/>
      <p:bldP spid="32" grpId="1" animBg="1"/>
      <p:bldP spid="27" grpId="0" animBg="1"/>
      <p:bldP spid="2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174171"/>
            <a:ext cx="11301820" cy="120593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sz="52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400" dirty="0">
                <a:solidFill>
                  <a:schemeClr val="bg1"/>
                </a:solidFill>
              </a:rPr>
              <a:t>Click on the words to reveal the answers.</a:t>
            </a:r>
            <a:r>
              <a:rPr lang="en-GB" sz="4400" dirty="0">
                <a:solidFill>
                  <a:schemeClr val="bg1"/>
                </a:solidFill>
              </a:rPr>
              <a:t> 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667943" y="1552129"/>
            <a:ext cx="3457231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/oy/ sound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F280AED-23D9-E0FA-6812-6C7FD8EA56DE}"/>
              </a:ext>
            </a:extLst>
          </p:cNvPr>
          <p:cNvSpPr txBox="1">
            <a:spLocks/>
          </p:cNvSpPr>
          <p:nvPr/>
        </p:nvSpPr>
        <p:spPr>
          <a:xfrm>
            <a:off x="8702995" y="1552129"/>
            <a:ext cx="3264726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/ay/ sound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64538" y="292342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rain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305852" y="367286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wait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323664" y="367286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train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83019" y="52007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paid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83020" y="445132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oil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323665" y="287865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join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332355" y="440766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coin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323663" y="515507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soil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FCC45A5-7D7C-DB24-6F1F-79C48C413DC3}"/>
              </a:ext>
            </a:extLst>
          </p:cNvPr>
          <p:cNvCxnSpPr>
            <a:cxnSpLocks/>
          </p:cNvCxnSpPr>
          <p:nvPr/>
        </p:nvCxnSpPr>
        <p:spPr>
          <a:xfrm>
            <a:off x="4427621" y="2446633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8414084" y="2435600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52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0.59153 0.197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70" y="9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2604 -0.2266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7" y="-11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2.96296E-6 L 0.75898 -0.1361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943" y="-6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2.96296E-6 L 0.75976 -0.0263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177" y="-1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3.7037E-6 L 0.76029 -0.0287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227" y="-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44444E-6 L 0.25468 0.11342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34" y="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22222E-6 L 0.25794 0.0062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1" y="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0 L 0.25468 0.0101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34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667943" y="1552129"/>
            <a:ext cx="3457231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/oy/ sound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F280AED-23D9-E0FA-6812-6C7FD8EA56DE}"/>
              </a:ext>
            </a:extLst>
          </p:cNvPr>
          <p:cNvSpPr txBox="1">
            <a:spLocks/>
          </p:cNvSpPr>
          <p:nvPr/>
        </p:nvSpPr>
        <p:spPr>
          <a:xfrm>
            <a:off x="8702995" y="1552129"/>
            <a:ext cx="3264726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/ay/ sound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64538" y="292342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305852" y="367286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323663" y="3672861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way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83019" y="52007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83020" y="445132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boy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323665" y="2930411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toy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332355" y="445942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enjoy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323663" y="5206835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annoy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FCC45A5-7D7C-DB24-6F1F-79C48C413DC3}"/>
              </a:ext>
            </a:extLst>
          </p:cNvPr>
          <p:cNvCxnSpPr>
            <a:cxnSpLocks/>
          </p:cNvCxnSpPr>
          <p:nvPr/>
        </p:nvCxnSpPr>
        <p:spPr>
          <a:xfrm>
            <a:off x="4427621" y="2446633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8414084" y="2435600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6775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0.59153 0.197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70" y="9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2604 -0.2266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7" y="-11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2.96296E-6 L 0.75898 -0.1361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943" y="-6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2.96296E-6 L 0.75976 -0.0263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177" y="-1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3.7037E-6 L 0.76029 -0.0287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227" y="-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44444E-6 L 0.25468 0.11342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34" y="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22222E-6 L 0.25794 0.0062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1" y="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0 L 0.25468 0.0101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34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id="{87984EDE-40C6-A573-1AF8-897D569039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can remember </a:t>
            </a: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a </a:t>
            </a:r>
            <a:r>
              <a:rPr lang="en-GB" sz="4400" u="sng" dirty="0">
                <a:solidFill>
                  <a:srgbClr val="FFFF00"/>
                </a:solidFill>
              </a:rPr>
              <a:t>split digraph</a:t>
            </a:r>
            <a:r>
              <a:rPr lang="en-GB" sz="4400" dirty="0">
                <a:solidFill>
                  <a:schemeClr val="bg1"/>
                </a:solidFill>
              </a:rPr>
              <a:t> is?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FC89A2B-313E-05BD-C58B-E78B92DDA047}"/>
              </a:ext>
            </a:extLst>
          </p:cNvPr>
          <p:cNvSpPr txBox="1">
            <a:spLocks/>
          </p:cNvSpPr>
          <p:nvPr/>
        </p:nvSpPr>
        <p:spPr>
          <a:xfrm>
            <a:off x="588211" y="2430779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Well done! 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split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where the two letters forming the digraph are split up in the word when written.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83472" y="2423422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split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where the two letters forming the digraph are split up in the word when written. 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5218C48B-BB58-D38F-E782-04E0ECA9272B}"/>
              </a:ext>
            </a:extLst>
          </p:cNvPr>
          <p:cNvSpPr txBox="1">
            <a:spLocks/>
          </p:cNvSpPr>
          <p:nvPr/>
        </p:nvSpPr>
        <p:spPr>
          <a:xfrm>
            <a:off x="583472" y="5690900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583472" y="5676186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split digraph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where the word can be pronounced into different ways. .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84158750-01B2-A4FE-2517-3DBE5995AB19}"/>
              </a:ext>
            </a:extLst>
          </p:cNvPr>
          <p:cNvSpPr txBox="1">
            <a:spLocks/>
          </p:cNvSpPr>
          <p:nvPr/>
        </p:nvSpPr>
        <p:spPr>
          <a:xfrm>
            <a:off x="583472" y="4606991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13DBF27-16CD-FEAB-7A4C-E1C9C7344785}"/>
              </a:ext>
            </a:extLst>
          </p:cNvPr>
          <p:cNvSpPr txBox="1">
            <a:spLocks/>
          </p:cNvSpPr>
          <p:nvPr/>
        </p:nvSpPr>
        <p:spPr>
          <a:xfrm>
            <a:off x="583472" y="4599634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split digraph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a digraph that is at the end of a word.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583472" y="3523817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6DF4F662-3E0A-7AE5-7E83-BB9CF843863E}"/>
              </a:ext>
            </a:extLst>
          </p:cNvPr>
          <p:cNvSpPr txBox="1">
            <a:spLocks/>
          </p:cNvSpPr>
          <p:nvPr/>
        </p:nvSpPr>
        <p:spPr>
          <a:xfrm>
            <a:off x="583472" y="3524552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split digraph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a word with a hyphen (-).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53548" y="6858000"/>
            <a:ext cx="3344348" cy="31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872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3.7037E-6 L 0.0237 -1.03032 " pathEditMode="relative" rAng="0" ptsTypes="AA">
                                      <p:cBhvr>
                                        <p:cTn id="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5" y="-5152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5" grpId="0" animBg="1"/>
      <p:bldP spid="29" grpId="0" animBg="1"/>
      <p:bldP spid="29" grpId="1" animBg="1"/>
      <p:bldP spid="10" grpId="0" animBg="1"/>
      <p:bldP spid="10" grpId="1" animBg="1"/>
      <p:bldP spid="30" grpId="0" animBg="1"/>
      <p:bldP spid="30" grpId="1" animBg="1"/>
      <p:bldP spid="26" grpId="0" animBg="1"/>
      <p:bldP spid="26" grpId="1" animBg="1"/>
      <p:bldP spid="32" grpId="0" animBg="1"/>
      <p:bldP spid="32" grpId="1" animBg="1"/>
      <p:bldP spid="27" grpId="0" animBg="1"/>
      <p:bldP spid="27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1789</Words>
  <Application>Microsoft Office PowerPoint</Application>
  <PresentationFormat>Widescreen</PresentationFormat>
  <Paragraphs>312</Paragraphs>
  <Slides>45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8" baseType="lpstr">
      <vt:lpstr>Andika</vt:lpstr>
      <vt:lpstr>Arial</vt:lpstr>
      <vt:lpstr>Office Theme</vt:lpstr>
      <vt:lpstr> How to Use this PowerPoint</vt:lpstr>
      <vt:lpstr>FLASH BACK:  Words ending –ant, -ance and -ancy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So the long /ay/ sound can be formed using: 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2025-12-08T17:25:49Z</dcterms:modified>
</cp:coreProperties>
</file>