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9" r:id="rId2"/>
    <p:sldId id="390" r:id="rId3"/>
    <p:sldId id="274" r:id="rId4"/>
    <p:sldId id="301" r:id="rId5"/>
    <p:sldId id="319" r:id="rId6"/>
    <p:sldId id="318" r:id="rId7"/>
    <p:sldId id="320" r:id="rId8"/>
    <p:sldId id="321" r:id="rId9"/>
    <p:sldId id="379" r:id="rId10"/>
    <p:sldId id="324" r:id="rId11"/>
    <p:sldId id="330" r:id="rId12"/>
    <p:sldId id="366" r:id="rId13"/>
    <p:sldId id="361" r:id="rId14"/>
    <p:sldId id="365" r:id="rId15"/>
    <p:sldId id="370" r:id="rId16"/>
    <p:sldId id="380" r:id="rId17"/>
    <p:sldId id="381" r:id="rId18"/>
    <p:sldId id="382" r:id="rId19"/>
    <p:sldId id="363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2-13T10:50:34.778" v="6" actId="1076"/>
      <pc:docMkLst>
        <pc:docMk/>
      </pc:docMkLst>
      <pc:sldChg chg="modSp mod">
        <pc:chgData name="Glen Jones" userId="e846aaca-4b24-4b13-b0d0-f2308e16b284" providerId="ADAL" clId="{ED47ACC3-9597-4D89-A1DC-43CF280EF274}" dt="2026-02-13T10:50:34.778" v="6" actId="1076"/>
        <pc:sldMkLst>
          <pc:docMk/>
          <pc:sldMk cId="3017591451" sldId="379"/>
        </pc:sldMkLst>
        <pc:spChg chg="mod">
          <ac:chgData name="Glen Jones" userId="e846aaca-4b24-4b13-b0d0-f2308e16b284" providerId="ADAL" clId="{ED47ACC3-9597-4D89-A1DC-43CF280EF274}" dt="2026-02-13T10:50:23.162" v="5" actId="1076"/>
          <ac:spMkLst>
            <pc:docMk/>
            <pc:sldMk cId="3017591451" sldId="379"/>
            <ac:spMk id="24" creationId="{45885C60-88B0-2904-7E93-C7EC1C60A831}"/>
          </ac:spMkLst>
        </pc:spChg>
        <pc:spChg chg="mod">
          <ac:chgData name="Glen Jones" userId="e846aaca-4b24-4b13-b0d0-f2308e16b284" providerId="ADAL" clId="{ED47ACC3-9597-4D89-A1DC-43CF280EF274}" dt="2026-02-13T10:50:34.778" v="6" actId="1076"/>
          <ac:spMkLst>
            <pc:docMk/>
            <pc:sldMk cId="3017591451" sldId="379"/>
            <ac:spMk id="25" creationId="{FBD1A364-BC03-C9EE-4898-94F2CA71D8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13/02/2026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49258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F5EA43EF-6BB5-D978-E769-96C8B20D1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21656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adjectives ending </a:t>
            </a:r>
            <a:r>
              <a:rPr lang="en-GB" sz="3600" u="sng" dirty="0">
                <a:solidFill>
                  <a:srgbClr val="7030A0"/>
                </a:solidFill>
              </a:rPr>
              <a:t>–ant</a:t>
            </a:r>
            <a:r>
              <a:rPr lang="en-GB" sz="3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can be turned into nouns by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adding </a:t>
            </a:r>
            <a:r>
              <a:rPr lang="en-GB" sz="3600" u="sng" dirty="0">
                <a:solidFill>
                  <a:srgbClr val="7030A0"/>
                </a:solidFill>
              </a:rPr>
              <a:t>–ation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053680" y="268672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053679" y="361403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3053679" y="546864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053679" y="454133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692014" y="268672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692013" y="361403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692013" y="546864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692013" y="454133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747658" y="288687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20270" y="383829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20269" y="4765604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720268" y="569290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iagram&#10;&#10;Description automatically generated">
            <a:extLst>
              <a:ext uri="{FF2B5EF4-FFF2-40B4-BE49-F238E27FC236}">
                <a16:creationId xmlns:a16="http://schemas.microsoft.com/office/drawing/2014/main" id="{38E70343-97FA-CB6E-CFE4-02740894F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21656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adjectives ending </a:t>
            </a:r>
            <a:r>
              <a:rPr lang="en-GB" sz="3600" u="sng" dirty="0">
                <a:solidFill>
                  <a:srgbClr val="7030A0"/>
                </a:solidFill>
              </a:rPr>
              <a:t>–ant</a:t>
            </a:r>
            <a:r>
              <a:rPr lang="en-GB" sz="3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can be turned into nouns by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adding </a:t>
            </a:r>
            <a:r>
              <a:rPr lang="en-GB" sz="3600" u="sng" dirty="0">
                <a:solidFill>
                  <a:srgbClr val="7030A0"/>
                </a:solidFill>
              </a:rPr>
              <a:t>–ance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7802" y="40804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053680" y="268672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053679" y="361403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3053679" y="546864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053679" y="454133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692014" y="268672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dirty="0">
                <a:solidFill>
                  <a:srgbClr val="7030A0"/>
                </a:solidFill>
              </a:rPr>
              <a:t>ance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692013" y="361403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dirty="0">
                <a:solidFill>
                  <a:srgbClr val="7030A0"/>
                </a:solidFill>
              </a:rPr>
              <a:t>ance 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692013" y="546864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</a:rPr>
              <a:t>ance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692013" y="454133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</a:rPr>
              <a:t>ance 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747658" y="288687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20270" y="383829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20269" y="4765604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720268" y="569290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00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joined the festivities with a hint of hesitansy, unsure of the observent rituals.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425510" y="405157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an efficient assistent, followed Emile's lead with observtions of her own,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2906" y="210225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joined the festivities with a hint of hesitan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y, unsure of the observ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nt rituals.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425509" y="405157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an efficient assist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nt, followed Emile's lead with observ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tions of her own,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ationvobres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antvobres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ationpexect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antpexect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82630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ndika" panose="02000000000000000000" pitchFamily="2" charset="0"/>
              </a:rPr>
              <a:t>observant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observance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observation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expectant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expectation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39F053-A1C5-0B9E-0709-BA45558EDA9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ationvobres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8EEB3F-5630-6FDC-9900-EA7B572CC8C5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antvobres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FCCA8-69BD-A22B-3B51-E6D93CA6F89F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ationpexect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478722-B135-D02A-F01A-2157FE13D277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antpexect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5D3826-EEC8-9C0A-CA6F-8FE26B210722}"/>
              </a:ext>
            </a:extLst>
          </p:cNvPr>
          <p:cNvSpPr txBox="1"/>
          <p:nvPr/>
        </p:nvSpPr>
        <p:spPr>
          <a:xfrm>
            <a:off x="9255277" y="2394857"/>
            <a:ext cx="2844987" cy="248578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0000"/>
                </a:solidFill>
                <a:latin typeface="Andika" panose="02000000000000000000" pitchFamily="2" charset="0"/>
              </a:rPr>
              <a:t>2. observant </a:t>
            </a:r>
          </a:p>
          <a:p>
            <a:pPr algn="ctr"/>
            <a:r>
              <a:rPr lang="fr-FR" sz="2800" dirty="0">
                <a:latin typeface="Andika" panose="02000000000000000000" pitchFamily="2" charset="0"/>
              </a:rPr>
              <a:t>observance </a:t>
            </a:r>
          </a:p>
          <a:p>
            <a:pPr algn="ctr"/>
            <a:r>
              <a:rPr lang="fr-FR" sz="2800" dirty="0">
                <a:solidFill>
                  <a:srgbClr val="FF0000"/>
                </a:solidFill>
                <a:latin typeface="Andika" panose="02000000000000000000" pitchFamily="2" charset="0"/>
              </a:rPr>
              <a:t>3. observation </a:t>
            </a:r>
          </a:p>
          <a:p>
            <a:pPr algn="ctr"/>
            <a:r>
              <a:rPr lang="fr-FR" sz="2800" dirty="0">
                <a:solidFill>
                  <a:srgbClr val="FF0000"/>
                </a:solidFill>
                <a:latin typeface="Andika" panose="02000000000000000000" pitchFamily="2" charset="0"/>
              </a:rPr>
              <a:t>1. expectant </a:t>
            </a:r>
          </a:p>
          <a:p>
            <a:pPr algn="ctr"/>
            <a:r>
              <a:rPr lang="fr-FR" sz="2800" dirty="0">
                <a:solidFill>
                  <a:srgbClr val="FF0000"/>
                </a:solidFill>
                <a:latin typeface="Andika" panose="02000000000000000000" pitchFamily="2" charset="0"/>
              </a:rPr>
              <a:t>4. expectation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2912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1193612"/>
            <a:ext cx="11137197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was pleased to </a:t>
            </a:r>
            <a:r>
              <a:rPr lang="en-GB" sz="2800" b="1" u="sng" dirty="0">
                <a:latin typeface="Andika" panose="02000000000000000000" pitchFamily="2" charset="0"/>
              </a:rPr>
              <a:t>observe</a:t>
            </a:r>
            <a:r>
              <a:rPr lang="en-GB" sz="2800" dirty="0">
                <a:latin typeface="Andika" panose="02000000000000000000" pitchFamily="2" charset="0"/>
              </a:rPr>
              <a:t> that my </a:t>
            </a:r>
            <a:r>
              <a:rPr lang="en-GB" sz="2800" b="1" u="sng" dirty="0">
                <a:latin typeface="Andika" panose="02000000000000000000" pitchFamily="2" charset="0"/>
              </a:rPr>
              <a:t>observant</a:t>
            </a:r>
            <a:r>
              <a:rPr lang="en-GB" sz="2800" dirty="0">
                <a:latin typeface="Andika" panose="02000000000000000000" pitchFamily="2" charset="0"/>
              </a:rPr>
              <a:t> client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demonstrated a strict observance of the rules in court.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745645"/>
            <a:ext cx="11137197" cy="110953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words “observe” or 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“observant”?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5" y="-48340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508643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notice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3381042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hear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9125840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sensible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was pleased to </a:t>
            </a:r>
            <a:r>
              <a:rPr lang="en-GB" sz="2800" b="1" u="sng" dirty="0">
                <a:latin typeface="Andika" panose="02000000000000000000" pitchFamily="2" charset="0"/>
              </a:rPr>
              <a:t>notice</a:t>
            </a:r>
            <a:r>
              <a:rPr lang="en-GB" sz="2800" dirty="0">
                <a:latin typeface="Andika" panose="02000000000000000000" pitchFamily="2" charset="0"/>
              </a:rPr>
              <a:t> that my </a:t>
            </a:r>
            <a:r>
              <a:rPr lang="en-GB" sz="2800" b="1" u="sng" dirty="0">
                <a:latin typeface="Andika" panose="02000000000000000000" pitchFamily="2" charset="0"/>
              </a:rPr>
              <a:t>alert</a:t>
            </a:r>
            <a:r>
              <a:rPr lang="en-GB" sz="2800" b="1" dirty="0"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client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demonstrated a strict observance of the rules in court. </a:t>
            </a:r>
          </a:p>
        </p:txBody>
      </p:sp>
      <p:sp>
        <p:nvSpPr>
          <p:cNvPr id="3" name="option 2">
            <a:extLst>
              <a:ext uri="{FF2B5EF4-FFF2-40B4-BE49-F238E27FC236}">
                <a16:creationId xmlns:a16="http://schemas.microsoft.com/office/drawing/2014/main" id="{2D930F02-D7C3-870D-E883-729A125BC6A5}"/>
              </a:ext>
            </a:extLst>
          </p:cNvPr>
          <p:cNvSpPr txBox="1">
            <a:spLocks/>
          </p:cNvSpPr>
          <p:nvPr/>
        </p:nvSpPr>
        <p:spPr>
          <a:xfrm>
            <a:off x="6253441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alert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2912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1193612"/>
            <a:ext cx="11137197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With the expectation of more fresh fruit,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the gorilla slid an </a:t>
            </a:r>
            <a:r>
              <a:rPr lang="en-GB" sz="2800" b="1" u="sng" dirty="0">
                <a:latin typeface="Andika" panose="02000000000000000000" pitchFamily="2" charset="0"/>
              </a:rPr>
              <a:t>expectant</a:t>
            </a:r>
            <a:r>
              <a:rPr lang="en-GB" sz="2800" dirty="0">
                <a:latin typeface="Andika" panose="02000000000000000000" pitchFamily="2" charset="0"/>
              </a:rPr>
              <a:t> hand through the bars.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745645"/>
            <a:ext cx="11137197" cy="110953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“expectant”?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5" y="-48340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508643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eager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3381042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hairy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9125840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serious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With the expectation of more fresh fruit,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the gorilla slid an </a:t>
            </a:r>
            <a:r>
              <a:rPr lang="en-GB" sz="2800" b="1" u="sng" dirty="0">
                <a:latin typeface="Andika" panose="02000000000000000000" pitchFamily="2" charset="0"/>
              </a:rPr>
              <a:t>eager</a:t>
            </a:r>
            <a:r>
              <a:rPr lang="en-GB" sz="2800" dirty="0">
                <a:latin typeface="Andika" panose="02000000000000000000" pitchFamily="2" charset="0"/>
              </a:rPr>
              <a:t> hand through the bars. </a:t>
            </a:r>
          </a:p>
        </p:txBody>
      </p:sp>
      <p:sp>
        <p:nvSpPr>
          <p:cNvPr id="3" name="option 2">
            <a:extLst>
              <a:ext uri="{FF2B5EF4-FFF2-40B4-BE49-F238E27FC236}">
                <a16:creationId xmlns:a16="http://schemas.microsoft.com/office/drawing/2014/main" id="{2D930F02-D7C3-870D-E883-729A125BC6A5}"/>
              </a:ext>
            </a:extLst>
          </p:cNvPr>
          <p:cNvSpPr txBox="1">
            <a:spLocks/>
          </p:cNvSpPr>
          <p:nvPr/>
        </p:nvSpPr>
        <p:spPr>
          <a:xfrm>
            <a:off x="6253441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wrinkled</a:t>
            </a:r>
          </a:p>
        </p:txBody>
      </p:sp>
    </p:spTree>
    <p:extLst>
      <p:ext uri="{BB962C8B-B14F-4D97-AF65-F5344CB8AC3E}">
        <p14:creationId xmlns:p14="http://schemas.microsoft.com/office/powerpoint/2010/main" val="93626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2912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1193612"/>
            <a:ext cx="11137197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was hesitant about asking the new assistant manager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for a reference but there was no </a:t>
            </a:r>
            <a:r>
              <a:rPr lang="en-GB" sz="2800" b="1" u="sng" dirty="0">
                <a:latin typeface="Andika" panose="02000000000000000000" pitchFamily="2" charset="0"/>
              </a:rPr>
              <a:t>hesitancy</a:t>
            </a:r>
            <a:r>
              <a:rPr lang="en-GB" sz="2800" dirty="0">
                <a:latin typeface="Andika" panose="02000000000000000000" pitchFamily="2" charset="0"/>
              </a:rPr>
              <a:t> at all on her part,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 fact she agreed without </a:t>
            </a:r>
            <a:r>
              <a:rPr lang="en-GB" sz="2800" b="1" u="sng" dirty="0">
                <a:latin typeface="Andika" panose="02000000000000000000" pitchFamily="2" charset="0"/>
              </a:rPr>
              <a:t>hesitation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745645"/>
            <a:ext cx="11137197" cy="110953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“hesitancy” or “hesitation”?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1470" y="1959087"/>
            <a:ext cx="2163197" cy="2018231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508643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uncertainty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3381042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smiling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9125840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pausing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41250" y="5252285"/>
            <a:ext cx="11104589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was hesitant about asking the new assistant manager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for a reference but there was no </a:t>
            </a:r>
            <a:r>
              <a:rPr lang="en-GB" sz="2800" b="1" u="sng" dirty="0">
                <a:latin typeface="Andika" panose="02000000000000000000" pitchFamily="2" charset="0"/>
              </a:rPr>
              <a:t>uncertainty</a:t>
            </a:r>
            <a:r>
              <a:rPr lang="en-GB" sz="2800" dirty="0">
                <a:latin typeface="Andika" panose="02000000000000000000" pitchFamily="2" charset="0"/>
              </a:rPr>
              <a:t> at all on her part,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in fact she agreed without </a:t>
            </a:r>
            <a:r>
              <a:rPr lang="en-GB" sz="2800" b="1" u="sng" dirty="0">
                <a:latin typeface="Andika" panose="02000000000000000000" pitchFamily="2" charset="0"/>
              </a:rPr>
              <a:t>pausing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3" name="option 2">
            <a:extLst>
              <a:ext uri="{FF2B5EF4-FFF2-40B4-BE49-F238E27FC236}">
                <a16:creationId xmlns:a16="http://schemas.microsoft.com/office/drawing/2014/main" id="{2D930F02-D7C3-870D-E883-729A125BC6A5}"/>
              </a:ext>
            </a:extLst>
          </p:cNvPr>
          <p:cNvSpPr txBox="1">
            <a:spLocks/>
          </p:cNvSpPr>
          <p:nvPr/>
        </p:nvSpPr>
        <p:spPr>
          <a:xfrm>
            <a:off x="6253441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shouting</a:t>
            </a:r>
          </a:p>
        </p:txBody>
      </p:sp>
    </p:spTree>
    <p:extLst>
      <p:ext uri="{BB962C8B-B14F-4D97-AF65-F5344CB8AC3E}">
        <p14:creationId xmlns:p14="http://schemas.microsoft.com/office/powerpoint/2010/main" val="368653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2912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2" y="1193612"/>
            <a:ext cx="11137197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latin typeface="Andika" panose="02000000000000000000" pitchFamily="2" charset="0"/>
              </a:rPr>
              <a:t>tolerant</a:t>
            </a:r>
            <a:r>
              <a:rPr lang="en-GB" sz="2800" dirty="0">
                <a:latin typeface="Andika" panose="02000000000000000000" pitchFamily="2" charset="0"/>
              </a:rPr>
              <a:t> person demonstrates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tolerance and understanding at all times.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745645"/>
            <a:ext cx="11137197" cy="110953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 “tolerant”?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1470" y="1959087"/>
            <a:ext cx="2163197" cy="2018231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508643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sympathetic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3381042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unkind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9125840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expressive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41250" y="5252285"/>
            <a:ext cx="11104589" cy="134221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latin typeface="Andika" panose="02000000000000000000" pitchFamily="2" charset="0"/>
              </a:rPr>
              <a:t>sympathetic</a:t>
            </a:r>
            <a:r>
              <a:rPr lang="en-GB" sz="2800" dirty="0">
                <a:latin typeface="Andika" panose="02000000000000000000" pitchFamily="2" charset="0"/>
              </a:rPr>
              <a:t> person demonstrates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tolerance and understanding at all times. </a:t>
            </a:r>
          </a:p>
        </p:txBody>
      </p:sp>
      <p:sp>
        <p:nvSpPr>
          <p:cNvPr id="3" name="option 2">
            <a:extLst>
              <a:ext uri="{FF2B5EF4-FFF2-40B4-BE49-F238E27FC236}">
                <a16:creationId xmlns:a16="http://schemas.microsoft.com/office/drawing/2014/main" id="{2D930F02-D7C3-870D-E883-729A125BC6A5}"/>
              </a:ext>
            </a:extLst>
          </p:cNvPr>
          <p:cNvSpPr txBox="1">
            <a:spLocks/>
          </p:cNvSpPr>
          <p:nvPr/>
        </p:nvSpPr>
        <p:spPr>
          <a:xfrm>
            <a:off x="6253441" y="4112355"/>
            <a:ext cx="2520000" cy="647075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intolerant</a:t>
            </a:r>
          </a:p>
        </p:txBody>
      </p:sp>
    </p:spTree>
    <p:extLst>
      <p:ext uri="{BB962C8B-B14F-4D97-AF65-F5344CB8AC3E}">
        <p14:creationId xmlns:p14="http://schemas.microsoft.com/office/powerpoint/2010/main" val="387712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487764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shelf with bagels&#10;&#10;AI-generated content may be incorrect.">
            <a:extLst>
              <a:ext uri="{FF2B5EF4-FFF2-40B4-BE49-F238E27FC236}">
                <a16:creationId xmlns:a16="http://schemas.microsoft.com/office/drawing/2014/main" id="{721BAF23-7F4B-FC4F-1413-3804EC0AF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737" y="1846909"/>
            <a:ext cx="4381726" cy="485487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FF845CB-56F1-7788-D0A5-FF94326D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716386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537B854-BD7C-2032-1127-3095F6267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4FA255F-A5E8-ACEA-1005-56FBEF055AA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BB0D6B6-A8DA-6E8A-7E45-935AA3E64D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CE417E0-3A8C-96F1-D41D-1A1A14C640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874" y="1834374"/>
            <a:ext cx="2500171" cy="378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0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observant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observance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observation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expectant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expectation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hesitant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hesitancy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hesitation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3753" y="1834374"/>
            <a:ext cx="3259792" cy="4721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tolerant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tolerance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toleration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substance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substantial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assistant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assistance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7BF1191-949B-D266-691F-09C405FF7DA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2160473-7855-37D1-B664-9D68B3E8FA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D79E1B64-A6A9-BBD6-2EA6-04600AE90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102" y="1607819"/>
            <a:ext cx="11624770" cy="332377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Turning adjectives ending in </a:t>
            </a:r>
            <a:r>
              <a:rPr lang="en-GB" sz="4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-ant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ending in -ance/-ation /-ancy.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057A454-8237-766A-084E-AD318E7052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79BA0E5-7B33-0945-15AA-6CCE4392DE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7 -0.04259 L 0.06601 0.3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noun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noun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33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093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093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093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721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174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481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33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03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703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64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33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024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33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130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D6E6725-3BD0-02A4-9EFE-A1B240E3C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on </a:t>
            </a:r>
            <a:r>
              <a:rPr lang="en-GB" sz="4400" u="sng" dirty="0">
                <a:solidFill>
                  <a:srgbClr val="00B0F0"/>
                </a:solidFill>
              </a:rPr>
              <a:t>blue</a:t>
            </a:r>
            <a:r>
              <a:rPr lang="en-GB" sz="4400" dirty="0">
                <a:solidFill>
                  <a:schemeClr val="bg1"/>
                </a:solidFill>
              </a:rPr>
              <a:t> have in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singular common nouns.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F105EF4-4A8B-2977-F175-78E1FB5DD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024" y="250358"/>
            <a:ext cx="1173933" cy="198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8615445-CE26-4016-063B-64AA13936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on </a:t>
            </a:r>
            <a:r>
              <a:rPr lang="en-GB" sz="4400" u="sng" dirty="0">
                <a:solidFill>
                  <a:srgbClr val="92D050"/>
                </a:solidFill>
              </a:rPr>
              <a:t>green</a:t>
            </a:r>
            <a:r>
              <a:rPr lang="en-GB" sz="4400" dirty="0">
                <a:solidFill>
                  <a:schemeClr val="bg1"/>
                </a:solidFill>
              </a:rPr>
              <a:t> have in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 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72138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AF1A1AF6-B7A7-C885-3BDA-C5AE4C8A3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47143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 the </a:t>
            </a:r>
            <a:r>
              <a:rPr lang="en-GB" sz="4400" u="sng" dirty="0">
                <a:solidFill>
                  <a:srgbClr val="FFFF00"/>
                </a:solidFill>
              </a:rPr>
              <a:t>nouns</a:t>
            </a:r>
            <a:r>
              <a:rPr lang="en-GB" sz="4400" dirty="0">
                <a:solidFill>
                  <a:schemeClr val="bg1"/>
                </a:solidFill>
              </a:rPr>
              <a:t> on </a:t>
            </a:r>
            <a:r>
              <a:rPr lang="en-GB" sz="4400" u="sng" dirty="0">
                <a:solidFill>
                  <a:srgbClr val="FFFF00"/>
                </a:solidFill>
              </a:rPr>
              <a:t>yellow</a:t>
            </a:r>
            <a:r>
              <a:rPr lang="en-GB" sz="4400" dirty="0">
                <a:solidFill>
                  <a:schemeClr val="bg1"/>
                </a:solidFill>
              </a:rPr>
              <a:t> have in common?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13802" y="5376713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are all 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common nouns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427027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18455" y="24567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895598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072741" y="24567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072740" y="341300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895597" y="33875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718245" y="337060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249883" y="340909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718244" y="426614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895597" y="42628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072740" y="42522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249884" y="244915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427027" y="245603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249882" y="42491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427024" y="422709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1394FCD-4F8B-A37E-1C50-0B720E79E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833" y="0"/>
            <a:ext cx="1787080" cy="230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4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adjective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adjective describes 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54033"/>
              </p:ext>
            </p:extLst>
          </p:nvPr>
        </p:nvGraphicFramePr>
        <p:xfrm>
          <a:off x="288954" y="318223"/>
          <a:ext cx="11430979" cy="6283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291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1343291">
                  <a:extLst>
                    <a:ext uri="{9D8B030D-6E8A-4147-A177-3AD203B41FA5}">
                      <a16:colId xmlns:a16="http://schemas.microsoft.com/office/drawing/2014/main" val="1275661195"/>
                    </a:ext>
                  </a:extLst>
                </a:gridCol>
                <a:gridCol w="1343291">
                  <a:extLst>
                    <a:ext uri="{9D8B030D-6E8A-4147-A177-3AD203B41FA5}">
                      <a16:colId xmlns:a16="http://schemas.microsoft.com/office/drawing/2014/main" val="1251415227"/>
                    </a:ext>
                  </a:extLst>
                </a:gridCol>
                <a:gridCol w="1343291">
                  <a:extLst>
                    <a:ext uri="{9D8B030D-6E8A-4147-A177-3AD203B41FA5}">
                      <a16:colId xmlns:a16="http://schemas.microsoft.com/office/drawing/2014/main" val="208167080"/>
                    </a:ext>
                  </a:extLst>
                </a:gridCol>
                <a:gridCol w="2641434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  <a:gridCol w="1719655">
                  <a:extLst>
                    <a:ext uri="{9D8B030D-6E8A-4147-A177-3AD203B41FA5}">
                      <a16:colId xmlns:a16="http://schemas.microsoft.com/office/drawing/2014/main" val="854610339"/>
                    </a:ext>
                  </a:extLst>
                </a:gridCol>
                <a:gridCol w="1696726">
                  <a:extLst>
                    <a:ext uri="{9D8B030D-6E8A-4147-A177-3AD203B41FA5}">
                      <a16:colId xmlns:a16="http://schemas.microsoft.com/office/drawing/2014/main" val="3162692257"/>
                    </a:ext>
                  </a:extLst>
                </a:gridCol>
              </a:tblGrid>
              <a:tr h="483331">
                <a:tc gridSpan="4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Syllables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Adjective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Noun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ob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vant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ob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va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ex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ex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hes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089328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hes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3134884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hes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6434110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0745156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952449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2008095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1029839"/>
                  </a:ext>
                </a:extLst>
              </a:tr>
              <a:tr h="483331">
                <a:tc>
                  <a:txBody>
                    <a:bodyPr/>
                    <a:lstStyle/>
                    <a:p>
                      <a:r>
                        <a:rPr lang="en-GB" sz="2000" dirty="0"/>
                        <a:t>tol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2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613289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5675971" y="836341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observ</a:t>
            </a:r>
            <a:r>
              <a:rPr lang="en-GB" sz="2000" u="sng" dirty="0"/>
              <a:t>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BCB906-A3EA-9638-0552-45D82E530765}"/>
              </a:ext>
            </a:extLst>
          </p:cNvPr>
          <p:cNvSpPr txBox="1"/>
          <p:nvPr/>
        </p:nvSpPr>
        <p:spPr>
          <a:xfrm>
            <a:off x="8274205" y="820138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21188F-9699-C4C3-D5BE-22CC1BBDBD82}"/>
              </a:ext>
            </a:extLst>
          </p:cNvPr>
          <p:cNvSpPr txBox="1"/>
          <p:nvPr/>
        </p:nvSpPr>
        <p:spPr>
          <a:xfrm>
            <a:off x="10032382" y="1329377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950762-D9B5-B13D-4D57-A3A04B090594}"/>
              </a:ext>
            </a:extLst>
          </p:cNvPr>
          <p:cNvSpPr txBox="1"/>
          <p:nvPr/>
        </p:nvSpPr>
        <p:spPr>
          <a:xfrm>
            <a:off x="8231634" y="1853484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3B9F13-64C3-A008-CFB2-C1875E4BA054}"/>
              </a:ext>
            </a:extLst>
          </p:cNvPr>
          <p:cNvSpPr txBox="1"/>
          <p:nvPr/>
        </p:nvSpPr>
        <p:spPr>
          <a:xfrm>
            <a:off x="10013797" y="2324995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2E0A79-D246-CAF7-0662-91D32515C5B9}"/>
              </a:ext>
            </a:extLst>
          </p:cNvPr>
          <p:cNvSpPr txBox="1"/>
          <p:nvPr/>
        </p:nvSpPr>
        <p:spPr>
          <a:xfrm>
            <a:off x="8315095" y="2791801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0381EF-FB47-B4E9-AE3D-6C17A9587917}"/>
              </a:ext>
            </a:extLst>
          </p:cNvPr>
          <p:cNvSpPr txBox="1"/>
          <p:nvPr/>
        </p:nvSpPr>
        <p:spPr>
          <a:xfrm>
            <a:off x="10032382" y="3228945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A3C2EB-DB8A-7BAD-BFC0-64FA36CADDC5}"/>
              </a:ext>
            </a:extLst>
          </p:cNvPr>
          <p:cNvSpPr txBox="1"/>
          <p:nvPr/>
        </p:nvSpPr>
        <p:spPr>
          <a:xfrm>
            <a:off x="10032382" y="3737834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6CAE3F-FE61-31C9-FE1C-908EAE189EFB}"/>
              </a:ext>
            </a:extLst>
          </p:cNvPr>
          <p:cNvSpPr txBox="1"/>
          <p:nvPr/>
        </p:nvSpPr>
        <p:spPr>
          <a:xfrm>
            <a:off x="10032382" y="4228803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97F1D4-1300-2D7F-02C6-8F3046436474}"/>
              </a:ext>
            </a:extLst>
          </p:cNvPr>
          <p:cNvSpPr txBox="1"/>
          <p:nvPr/>
        </p:nvSpPr>
        <p:spPr>
          <a:xfrm>
            <a:off x="8307661" y="4698238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03D4C2-1E1F-427A-B246-4C9A0024F164}"/>
              </a:ext>
            </a:extLst>
          </p:cNvPr>
          <p:cNvSpPr txBox="1"/>
          <p:nvPr/>
        </p:nvSpPr>
        <p:spPr>
          <a:xfrm>
            <a:off x="10013797" y="5198683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885C60-88B0-2904-7E93-C7EC1C60A831}"/>
              </a:ext>
            </a:extLst>
          </p:cNvPr>
          <p:cNvSpPr txBox="1"/>
          <p:nvPr/>
        </p:nvSpPr>
        <p:spPr>
          <a:xfrm>
            <a:off x="10032382" y="5635827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D1A364-BC03-C9EE-4898-94F2CA71D8DC}"/>
              </a:ext>
            </a:extLst>
          </p:cNvPr>
          <p:cNvSpPr txBox="1"/>
          <p:nvPr/>
        </p:nvSpPr>
        <p:spPr>
          <a:xfrm>
            <a:off x="8326246" y="6168563"/>
            <a:ext cx="1706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✓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70B6A6-BB60-6534-65A5-7EF1B7CAC804}"/>
              </a:ext>
            </a:extLst>
          </p:cNvPr>
          <p:cNvSpPr txBox="1"/>
          <p:nvPr/>
        </p:nvSpPr>
        <p:spPr>
          <a:xfrm>
            <a:off x="5675971" y="1322053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observ</a:t>
            </a:r>
            <a:r>
              <a:rPr lang="en-GB" sz="2000" u="sng" dirty="0"/>
              <a:t>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1410DD1-E36E-306B-5FBC-1D35EDD07CD3}"/>
              </a:ext>
            </a:extLst>
          </p:cNvPr>
          <p:cNvSpPr txBox="1"/>
          <p:nvPr/>
        </p:nvSpPr>
        <p:spPr>
          <a:xfrm>
            <a:off x="5675975" y="1829846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expect</a:t>
            </a:r>
            <a:r>
              <a:rPr lang="en-GB" sz="2000" u="sng" dirty="0"/>
              <a:t>ant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9DFC50-A3A0-693C-43D8-969A5DFAF006}"/>
              </a:ext>
            </a:extLst>
          </p:cNvPr>
          <p:cNvSpPr txBox="1"/>
          <p:nvPr/>
        </p:nvSpPr>
        <p:spPr>
          <a:xfrm>
            <a:off x="5663136" y="2294963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expect</a:t>
            </a:r>
            <a:r>
              <a:rPr lang="en-GB" sz="2000" u="sng" dirty="0"/>
              <a:t>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8AE405-C591-8688-4FF0-A8E6F3A8F82C}"/>
              </a:ext>
            </a:extLst>
          </p:cNvPr>
          <p:cNvSpPr txBox="1"/>
          <p:nvPr/>
        </p:nvSpPr>
        <p:spPr>
          <a:xfrm>
            <a:off x="5663136" y="2786309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hesit</a:t>
            </a:r>
            <a:r>
              <a:rPr lang="en-GB" sz="2000" u="sng" dirty="0"/>
              <a:t>ant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14748B-A519-4359-1397-2AC3C4D6CC0A}"/>
              </a:ext>
            </a:extLst>
          </p:cNvPr>
          <p:cNvSpPr txBox="1"/>
          <p:nvPr/>
        </p:nvSpPr>
        <p:spPr>
          <a:xfrm>
            <a:off x="5709427" y="3275426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hesit</a:t>
            </a:r>
            <a:r>
              <a:rPr lang="en-GB" sz="2000" u="sng" dirty="0"/>
              <a:t>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B649B6C-9C3A-FE15-C285-CD254F26C1F5}"/>
              </a:ext>
            </a:extLst>
          </p:cNvPr>
          <p:cNvSpPr txBox="1"/>
          <p:nvPr/>
        </p:nvSpPr>
        <p:spPr>
          <a:xfrm>
            <a:off x="5675971" y="3740365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hesit</a:t>
            </a:r>
            <a:r>
              <a:rPr lang="en-GB" sz="2000" u="sng" dirty="0"/>
              <a:t>ancy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EBF2ED-CE98-A01E-532D-5EB19B9A0BE3}"/>
              </a:ext>
            </a:extLst>
          </p:cNvPr>
          <p:cNvSpPr txBox="1"/>
          <p:nvPr/>
        </p:nvSpPr>
        <p:spPr>
          <a:xfrm>
            <a:off x="5663136" y="4249304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subst</a:t>
            </a:r>
            <a:r>
              <a:rPr lang="en-GB" sz="2000" u="sng" dirty="0"/>
              <a:t>ance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DA72C9B-A6B4-319C-D61C-D0FF6F76E015}"/>
              </a:ext>
            </a:extLst>
          </p:cNvPr>
          <p:cNvSpPr txBox="1"/>
          <p:nvPr/>
        </p:nvSpPr>
        <p:spPr>
          <a:xfrm>
            <a:off x="5668538" y="4738421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substant</a:t>
            </a:r>
            <a:r>
              <a:rPr lang="en-GB" sz="2000" u="sng" dirty="0"/>
              <a:t>ial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521398-F6EE-FA6F-3CD9-522979386917}"/>
              </a:ext>
            </a:extLst>
          </p:cNvPr>
          <p:cNvSpPr txBox="1"/>
          <p:nvPr/>
        </p:nvSpPr>
        <p:spPr>
          <a:xfrm>
            <a:off x="5675971" y="5198683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assist</a:t>
            </a:r>
            <a:r>
              <a:rPr lang="en-GB" sz="2000" u="sng" dirty="0"/>
              <a:t>ant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57663C-0F14-44B6-5A82-52FC14C5E31B}"/>
              </a:ext>
            </a:extLst>
          </p:cNvPr>
          <p:cNvSpPr txBox="1"/>
          <p:nvPr/>
        </p:nvSpPr>
        <p:spPr>
          <a:xfrm>
            <a:off x="5675971" y="5659184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assist</a:t>
            </a:r>
            <a:r>
              <a:rPr lang="en-GB" sz="2000" u="sng" dirty="0"/>
              <a:t>ance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421060-45E9-D1D3-9E22-96B6609E97DD}"/>
              </a:ext>
            </a:extLst>
          </p:cNvPr>
          <p:cNvSpPr txBox="1"/>
          <p:nvPr/>
        </p:nvSpPr>
        <p:spPr>
          <a:xfrm>
            <a:off x="5675971" y="6149637"/>
            <a:ext cx="2598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toler</a:t>
            </a:r>
            <a:r>
              <a:rPr lang="en-GB" sz="2000" u="sng" dirty="0"/>
              <a:t>ant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Microsoft Office PowerPoint</Application>
  <PresentationFormat>Widescreen</PresentationFormat>
  <Paragraphs>296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</vt:lpstr>
      <vt:lpstr>Turning adjectives ending in -ant  into  nouns ending in -ance/-ation /-ancy.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Synonyms! </vt:lpstr>
      <vt:lpstr>Synonyms! </vt:lpstr>
      <vt:lpstr>Synonyms! </vt:lpstr>
      <vt:lpstr>Synonyms! 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62</cp:revision>
  <dcterms:created xsi:type="dcterms:W3CDTF">2022-05-31T09:42:07Z</dcterms:created>
  <dcterms:modified xsi:type="dcterms:W3CDTF">2026-02-13T10:50:43Z</dcterms:modified>
</cp:coreProperties>
</file>