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5" r:id="rId3"/>
    <p:sldId id="274" r:id="rId4"/>
    <p:sldId id="301" r:id="rId5"/>
    <p:sldId id="319" r:id="rId6"/>
    <p:sldId id="318" r:id="rId7"/>
    <p:sldId id="320" r:id="rId8"/>
    <p:sldId id="321" r:id="rId9"/>
    <p:sldId id="324" r:id="rId10"/>
    <p:sldId id="379" r:id="rId11"/>
    <p:sldId id="374" r:id="rId12"/>
    <p:sldId id="365" r:id="rId13"/>
    <p:sldId id="352" r:id="rId14"/>
    <p:sldId id="367" r:id="rId15"/>
    <p:sldId id="364" r:id="rId16"/>
    <p:sldId id="363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41CE57-3154-4E3F-8562-C09D958DC7DD}" v="3" dt="2025-12-08T17:44:28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4:29.838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36:30.193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36:30.193" v="2"/>
          <ac:spMkLst>
            <pc:docMk/>
            <pc:sldMk cId="0" sldId="277"/>
            <ac:spMk id="2" creationId="{7EA07E22-0481-B177-41BC-C95980D75F35}"/>
          </ac:spMkLst>
        </pc:spChg>
      </pc:sldChg>
      <pc:sldChg chg="del">
        <pc:chgData name="Glen Jones" userId="e846aaca-4b24-4b13-b0d0-f2308e16b284" providerId="ADAL" clId="{ED47ACC3-9597-4D89-A1DC-43CF280EF274}" dt="2025-12-08T17:35:20.59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4:28.631" v="3"/>
        <pc:sldMkLst>
          <pc:docMk/>
          <pc:sldMk cId="1604839410" sldId="390"/>
        </pc:sldMkLst>
      </pc:sldChg>
      <pc:sldChg chg="add del">
        <pc:chgData name="Glen Jones" userId="e846aaca-4b24-4b13-b0d0-f2308e16b284" providerId="ADAL" clId="{ED47ACC3-9597-4D89-A1DC-43CF280EF274}" dt="2025-12-08T17:44:29.838" v="4" actId="47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60483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704474" y="2511583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adolescent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704474" y="3246145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convenience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diligent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704474" y="4715269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dependency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704474" y="3980707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leniency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5" y="2511583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ambivalence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65600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frequent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283425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9BD473-FFD5-FADA-EDE1-2D3AFB036D1B}"/>
              </a:ext>
            </a:extLst>
          </p:cNvPr>
          <p:cNvSpPr txBox="1">
            <a:spLocks/>
          </p:cNvSpPr>
          <p:nvPr/>
        </p:nvSpPr>
        <p:spPr>
          <a:xfrm>
            <a:off x="642736" y="5563577"/>
            <a:ext cx="11105565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table shows </a:t>
            </a:r>
            <a:r>
              <a:rPr lang="en-GB" b="1" u="sng" dirty="0">
                <a:solidFill>
                  <a:schemeClr val="bg1"/>
                </a:solidFill>
              </a:rPr>
              <a:t>adjectives</a:t>
            </a:r>
            <a:r>
              <a:rPr lang="en-GB" dirty="0">
                <a:solidFill>
                  <a:schemeClr val="bg1"/>
                </a:solidFill>
              </a:rPr>
              <a:t> ending in the </a:t>
            </a:r>
            <a:r>
              <a:rPr lang="en-GB" b="1" u="sng" dirty="0">
                <a:solidFill>
                  <a:schemeClr val="bg1"/>
                </a:solidFill>
              </a:rPr>
              <a:t>-ent </a:t>
            </a:r>
            <a:r>
              <a:rPr lang="en-GB" dirty="0">
                <a:solidFill>
                  <a:schemeClr val="bg1"/>
                </a:solidFill>
              </a:rPr>
              <a:t>suffix and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b="1" u="sng" dirty="0">
                <a:solidFill>
                  <a:schemeClr val="bg1"/>
                </a:solidFill>
              </a:rPr>
              <a:t>nouns</a:t>
            </a:r>
            <a:r>
              <a:rPr lang="en-GB" b="1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they have turned by adding the -</a:t>
            </a:r>
            <a:r>
              <a:rPr lang="en-GB" b="1" u="sng" dirty="0">
                <a:solidFill>
                  <a:schemeClr val="bg1"/>
                </a:solidFill>
              </a:rPr>
              <a:t>ence</a:t>
            </a:r>
            <a:r>
              <a:rPr lang="en-GB" dirty="0">
                <a:solidFill>
                  <a:schemeClr val="bg1"/>
                </a:solidFill>
              </a:rPr>
              <a:t> or -</a:t>
            </a:r>
            <a:r>
              <a:rPr lang="en-GB" b="1" u="sng" dirty="0">
                <a:solidFill>
                  <a:schemeClr val="bg1"/>
                </a:solidFill>
              </a:rPr>
              <a:t>ency</a:t>
            </a:r>
            <a:r>
              <a:rPr lang="en-GB" dirty="0">
                <a:solidFill>
                  <a:schemeClr val="bg1"/>
                </a:solidFill>
              </a:rPr>
              <a:t> suffix. 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L 0.22877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32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7656 -0.014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63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0.6737 -0.0150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5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0116 L 0.6737 -0.014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1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0.51549 -0.0016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68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0.22786 -0.007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93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16710" y="51681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Innocence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11579" y="51681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state or period between childhood and adulthood.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484926" y="126024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The quality of being useful or easy.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383362" y="131373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Adolescent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16711" y="2059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Convenience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91" y="200625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To be distinct, not the same as another.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16711" y="283836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Adolescence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91" y="278487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A young person who is developing into an adult.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07518" y="356349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A pure, blameless person.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05954" y="361698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Confident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16711" y="438799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Different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91" y="433450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To show certainty in your own ability.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0BBD3A5-1C58-35F3-DFB0-27B587B4D2BE}"/>
              </a:ext>
            </a:extLst>
          </p:cNvPr>
          <p:cNvSpPr txBox="1">
            <a:spLocks/>
          </p:cNvSpPr>
          <p:nvPr/>
        </p:nvSpPr>
        <p:spPr>
          <a:xfrm>
            <a:off x="531291" y="509553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Not guilty.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3AD14C-57C8-B193-AC64-BDAFF6C36F92}"/>
              </a:ext>
            </a:extLst>
          </p:cNvPr>
          <p:cNvSpPr txBox="1">
            <a:spLocks/>
          </p:cNvSpPr>
          <p:nvPr/>
        </p:nvSpPr>
        <p:spPr>
          <a:xfrm>
            <a:off x="9429727" y="5149025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Frequent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43D2BED-F62F-CA61-DC73-14A6ED1CA249}"/>
              </a:ext>
            </a:extLst>
          </p:cNvPr>
          <p:cNvSpPr txBox="1">
            <a:spLocks/>
          </p:cNvSpPr>
          <p:nvPr/>
        </p:nvSpPr>
        <p:spPr>
          <a:xfrm>
            <a:off x="9440484" y="592003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Innocent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98C3C44-59CF-0825-6943-E9C6F7719E82}"/>
              </a:ext>
            </a:extLst>
          </p:cNvPr>
          <p:cNvSpPr txBox="1">
            <a:spLocks/>
          </p:cNvSpPr>
          <p:nvPr/>
        </p:nvSpPr>
        <p:spPr>
          <a:xfrm>
            <a:off x="555064" y="586654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The rate at which something occurs.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L -0.20339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0.20209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-0.19649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-0.19519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21574 L -0.19622 -0.1229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19518 0.109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 the peculiar planet Mathedonia lived an innocant red and purple alien named  Emile.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819583" y="349746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possessed a decant level of inteligence and competance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4" y="5209958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duo faced a series of advantures.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7679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 the peculiar planet Mathedonia lived an innoc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nt red and purple alien named  Emile.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10" y="34987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possessed a dec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nt level of intel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igence and compet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nce.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520871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duo faced a series of adv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ntures.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Desent or decent?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Innocent or innocant?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Innocent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Innocence or innocance?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Innocence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Different or differant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Different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Confidance or confidence?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Confidence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Competency or competancy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Competency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decent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in_____e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d____t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d_____y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in_____t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innocent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innocence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decent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decency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pyra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F9706CF-BEE8-5E16-D182-2EE8466E6D5A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nocenc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B66350-C7DA-B781-709E-7C342E1962D1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ecen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9450483-6AF6-9AA8-42E9-33A47F0DB5BD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ecenc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8418D6-6C2F-66AF-C64E-45774AD960DE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nocen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A1D8C6-F75F-7047-CD9B-3D8A50254B67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innocent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innocence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decent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decency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904754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2E7439-B1BD-5BD3-B35F-E7F03CAA6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62DB02B-754E-94DA-0F4A-78865EE009BC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E56A1E3-3DD6-CB31-366F-CD5C96FA82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24" y="1907687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0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innocent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innocence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decent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decency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frequent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frequency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confident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confidence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6422" y="1918735"/>
            <a:ext cx="426033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different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difference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competent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competency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obedient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obedience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independent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16.	independence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61E7A0-3178-43F0-F831-1A59E7525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EA07E22-0481-B177-41BC-C95980D75F3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9" descr="A tattoo on the back of a person&#10;&#10;AI-generated content may be incorrect.">
            <a:extLst>
              <a:ext uri="{FF2B5EF4-FFF2-40B4-BE49-F238E27FC236}">
                <a16:creationId xmlns:a16="http://schemas.microsoft.com/office/drawing/2014/main" id="{1C0C6E6A-E74B-1A46-66F9-56B14EB5B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5954" y="2055813"/>
            <a:ext cx="6840089" cy="380397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98CACC6-61D9-591C-BD4F-AB3BA4AEB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522016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699DC26-A257-92E4-7727-DE18708EC2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4595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10D9077-75AE-5084-8711-860431CB73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ADF3915-5B70-768D-EA9B-4389DEB4D9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7F660F-961D-93E9-C939-515C274642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743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Turning adjectives ending 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-ent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into nouns ending in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-ence/-etion.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747FCFF0-EFED-9BBC-8880-A4FE5DA8A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052" y="477297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noun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noun is a naming word – a thing, person, animal or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48707B7A-20EA-03F6-7AFC-599456C07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85" y="-72242"/>
            <a:ext cx="1912686" cy="256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01A796E-51CC-D9F1-8CAD-709150DCF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47143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 the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 in </a:t>
            </a:r>
            <a:r>
              <a:rPr lang="en-GB" sz="4400" u="sng" dirty="0">
                <a:solidFill>
                  <a:srgbClr val="00B0F0"/>
                </a:solidFill>
              </a:rPr>
              <a:t>blue</a:t>
            </a:r>
            <a:r>
              <a:rPr lang="en-GB" sz="4400" dirty="0">
                <a:solidFill>
                  <a:schemeClr val="bg1"/>
                </a:solidFill>
              </a:rPr>
              <a:t> have on common?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13802" y="5376713"/>
            <a:ext cx="10981510" cy="894504"/>
          </a:xfrm>
          <a:prstGeom prst="roundRect">
            <a:avLst>
              <a:gd name="adj" fmla="val 21923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are all 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common nouns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427027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18455" y="24567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895598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072741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072740" y="341300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895597" y="33875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718245" y="33706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249883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718244" y="42661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895597" y="42628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072740" y="42522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249884" y="244915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427027" y="24560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249882" y="42491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427024" y="422709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29133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014A49E-7D21-0D99-9CF1-4CBB301D0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47143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 the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 in </a:t>
            </a:r>
            <a:r>
              <a:rPr lang="en-GB" sz="4400" u="sng" dirty="0">
                <a:solidFill>
                  <a:srgbClr val="92D050"/>
                </a:solidFill>
              </a:rPr>
              <a:t>green</a:t>
            </a:r>
            <a:r>
              <a:rPr lang="en-GB" sz="4400" dirty="0">
                <a:solidFill>
                  <a:schemeClr val="bg1"/>
                </a:solidFill>
              </a:rPr>
              <a:t> have in common?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13802" y="5376713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are all 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427027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18455" y="24567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895598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072741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072740" y="341300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895597" y="33875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718245" y="33706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249883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718244" y="42661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895597" y="42628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072740" y="42522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249884" y="244915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427027" y="24560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249882" y="42491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427024" y="422709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37FD539-D10D-5793-3747-1240D9E9E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094" y="216229"/>
            <a:ext cx="1256229" cy="211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8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2C06CDB9-C90B-EC90-9AC7-A1E5AD265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47143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 the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 in </a:t>
            </a:r>
            <a:r>
              <a:rPr lang="en-GB" sz="4400" u="sng" dirty="0">
                <a:solidFill>
                  <a:srgbClr val="FFFF00"/>
                </a:solidFill>
              </a:rPr>
              <a:t>yellow</a:t>
            </a:r>
            <a:r>
              <a:rPr lang="en-GB" sz="4400" dirty="0">
                <a:solidFill>
                  <a:schemeClr val="bg1"/>
                </a:solidFill>
              </a:rPr>
              <a:t> have in common?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13802" y="5376713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are all 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common nouns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427027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18455" y="24567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895598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072741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072740" y="341300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895597" y="33875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718245" y="33706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249883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718244" y="42661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895597" y="42628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072740" y="42522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249884" y="244915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427027" y="24560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249882" y="42491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427024" y="422709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8A7F5C5-D9DB-B9C3-DC66-B932ADEAD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5" y="202932"/>
            <a:ext cx="1689291" cy="218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4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67F6865-97AA-399F-0B8C-29B5D65A9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chemeClr val="bg1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4" y="254812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723119" y="479175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1014547" y="383938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191690" y="383938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368833" y="383938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368832" y="47956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191689" y="477018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1014337" y="47532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545975" y="479175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1014336" y="564880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191689" y="564548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368832" y="563489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545976" y="38318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723119" y="383868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545974" y="563179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723116" y="560975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A4F9D4D-5443-A57C-0990-413A11D5C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21656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adjectives ending </a:t>
            </a:r>
            <a:r>
              <a:rPr lang="en-GB" sz="3600" u="sng" dirty="0">
                <a:solidFill>
                  <a:srgbClr val="7030A0"/>
                </a:solidFill>
              </a:rPr>
              <a:t>–ent</a:t>
            </a:r>
            <a:r>
              <a:rPr lang="en-GB" sz="3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can be turned into nouns by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adding </a:t>
            </a:r>
            <a:r>
              <a:rPr lang="en-GB" sz="3600" u="sng" dirty="0">
                <a:solidFill>
                  <a:srgbClr val="7030A0"/>
                </a:solidFill>
              </a:rPr>
              <a:t>–ence</a:t>
            </a:r>
            <a:r>
              <a:rPr lang="en-GB" sz="3600" dirty="0">
                <a:solidFill>
                  <a:schemeClr val="bg1"/>
                </a:solidFill>
              </a:rPr>
              <a:t> or </a:t>
            </a:r>
            <a:r>
              <a:rPr lang="en-GB" sz="3600" u="sng" dirty="0">
                <a:solidFill>
                  <a:srgbClr val="7030A0"/>
                </a:solidFill>
              </a:rPr>
              <a:t>–ency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3053680" y="2686728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3053679" y="3377754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3053679" y="4785960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053679" y="4081857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frequ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692014" y="2686728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692009" y="3373866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692013" y="4795494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692013" y="4084680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frequ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ency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720267" y="2843165"/>
            <a:ext cx="801189" cy="21868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720268" y="3504689"/>
            <a:ext cx="801189" cy="21868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720268" y="4246851"/>
            <a:ext cx="801189" cy="21868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720266" y="4942397"/>
            <a:ext cx="801189" cy="21868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7237E44-BBAF-1831-8F54-9CA452485304}"/>
              </a:ext>
            </a:extLst>
          </p:cNvPr>
          <p:cNvSpPr txBox="1">
            <a:spLocks/>
          </p:cNvSpPr>
          <p:nvPr/>
        </p:nvSpPr>
        <p:spPr>
          <a:xfrm>
            <a:off x="3053675" y="5487240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differ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46D1FA-4566-5B8C-595F-DFDBF7A16233}"/>
              </a:ext>
            </a:extLst>
          </p:cNvPr>
          <p:cNvSpPr txBox="1">
            <a:spLocks/>
          </p:cNvSpPr>
          <p:nvPr/>
        </p:nvSpPr>
        <p:spPr>
          <a:xfrm>
            <a:off x="6692009" y="5496774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differ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E97C338D-6B14-D118-CEF6-C4B4423FAB1B}"/>
              </a:ext>
            </a:extLst>
          </p:cNvPr>
          <p:cNvSpPr/>
          <p:nvPr/>
        </p:nvSpPr>
        <p:spPr>
          <a:xfrm>
            <a:off x="5720262" y="5643677"/>
            <a:ext cx="801189" cy="21868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EA8A9C9-2211-33DB-B3D0-766F984802C1}"/>
              </a:ext>
            </a:extLst>
          </p:cNvPr>
          <p:cNvSpPr txBox="1">
            <a:spLocks/>
          </p:cNvSpPr>
          <p:nvPr/>
        </p:nvSpPr>
        <p:spPr>
          <a:xfrm>
            <a:off x="3053675" y="6174378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compet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3BBD55-5951-E976-8815-056BF61397DD}"/>
              </a:ext>
            </a:extLst>
          </p:cNvPr>
          <p:cNvSpPr txBox="1">
            <a:spLocks/>
          </p:cNvSpPr>
          <p:nvPr/>
        </p:nvSpPr>
        <p:spPr>
          <a:xfrm>
            <a:off x="6692009" y="6183912"/>
            <a:ext cx="2496037" cy="5315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compet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ACABE4CE-A156-401D-0089-F11D9ABFD759}"/>
              </a:ext>
            </a:extLst>
          </p:cNvPr>
          <p:cNvSpPr/>
          <p:nvPr/>
        </p:nvSpPr>
        <p:spPr>
          <a:xfrm>
            <a:off x="5720262" y="6330815"/>
            <a:ext cx="801189" cy="21868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1" grpId="0" animBg="1"/>
      <p:bldP spid="22" grpId="0" animBg="1"/>
      <p:bldP spid="23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Microsoft Office PowerPoint</Application>
  <PresentationFormat>Widescreen</PresentationFormat>
  <Paragraphs>225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Scrambler has been scrambling!</vt:lpstr>
      <vt:lpstr>Turning adjectives ending in -ent into nouns ending in -ence/-etion.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2025-12-08T17:44:31Z</dcterms:modified>
</cp:coreProperties>
</file>