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393" r:id="rId3"/>
    <p:sldId id="274" r:id="rId4"/>
    <p:sldId id="333" r:id="rId5"/>
    <p:sldId id="321" r:id="rId6"/>
    <p:sldId id="294" r:id="rId7"/>
    <p:sldId id="324" r:id="rId8"/>
    <p:sldId id="330" r:id="rId9"/>
    <p:sldId id="379" r:id="rId10"/>
    <p:sldId id="370" r:id="rId11"/>
    <p:sldId id="380" r:id="rId12"/>
    <p:sldId id="381" r:id="rId13"/>
    <p:sldId id="382" r:id="rId14"/>
    <p:sldId id="383" r:id="rId15"/>
    <p:sldId id="365" r:id="rId16"/>
    <p:sldId id="360" r:id="rId17"/>
    <p:sldId id="366" r:id="rId18"/>
    <p:sldId id="362" r:id="rId19"/>
    <p:sldId id="363" r:id="rId20"/>
    <p:sldId id="277" r:id="rId21"/>
  </p:sldIdLst>
  <p:sldSz cx="12192000" cy="6858000"/>
  <p:notesSz cx="6858000" cy="9144000"/>
  <p:embeddedFontLst>
    <p:embeddedFont>
      <p:font typeface="Andika" panose="02000000000000000000" pitchFamily="2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8C1F89-056D-4F33-A42F-B4E4039440E0}" v="3" dt="2025-12-08T17:43:48.2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38" autoAdjust="0"/>
    <p:restoredTop sz="94660"/>
  </p:normalViewPr>
  <p:slideViewPr>
    <p:cSldViewPr snapToGrid="0">
      <p:cViewPr varScale="1">
        <p:scale>
          <a:sx n="64" d="100"/>
          <a:sy n="64" d="100"/>
        </p:scale>
        <p:origin x="1056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43:48.281" v="4"/>
      <pc:docMkLst>
        <pc:docMk/>
      </pc:docMkLst>
      <pc:sldChg chg="addSp modSp modAnim">
        <pc:chgData name="Glen Jones" userId="e846aaca-4b24-4b13-b0d0-f2308e16b284" providerId="ADAL" clId="{ED47ACC3-9597-4D89-A1DC-43CF280EF274}" dt="2025-12-08T17:40:09.574" v="2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8T17:40:09.574" v="2"/>
          <ac:spMkLst>
            <pc:docMk/>
            <pc:sldMk cId="0" sldId="277"/>
            <ac:spMk id="2" creationId="{882981E8-FA6B-4D54-D8C2-967592BB0185}"/>
          </ac:spMkLst>
        </pc:spChg>
      </pc:sldChg>
      <pc:sldChg chg="del">
        <pc:chgData name="Glen Jones" userId="e846aaca-4b24-4b13-b0d0-f2308e16b284" providerId="ADAL" clId="{ED47ACC3-9597-4D89-A1DC-43CF280EF274}" dt="2025-12-08T17:35:06.738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7:43:48.281" v="4"/>
        <pc:sldMkLst>
          <pc:docMk/>
          <pc:sldMk cId="461087981" sldId="390"/>
        </pc:sldMkLst>
      </pc:sldChg>
      <pc:sldChg chg="add del">
        <pc:chgData name="Glen Jones" userId="e846aaca-4b24-4b13-b0d0-f2308e16b284" providerId="ADAL" clId="{ED47ACC3-9597-4D89-A1DC-43CF280EF274}" dt="2025-12-08T17:43:46.698" v="3" actId="47"/>
        <pc:sldMkLst>
          <pc:docMk/>
          <pc:sldMk cId="461087981" sldId="408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2981" y="599220"/>
            <a:ext cx="4848520" cy="6451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Synonyms!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508643" y="1572859"/>
            <a:ext cx="11137197" cy="1187338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The pirates stole a </a:t>
            </a:r>
            <a:r>
              <a:rPr lang="en-GB" sz="2800" b="1" u="sng" dirty="0">
                <a:latin typeface="Andika" panose="02000000000000000000" pitchFamily="2" charset="0"/>
              </a:rPr>
              <a:t>substantial</a:t>
            </a:r>
            <a:r>
              <a:rPr lang="en-GB" sz="2800" dirty="0">
                <a:latin typeface="Andika" panose="02000000000000000000" pitchFamily="2" charset="0"/>
              </a:rPr>
              <a:t> amount of gold 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from the Spanish galleon.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4F5179-5FF7-8970-BCFD-845DDDF290D8}"/>
              </a:ext>
            </a:extLst>
          </p:cNvPr>
          <p:cNvSpPr txBox="1">
            <a:spLocks/>
          </p:cNvSpPr>
          <p:nvPr/>
        </p:nvSpPr>
        <p:spPr>
          <a:xfrm>
            <a:off x="508643" y="2960672"/>
            <a:ext cx="11137197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we could swap with the word “substantial”?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516" y="33629"/>
            <a:ext cx="2367113" cy="2208482"/>
          </a:xfrm>
          <a:prstGeom prst="rect">
            <a:avLst/>
          </a:prstGeom>
        </p:spPr>
      </p:pic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1146040" y="4145174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consideration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4864075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considerable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8582110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manageable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BA698A4-5A00-362A-924B-D8969CC464DC}"/>
              </a:ext>
            </a:extLst>
          </p:cNvPr>
          <p:cNvSpPr/>
          <p:nvPr/>
        </p:nvSpPr>
        <p:spPr>
          <a:xfrm>
            <a:off x="508643" y="5029503"/>
            <a:ext cx="11137197" cy="142117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The pirates stole a </a:t>
            </a:r>
            <a:r>
              <a:rPr lang="en-GB" sz="2800" b="1" u="sng" dirty="0">
                <a:latin typeface="Andika" panose="02000000000000000000" pitchFamily="2" charset="0"/>
              </a:rPr>
              <a:t>considerable</a:t>
            </a:r>
            <a:r>
              <a:rPr lang="en-GB" sz="2800" dirty="0">
                <a:latin typeface="Andika" panose="02000000000000000000" pitchFamily="2" charset="0"/>
              </a:rPr>
              <a:t> amount of gold 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from the Spanish galleon.</a:t>
            </a:r>
          </a:p>
        </p:txBody>
      </p:sp>
    </p:spTree>
    <p:extLst>
      <p:ext uri="{BB962C8B-B14F-4D97-AF65-F5344CB8AC3E}">
        <p14:creationId xmlns:p14="http://schemas.microsoft.com/office/powerpoint/2010/main" val="4052726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2981" y="599220"/>
            <a:ext cx="4848520" cy="6451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Synonyms!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508643" y="1572859"/>
            <a:ext cx="11137197" cy="1187338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Those same skills were </a:t>
            </a:r>
            <a:r>
              <a:rPr lang="en-GB" sz="2800" b="1" u="sng" dirty="0">
                <a:latin typeface="Andika" panose="02000000000000000000" pitchFamily="2" charset="0"/>
              </a:rPr>
              <a:t>applicable</a:t>
            </a:r>
            <a:r>
              <a:rPr lang="en-GB" sz="2800" dirty="0">
                <a:latin typeface="Andika" panose="02000000000000000000" pitchFamily="2" charset="0"/>
              </a:rPr>
              <a:t> 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to the dog walking job.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4F5179-5FF7-8970-BCFD-845DDDF290D8}"/>
              </a:ext>
            </a:extLst>
          </p:cNvPr>
          <p:cNvSpPr txBox="1">
            <a:spLocks/>
          </p:cNvSpPr>
          <p:nvPr/>
        </p:nvSpPr>
        <p:spPr>
          <a:xfrm>
            <a:off x="508643" y="2960672"/>
            <a:ext cx="11137197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we could swap with the word “applicable”?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516" y="33629"/>
            <a:ext cx="2367113" cy="2208482"/>
          </a:xfrm>
          <a:prstGeom prst="rect">
            <a:avLst/>
          </a:prstGeom>
        </p:spPr>
      </p:pic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1146040" y="4145174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relevant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4864075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abhorrent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8582110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inappropriate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BA698A4-5A00-362A-924B-D8969CC464DC}"/>
              </a:ext>
            </a:extLst>
          </p:cNvPr>
          <p:cNvSpPr/>
          <p:nvPr/>
        </p:nvSpPr>
        <p:spPr>
          <a:xfrm>
            <a:off x="508643" y="5029503"/>
            <a:ext cx="11137197" cy="142117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Those same skills were </a:t>
            </a:r>
            <a:r>
              <a:rPr lang="en-GB" sz="2800" b="1" u="sng" dirty="0">
                <a:latin typeface="Andika" panose="02000000000000000000" pitchFamily="2" charset="0"/>
              </a:rPr>
              <a:t>relevant</a:t>
            </a:r>
            <a:r>
              <a:rPr lang="en-GB" sz="2800" dirty="0">
                <a:latin typeface="Andika" panose="02000000000000000000" pitchFamily="2" charset="0"/>
              </a:rPr>
              <a:t> 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to the dog walking job. </a:t>
            </a:r>
          </a:p>
        </p:txBody>
      </p:sp>
    </p:spTree>
    <p:extLst>
      <p:ext uri="{BB962C8B-B14F-4D97-AF65-F5344CB8AC3E}">
        <p14:creationId xmlns:p14="http://schemas.microsoft.com/office/powerpoint/2010/main" val="728156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2981" y="599220"/>
            <a:ext cx="4848520" cy="6451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Synonyms!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508643" y="1572859"/>
            <a:ext cx="11137197" cy="1187338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That puppy is so </a:t>
            </a:r>
            <a:r>
              <a:rPr lang="en-GB" sz="2800" b="1" u="sng" dirty="0">
                <a:latin typeface="Andika" panose="02000000000000000000" pitchFamily="2" charset="0"/>
              </a:rPr>
              <a:t>adorable</a:t>
            </a:r>
            <a:r>
              <a:rPr lang="en-GB" sz="2800" dirty="0">
                <a:latin typeface="Andika" panose="02000000000000000000" pitchFamily="2" charset="0"/>
              </a:rPr>
              <a:t>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4F5179-5FF7-8970-BCFD-845DDDF290D8}"/>
              </a:ext>
            </a:extLst>
          </p:cNvPr>
          <p:cNvSpPr txBox="1">
            <a:spLocks/>
          </p:cNvSpPr>
          <p:nvPr/>
        </p:nvSpPr>
        <p:spPr>
          <a:xfrm>
            <a:off x="508643" y="2960672"/>
            <a:ext cx="11137197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we could swap with the word “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adorable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”?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516" y="33629"/>
            <a:ext cx="2367113" cy="2208482"/>
          </a:xfrm>
          <a:prstGeom prst="rect">
            <a:avLst/>
          </a:prstGeom>
        </p:spPr>
      </p:pic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1146040" y="4145174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hairy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4864075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clumsy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8582110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charming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BA698A4-5A00-362A-924B-D8969CC464DC}"/>
              </a:ext>
            </a:extLst>
          </p:cNvPr>
          <p:cNvSpPr/>
          <p:nvPr/>
        </p:nvSpPr>
        <p:spPr>
          <a:xfrm>
            <a:off x="508643" y="5029503"/>
            <a:ext cx="11137197" cy="142117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That puppy is so </a:t>
            </a:r>
            <a:r>
              <a:rPr lang="en-GB" sz="2800" b="1" u="sng" dirty="0">
                <a:latin typeface="Andika" panose="02000000000000000000" pitchFamily="2" charset="0"/>
              </a:rPr>
              <a:t>charming</a:t>
            </a:r>
            <a:r>
              <a:rPr lang="en-GB" sz="2800" dirty="0"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60357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2981" y="599220"/>
            <a:ext cx="4848520" cy="6451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Synonyms!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508643" y="1572859"/>
            <a:ext cx="11137197" cy="1187338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The baby was </a:t>
            </a:r>
            <a:r>
              <a:rPr lang="en-GB" sz="2800" b="1" u="sng" dirty="0">
                <a:latin typeface="Andika" panose="02000000000000000000" pitchFamily="2" charset="0"/>
              </a:rPr>
              <a:t>adorably</a:t>
            </a:r>
            <a:r>
              <a:rPr lang="en-GB" sz="2800" dirty="0">
                <a:latin typeface="Andika" panose="02000000000000000000" pitchFamily="2" charset="0"/>
              </a:rPr>
              <a:t> dressed.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4F5179-5FF7-8970-BCFD-845DDDF290D8}"/>
              </a:ext>
            </a:extLst>
          </p:cNvPr>
          <p:cNvSpPr txBox="1">
            <a:spLocks/>
          </p:cNvSpPr>
          <p:nvPr/>
        </p:nvSpPr>
        <p:spPr>
          <a:xfrm>
            <a:off x="508643" y="2960672"/>
            <a:ext cx="11137197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we could swap with the word “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adorably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”?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516" y="33629"/>
            <a:ext cx="2367113" cy="2208482"/>
          </a:xfrm>
          <a:prstGeom prst="rect">
            <a:avLst/>
          </a:prstGeom>
        </p:spPr>
      </p:pic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1146040" y="4145174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understandably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4864075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delightfully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8582110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essentially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BA698A4-5A00-362A-924B-D8969CC464DC}"/>
              </a:ext>
            </a:extLst>
          </p:cNvPr>
          <p:cNvSpPr/>
          <p:nvPr/>
        </p:nvSpPr>
        <p:spPr>
          <a:xfrm>
            <a:off x="508643" y="5029503"/>
            <a:ext cx="11137197" cy="142117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The baby was </a:t>
            </a:r>
            <a:r>
              <a:rPr lang="en-GB" sz="2800" b="1" u="sng" dirty="0">
                <a:latin typeface="Andika" panose="02000000000000000000" pitchFamily="2" charset="0"/>
              </a:rPr>
              <a:t>delightfully</a:t>
            </a:r>
            <a:r>
              <a:rPr lang="en-GB" sz="2800" dirty="0">
                <a:latin typeface="Andika" panose="02000000000000000000" pitchFamily="2" charset="0"/>
              </a:rPr>
              <a:t> dressed. </a:t>
            </a:r>
          </a:p>
        </p:txBody>
      </p:sp>
    </p:spTree>
    <p:extLst>
      <p:ext uri="{BB962C8B-B14F-4D97-AF65-F5344CB8AC3E}">
        <p14:creationId xmlns:p14="http://schemas.microsoft.com/office/powerpoint/2010/main" val="721708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2FE86B4-A60B-731F-AA5A-F1AEBE54A2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5264064"/>
              </p:ext>
            </p:extLst>
          </p:nvPr>
        </p:nvGraphicFramePr>
        <p:xfrm>
          <a:off x="349135" y="1997394"/>
          <a:ext cx="11587941" cy="44109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1307">
                  <a:extLst>
                    <a:ext uri="{9D8B030D-6E8A-4147-A177-3AD203B41FA5}">
                      <a16:colId xmlns:a16="http://schemas.microsoft.com/office/drawing/2014/main" val="3544021886"/>
                    </a:ext>
                  </a:extLst>
                </a:gridCol>
                <a:gridCol w="2989911">
                  <a:extLst>
                    <a:ext uri="{9D8B030D-6E8A-4147-A177-3AD203B41FA5}">
                      <a16:colId xmlns:a16="http://schemas.microsoft.com/office/drawing/2014/main" val="3483122396"/>
                    </a:ext>
                  </a:extLst>
                </a:gridCol>
                <a:gridCol w="6386723">
                  <a:extLst>
                    <a:ext uri="{9D8B030D-6E8A-4147-A177-3AD203B41FA5}">
                      <a16:colId xmlns:a16="http://schemas.microsoft.com/office/drawing/2014/main" val="854610339"/>
                    </a:ext>
                  </a:extLst>
                </a:gridCol>
              </a:tblGrid>
              <a:tr h="574887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Word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Adjective (-able)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Definition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3290620"/>
                  </a:ext>
                </a:extLst>
              </a:tr>
              <a:tr h="6393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4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Predict</a:t>
                      </a:r>
                      <a:endParaRPr lang="en-GB" sz="2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2400" u="sng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42255844"/>
                  </a:ext>
                </a:extLst>
              </a:tr>
              <a:tr h="6393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4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Notice</a:t>
                      </a:r>
                      <a:endParaRPr lang="en-GB" sz="2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u="non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96066637"/>
                  </a:ext>
                </a:extLst>
              </a:tr>
              <a:tr h="6393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4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Recognise</a:t>
                      </a:r>
                      <a:endParaRPr lang="en-GB" sz="2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2400" u="sng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03914909"/>
                  </a:ext>
                </a:extLst>
              </a:tr>
              <a:tr h="6393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40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GB" sz="2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2400" u="sng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11846424"/>
                  </a:ext>
                </a:extLst>
              </a:tr>
              <a:tr h="6393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4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Approach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2400" u="sng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70434486"/>
                  </a:ext>
                </a:extLst>
              </a:tr>
              <a:tr h="6393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4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Adore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2400" u="sng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33687036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F46E212A-FD08-73AC-3C5D-71A8D6EDED01}"/>
              </a:ext>
            </a:extLst>
          </p:cNvPr>
          <p:cNvSpPr txBox="1"/>
          <p:nvPr/>
        </p:nvSpPr>
        <p:spPr>
          <a:xfrm>
            <a:off x="2643447" y="2657948"/>
            <a:ext cx="2874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predictable</a:t>
            </a:r>
            <a:endParaRPr lang="en-GB" sz="2400" u="sng" dirty="0"/>
          </a:p>
        </p:txBody>
      </p:sp>
      <p:sp>
        <p:nvSpPr>
          <p:cNvPr id="3" name="Title 20">
            <a:extLst>
              <a:ext uri="{FF2B5EF4-FFF2-40B4-BE49-F238E27FC236}">
                <a16:creationId xmlns:a16="http://schemas.microsoft.com/office/drawing/2014/main" id="{0CFDA730-ECC1-50FE-B989-E04CFD6C0E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fill in the gaps?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8D2B1A5-DBC7-C281-F106-574CBB85F62B}"/>
              </a:ext>
            </a:extLst>
          </p:cNvPr>
          <p:cNvSpPr txBox="1"/>
          <p:nvPr/>
        </p:nvSpPr>
        <p:spPr>
          <a:xfrm>
            <a:off x="5529228" y="2657947"/>
            <a:ext cx="63967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be predicted easily.</a:t>
            </a:r>
            <a:endParaRPr lang="en-GB" sz="2400" u="sng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DA139D4-3470-B376-737C-99FFA9B21B90}"/>
              </a:ext>
            </a:extLst>
          </p:cNvPr>
          <p:cNvSpPr txBox="1"/>
          <p:nvPr/>
        </p:nvSpPr>
        <p:spPr>
          <a:xfrm>
            <a:off x="2643447" y="3293348"/>
            <a:ext cx="2874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noticeable</a:t>
            </a:r>
            <a:endParaRPr lang="en-GB" sz="2400" u="sng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5E4A092-091A-76B1-0E4F-290A03D00D22}"/>
              </a:ext>
            </a:extLst>
          </p:cNvPr>
          <p:cNvSpPr txBox="1"/>
          <p:nvPr/>
        </p:nvSpPr>
        <p:spPr>
          <a:xfrm>
            <a:off x="5551402" y="3276724"/>
            <a:ext cx="63967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be seen or noticed easily.</a:t>
            </a:r>
            <a:endParaRPr lang="en-GB" sz="2400" u="sng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7C2AB5B-703A-3760-B56C-BB8D9D4ABF0F}"/>
              </a:ext>
            </a:extLst>
          </p:cNvPr>
          <p:cNvSpPr txBox="1"/>
          <p:nvPr/>
        </p:nvSpPr>
        <p:spPr>
          <a:xfrm>
            <a:off x="2660083" y="3950520"/>
            <a:ext cx="2874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recognisable</a:t>
            </a:r>
            <a:endParaRPr lang="en-GB" sz="2400" u="sng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053DB3E-BF07-A4DD-2742-BE172296DC08}"/>
              </a:ext>
            </a:extLst>
          </p:cNvPr>
          <p:cNvSpPr txBox="1"/>
          <p:nvPr/>
        </p:nvSpPr>
        <p:spPr>
          <a:xfrm>
            <a:off x="5534777" y="3959047"/>
            <a:ext cx="63967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be recognised easily.</a:t>
            </a:r>
            <a:endParaRPr lang="en-GB" sz="2400" u="sng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D15E50B-5C67-7D9F-A3F3-6262FDC1028D}"/>
              </a:ext>
            </a:extLst>
          </p:cNvPr>
          <p:cNvSpPr txBox="1"/>
          <p:nvPr/>
        </p:nvSpPr>
        <p:spPr>
          <a:xfrm>
            <a:off x="2626822" y="4548561"/>
            <a:ext cx="2874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valuable</a:t>
            </a:r>
            <a:endParaRPr lang="en-GB" sz="2400" u="sng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8ABF961-4B63-67E1-9D14-818393A14FAB}"/>
              </a:ext>
            </a:extLst>
          </p:cNvPr>
          <p:cNvSpPr txBox="1"/>
          <p:nvPr/>
        </p:nvSpPr>
        <p:spPr>
          <a:xfrm>
            <a:off x="5559714" y="4577824"/>
            <a:ext cx="63967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Useful or worth a great deal. </a:t>
            </a:r>
            <a:endParaRPr lang="en-GB" sz="2400" u="sng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A046437-3C65-25C5-2CD7-03E8B9BD17FB}"/>
              </a:ext>
            </a:extLst>
          </p:cNvPr>
          <p:cNvSpPr txBox="1"/>
          <p:nvPr/>
        </p:nvSpPr>
        <p:spPr>
          <a:xfrm>
            <a:off x="2626822" y="5209115"/>
            <a:ext cx="2874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approachable</a:t>
            </a:r>
            <a:endParaRPr lang="en-GB" sz="2400" u="sng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57D8AAF-5CA2-25FC-7D23-122EB059FFC3}"/>
              </a:ext>
            </a:extLst>
          </p:cNvPr>
          <p:cNvSpPr txBox="1"/>
          <p:nvPr/>
        </p:nvSpPr>
        <p:spPr>
          <a:xfrm>
            <a:off x="5559714" y="5229851"/>
            <a:ext cx="63967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get close to or friendly.</a:t>
            </a:r>
            <a:endParaRPr lang="en-GB" sz="2400" u="sng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8FB4693-1A89-2C0E-D0E7-33A850405D6B}"/>
              </a:ext>
            </a:extLst>
          </p:cNvPr>
          <p:cNvSpPr txBox="1"/>
          <p:nvPr/>
        </p:nvSpPr>
        <p:spPr>
          <a:xfrm>
            <a:off x="2660083" y="5794440"/>
            <a:ext cx="2874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adorable</a:t>
            </a:r>
            <a:endParaRPr lang="en-GB" sz="2400" u="sng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40FDCBD-BDB5-C1A4-13ED-202D8DB2573B}"/>
              </a:ext>
            </a:extLst>
          </p:cNvPr>
          <p:cNvSpPr txBox="1"/>
          <p:nvPr/>
        </p:nvSpPr>
        <p:spPr>
          <a:xfrm>
            <a:off x="5559714" y="5836352"/>
            <a:ext cx="63967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Inspire great affection.</a:t>
            </a:r>
            <a:endParaRPr lang="en-GB" sz="2400" u="sng" dirty="0"/>
          </a:p>
        </p:txBody>
      </p:sp>
    </p:spTree>
    <p:extLst>
      <p:ext uri="{BB962C8B-B14F-4D97-AF65-F5344CB8AC3E}">
        <p14:creationId xmlns:p14="http://schemas.microsoft.com/office/powerpoint/2010/main" val="398932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4" grpId="0"/>
      <p:bldP spid="15" grpId="0"/>
      <p:bldP spid="16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and Aimee received an applicition from a neighbouring galaxy seeking their considerible expertise in solving a complex problem.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640075" y="4293481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challenge was consideribly daunting, but Emile and Aimee, with an adorition for problem-solving, accepted the task without hesitition.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807031" y="2106896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and Aimee received an applic</a:t>
            </a:r>
            <a:r>
              <a:rPr lang="en-GB" sz="3600" u="sng" dirty="0">
                <a:solidFill>
                  <a:srgbClr val="FF0000"/>
                </a:solidFill>
              </a:rPr>
              <a:t>ation</a:t>
            </a:r>
            <a:r>
              <a:rPr lang="en-GB" sz="3600" dirty="0">
                <a:solidFill>
                  <a:schemeClr val="bg1"/>
                </a:solidFill>
              </a:rPr>
              <a:t> from a neighbouring galaxy seeking their consider</a:t>
            </a:r>
            <a:r>
              <a:rPr lang="en-GB" sz="3600" u="sng" dirty="0">
                <a:solidFill>
                  <a:srgbClr val="FF0000"/>
                </a:solidFill>
              </a:rPr>
              <a:t>able</a:t>
            </a:r>
            <a:r>
              <a:rPr lang="en-GB" sz="3600" dirty="0">
                <a:solidFill>
                  <a:schemeClr val="bg1"/>
                </a:solidFill>
              </a:rPr>
              <a:t> expertise in solving a complex problem.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723204" y="4298122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challenge was consider</a:t>
            </a:r>
            <a:r>
              <a:rPr lang="en-GB" sz="3600" u="sng" dirty="0">
                <a:solidFill>
                  <a:srgbClr val="FF0000"/>
                </a:solidFill>
              </a:rPr>
              <a:t>ably</a:t>
            </a:r>
            <a:r>
              <a:rPr lang="en-GB" sz="3600" dirty="0">
                <a:solidFill>
                  <a:schemeClr val="bg1"/>
                </a:solidFill>
              </a:rPr>
              <a:t> daunting, but Emile and Aimee, with an ador</a:t>
            </a:r>
            <a:r>
              <a:rPr lang="en-GB" sz="3600" u="sng" dirty="0">
                <a:solidFill>
                  <a:srgbClr val="FF0000"/>
                </a:solidFill>
              </a:rPr>
              <a:t>ation</a:t>
            </a:r>
            <a:r>
              <a:rPr lang="en-GB" sz="3600" dirty="0">
                <a:solidFill>
                  <a:schemeClr val="bg1"/>
                </a:solidFill>
              </a:rPr>
              <a:t> for problem-solving, accepted the task without hesit</a:t>
            </a:r>
            <a:r>
              <a:rPr lang="en-GB" sz="3600" u="sng" dirty="0">
                <a:solidFill>
                  <a:srgbClr val="FF0000"/>
                </a:solidFill>
              </a:rPr>
              <a:t>ation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3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3" y="-6908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1391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this week’s spellings.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2 minutes to memorise all the words!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F093177-224D-CD3F-4504-48983DBD58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4BB7B5F-1D14-5C14-85B6-761E60BC59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4600" y="2018418"/>
            <a:ext cx="3397705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1.	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adorable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adorably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adoration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applicable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applicably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application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D7815CF-73C8-D7B2-2BB4-1B004FE468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05482" y="2040531"/>
            <a:ext cx="3873868" cy="175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considerable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considerably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consideration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778854" y="1869535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can you remember?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7707" y="2160302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4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4534" y="2155745"/>
            <a:ext cx="2816827" cy="2312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6.	 ??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7.	 ??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8.	 ??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9.	 ?? 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8EA738D5-145D-7DBF-FB2A-291406B6A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did you remember?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FA123C3-D22D-7DEC-63DE-F24684845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910" y="1503648"/>
            <a:ext cx="2816827" cy="475212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D19E943-BA8E-78F7-42BF-886B5204B2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6866" y="2169510"/>
            <a:ext cx="3766534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1.	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adorable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adorably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adoration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applicable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applicably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application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9FB374B-246F-3FFF-7CF7-779796B650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4960" y="2253378"/>
            <a:ext cx="3267562" cy="175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considerable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considerably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consideration</a:t>
            </a:r>
          </a:p>
        </p:txBody>
      </p:sp>
    </p:spTree>
    <p:extLst>
      <p:ext uri="{BB962C8B-B14F-4D97-AF65-F5344CB8AC3E}">
        <p14:creationId xmlns:p14="http://schemas.microsoft.com/office/powerpoint/2010/main" val="10676477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47383758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SY5T1BW3L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SY5T1BW3P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SY5T1BW3S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SY5T1BW3F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SY5T1BW3A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SY5T1BW3Sa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SY5T1BW3Fe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 descr="A small cup of doughnuts on a shelf&#10;&#10;AI-generated content may be incorrect.">
            <a:extLst>
              <a:ext uri="{FF2B5EF4-FFF2-40B4-BE49-F238E27FC236}">
                <a16:creationId xmlns:a16="http://schemas.microsoft.com/office/drawing/2014/main" id="{319AEF37-3CB4-70F3-B494-B0BD341473F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3400" y="1808983"/>
            <a:ext cx="3785198" cy="5049017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1AA40C4A-9A17-D5EE-43E7-5DAA58E691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365125"/>
            <a:ext cx="11591925" cy="1325563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</a:p>
        </p:txBody>
      </p:sp>
    </p:spTree>
    <p:extLst>
      <p:ext uri="{BB962C8B-B14F-4D97-AF65-F5344CB8AC3E}">
        <p14:creationId xmlns:p14="http://schemas.microsoft.com/office/powerpoint/2010/main" val="37468866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E32BD53F-9355-EEF7-1F06-6025CB86B2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1053" y="573432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81D5D29-BBAD-B628-5952-3FCB2921B207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5772" y="2018418"/>
            <a:ext cx="3766534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1.	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adorable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adorably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adoration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applicable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applicably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application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2306" y="2017397"/>
            <a:ext cx="3267562" cy="175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considerable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considerably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consideration</a:t>
            </a: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D1016B1A-F2E6-A9D3-17B8-7F2280D56C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2CD10C-983C-FC61-C983-EA47C7F24F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882981E8-FA6B-4D54-D8C2-967592BB0185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A7D6950-1409-3D10-E38E-97DE200CD0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23387" y="1994204"/>
            <a:ext cx="9144000" cy="133002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Words ending -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able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A0FD4FB1-EFE4-E075-879C-4B3F8A4949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B7F324D-8E02-2F0B-196F-53C28F5722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DC0ED71E-5865-9DFE-7586-EBB2F71F8FC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EBE74C9-0D80-346C-5F06-A2383F9BEF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0" y="470581"/>
            <a:ext cx="7010400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Who can remember what a </a:t>
            </a:r>
            <a:r>
              <a:rPr lang="en-GB" sz="4400" u="sng" dirty="0">
                <a:solidFill>
                  <a:srgbClr val="FFFF00"/>
                </a:solidFill>
              </a:rPr>
              <a:t>noun</a:t>
            </a:r>
            <a:r>
              <a:rPr lang="en-GB" sz="4400" dirty="0">
                <a:solidFill>
                  <a:schemeClr val="bg1"/>
                </a:solidFill>
              </a:rPr>
              <a:t> is?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6761" y="-382555"/>
            <a:ext cx="3344348" cy="312022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605245" y="2696305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a naming word – a thing, person, animal or place.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B17A31D-A031-4E1C-8DEB-A339018881E6}"/>
              </a:ext>
            </a:extLst>
          </p:cNvPr>
          <p:cNvSpPr txBox="1">
            <a:spLocks/>
          </p:cNvSpPr>
          <p:nvPr/>
        </p:nvSpPr>
        <p:spPr>
          <a:xfrm>
            <a:off x="9601200" y="493501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Kevin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892628" y="398265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table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A10B07B-535A-F2BB-AFFB-A35D8CE9F5D5}"/>
              </a:ext>
            </a:extLst>
          </p:cNvPr>
          <p:cNvSpPr txBox="1">
            <a:spLocks/>
          </p:cNvSpPr>
          <p:nvPr/>
        </p:nvSpPr>
        <p:spPr>
          <a:xfrm>
            <a:off x="3069771" y="398264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teacher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BDAEE03-10AE-FD24-A908-7BDA53D8FF09}"/>
              </a:ext>
            </a:extLst>
          </p:cNvPr>
          <p:cNvSpPr txBox="1">
            <a:spLocks/>
          </p:cNvSpPr>
          <p:nvPr/>
        </p:nvSpPr>
        <p:spPr>
          <a:xfrm>
            <a:off x="5246914" y="398264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student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771ED60-E481-D5C6-5A46-BFDA4661F366}"/>
              </a:ext>
            </a:extLst>
          </p:cNvPr>
          <p:cNvSpPr txBox="1">
            <a:spLocks/>
          </p:cNvSpPr>
          <p:nvPr/>
        </p:nvSpPr>
        <p:spPr>
          <a:xfrm>
            <a:off x="5246913" y="493893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England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0A9421-DFE7-55A4-380D-0FAB77912C09}"/>
              </a:ext>
            </a:extLst>
          </p:cNvPr>
          <p:cNvSpPr txBox="1">
            <a:spLocks/>
          </p:cNvSpPr>
          <p:nvPr/>
        </p:nvSpPr>
        <p:spPr>
          <a:xfrm>
            <a:off x="3069770" y="4913455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Manchester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7F2CBE2-5237-079C-7DC5-A2BA6549B4C4}"/>
              </a:ext>
            </a:extLst>
          </p:cNvPr>
          <p:cNvSpPr txBox="1">
            <a:spLocks/>
          </p:cNvSpPr>
          <p:nvPr/>
        </p:nvSpPr>
        <p:spPr>
          <a:xfrm>
            <a:off x="892418" y="4896527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Tuesday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1790EAB-5C99-B7EE-D018-F1EA7782434D}"/>
              </a:ext>
            </a:extLst>
          </p:cNvPr>
          <p:cNvSpPr txBox="1">
            <a:spLocks/>
          </p:cNvSpPr>
          <p:nvPr/>
        </p:nvSpPr>
        <p:spPr>
          <a:xfrm>
            <a:off x="7424056" y="493501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February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8AB60DB-0876-013D-40F1-6F40B3321D05}"/>
              </a:ext>
            </a:extLst>
          </p:cNvPr>
          <p:cNvSpPr txBox="1">
            <a:spLocks/>
          </p:cNvSpPr>
          <p:nvPr/>
        </p:nvSpPr>
        <p:spPr>
          <a:xfrm>
            <a:off x="892417" y="579206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boys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0E229A3-BBF4-F417-F278-C7E4D52A107F}"/>
              </a:ext>
            </a:extLst>
          </p:cNvPr>
          <p:cNvSpPr txBox="1">
            <a:spLocks/>
          </p:cNvSpPr>
          <p:nvPr/>
        </p:nvSpPr>
        <p:spPr>
          <a:xfrm>
            <a:off x="3069770" y="5788751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girls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45E2554-62FC-2AFD-4C4B-6D8B2C7AA604}"/>
              </a:ext>
            </a:extLst>
          </p:cNvPr>
          <p:cNvSpPr txBox="1">
            <a:spLocks/>
          </p:cNvSpPr>
          <p:nvPr/>
        </p:nvSpPr>
        <p:spPr>
          <a:xfrm>
            <a:off x="5246913" y="577816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plumbers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EC834A7-687C-61D9-E01D-15BFB7005924}"/>
              </a:ext>
            </a:extLst>
          </p:cNvPr>
          <p:cNvSpPr txBox="1">
            <a:spLocks/>
          </p:cNvSpPr>
          <p:nvPr/>
        </p:nvSpPr>
        <p:spPr>
          <a:xfrm>
            <a:off x="7424057" y="3975077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leaf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08F8754-E938-38C5-165E-11CFA90B79A5}"/>
              </a:ext>
            </a:extLst>
          </p:cNvPr>
          <p:cNvSpPr txBox="1">
            <a:spLocks/>
          </p:cNvSpPr>
          <p:nvPr/>
        </p:nvSpPr>
        <p:spPr>
          <a:xfrm>
            <a:off x="9601200" y="3981955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house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F070B8B-ED3B-1A4E-73BE-953E9558CB45}"/>
              </a:ext>
            </a:extLst>
          </p:cNvPr>
          <p:cNvSpPr txBox="1">
            <a:spLocks/>
          </p:cNvSpPr>
          <p:nvPr/>
        </p:nvSpPr>
        <p:spPr>
          <a:xfrm>
            <a:off x="7424055" y="577506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leaves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1EC796B-3FFE-6A95-7369-4149713A0090}"/>
              </a:ext>
            </a:extLst>
          </p:cNvPr>
          <p:cNvSpPr txBox="1">
            <a:spLocks/>
          </p:cNvSpPr>
          <p:nvPr/>
        </p:nvSpPr>
        <p:spPr>
          <a:xfrm>
            <a:off x="9601197" y="575301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mice</a:t>
            </a:r>
          </a:p>
        </p:txBody>
      </p:sp>
    </p:spTree>
    <p:extLst>
      <p:ext uri="{BB962C8B-B14F-4D97-AF65-F5344CB8AC3E}">
        <p14:creationId xmlns:p14="http://schemas.microsoft.com/office/powerpoint/2010/main" val="1486775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EF2687D5-D455-BBB4-6CF0-D6FDB668EA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0" y="470581"/>
            <a:ext cx="7010400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Who can remember what an </a:t>
            </a:r>
            <a:r>
              <a:rPr lang="en-GB" sz="4400" u="sng" dirty="0">
                <a:solidFill>
                  <a:srgbClr val="FFFF00"/>
                </a:solidFill>
              </a:rPr>
              <a:t>adjective</a:t>
            </a:r>
            <a:r>
              <a:rPr lang="en-GB" sz="4400" dirty="0">
                <a:solidFill>
                  <a:schemeClr val="bg1"/>
                </a:solidFill>
              </a:rPr>
              <a:t> is?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6761" y="-382555"/>
            <a:ext cx="3344348" cy="312022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605245" y="2696305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describes 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B17A31D-A031-4E1C-8DEB-A339018881E6}"/>
              </a:ext>
            </a:extLst>
          </p:cNvPr>
          <p:cNvSpPr txBox="1">
            <a:spLocks/>
          </p:cNvSpPr>
          <p:nvPr/>
        </p:nvSpPr>
        <p:spPr>
          <a:xfrm>
            <a:off x="9533095" y="485303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five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824523" y="390066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brown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A10B07B-535A-F2BB-AFFB-A35D8CE9F5D5}"/>
              </a:ext>
            </a:extLst>
          </p:cNvPr>
          <p:cNvSpPr txBox="1">
            <a:spLocks/>
          </p:cNvSpPr>
          <p:nvPr/>
        </p:nvSpPr>
        <p:spPr>
          <a:xfrm>
            <a:off x="3001666" y="390066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old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BDAEE03-10AE-FD24-A908-7BDA53D8FF09}"/>
              </a:ext>
            </a:extLst>
          </p:cNvPr>
          <p:cNvSpPr txBox="1">
            <a:spLocks/>
          </p:cNvSpPr>
          <p:nvPr/>
        </p:nvSpPr>
        <p:spPr>
          <a:xfrm>
            <a:off x="5178809" y="390066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happy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771ED60-E481-D5C6-5A46-BFDA4661F366}"/>
              </a:ext>
            </a:extLst>
          </p:cNvPr>
          <p:cNvSpPr txBox="1">
            <a:spLocks/>
          </p:cNvSpPr>
          <p:nvPr/>
        </p:nvSpPr>
        <p:spPr>
          <a:xfrm>
            <a:off x="5178808" y="485694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first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0A9421-DFE7-55A4-380D-0FAB77912C09}"/>
              </a:ext>
            </a:extLst>
          </p:cNvPr>
          <p:cNvSpPr txBox="1">
            <a:spLocks/>
          </p:cNvSpPr>
          <p:nvPr/>
        </p:nvSpPr>
        <p:spPr>
          <a:xfrm>
            <a:off x="3001665" y="483146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few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7F2CBE2-5237-079C-7DC5-A2BA6549B4C4}"/>
              </a:ext>
            </a:extLst>
          </p:cNvPr>
          <p:cNvSpPr txBox="1">
            <a:spLocks/>
          </p:cNvSpPr>
          <p:nvPr/>
        </p:nvSpPr>
        <p:spPr>
          <a:xfrm>
            <a:off x="824313" y="481454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many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1790EAB-5C99-B7EE-D018-F1EA7782434D}"/>
              </a:ext>
            </a:extLst>
          </p:cNvPr>
          <p:cNvSpPr txBox="1">
            <a:spLocks/>
          </p:cNvSpPr>
          <p:nvPr/>
        </p:nvSpPr>
        <p:spPr>
          <a:xfrm>
            <a:off x="7355951" y="485303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several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8AB60DB-0876-013D-40F1-6F40B3321D05}"/>
              </a:ext>
            </a:extLst>
          </p:cNvPr>
          <p:cNvSpPr txBox="1">
            <a:spLocks/>
          </p:cNvSpPr>
          <p:nvPr/>
        </p:nvSpPr>
        <p:spPr>
          <a:xfrm>
            <a:off x="824312" y="5710081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some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0E229A3-BBF4-F417-F278-C7E4D52A107F}"/>
              </a:ext>
            </a:extLst>
          </p:cNvPr>
          <p:cNvSpPr txBox="1">
            <a:spLocks/>
          </p:cNvSpPr>
          <p:nvPr/>
        </p:nvSpPr>
        <p:spPr>
          <a:xfrm>
            <a:off x="3001665" y="5706764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much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45E2554-62FC-2AFD-4C4B-6D8B2C7AA604}"/>
              </a:ext>
            </a:extLst>
          </p:cNvPr>
          <p:cNvSpPr txBox="1">
            <a:spLocks/>
          </p:cNvSpPr>
          <p:nvPr/>
        </p:nvSpPr>
        <p:spPr>
          <a:xfrm>
            <a:off x="5178808" y="569617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little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EC834A7-687C-61D9-E01D-15BFB7005924}"/>
              </a:ext>
            </a:extLst>
          </p:cNvPr>
          <p:cNvSpPr txBox="1">
            <a:spLocks/>
          </p:cNvSpPr>
          <p:nvPr/>
        </p:nvSpPr>
        <p:spPr>
          <a:xfrm>
            <a:off x="7355952" y="389309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pretty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08F8754-E938-38C5-165E-11CFA90B79A5}"/>
              </a:ext>
            </a:extLst>
          </p:cNvPr>
          <p:cNvSpPr txBox="1">
            <a:spLocks/>
          </p:cNvSpPr>
          <p:nvPr/>
        </p:nvSpPr>
        <p:spPr>
          <a:xfrm>
            <a:off x="9533095" y="389996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broken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F070B8B-ED3B-1A4E-73BE-953E9558CB45}"/>
              </a:ext>
            </a:extLst>
          </p:cNvPr>
          <p:cNvSpPr txBox="1">
            <a:spLocks/>
          </p:cNvSpPr>
          <p:nvPr/>
        </p:nvSpPr>
        <p:spPr>
          <a:xfrm>
            <a:off x="7355950" y="569307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half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1EC796B-3FFE-6A95-7369-4149713A0090}"/>
              </a:ext>
            </a:extLst>
          </p:cNvPr>
          <p:cNvSpPr txBox="1">
            <a:spLocks/>
          </p:cNvSpPr>
          <p:nvPr/>
        </p:nvSpPr>
        <p:spPr>
          <a:xfrm>
            <a:off x="9533092" y="5671031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any</a:t>
            </a:r>
          </a:p>
        </p:txBody>
      </p:sp>
    </p:spTree>
    <p:extLst>
      <p:ext uri="{BB962C8B-B14F-4D97-AF65-F5344CB8AC3E}">
        <p14:creationId xmlns:p14="http://schemas.microsoft.com/office/powerpoint/2010/main" val="4125643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0C993F2-6FD3-DF93-FA8F-C4CF2DF174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end with the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 </a:t>
            </a:r>
            <a:r>
              <a:rPr lang="en-GB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-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able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674688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ador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able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	applic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able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	consider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able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	change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able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-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able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Able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being capable of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C7180243-3EB6-4CCB-D620-0B4A9E6F01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297577" y="355846"/>
            <a:ext cx="9440092" cy="216562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</a:rPr>
              <a:t>Some </a:t>
            </a:r>
            <a:r>
              <a:rPr lang="en-GB" sz="3600" u="sng" dirty="0">
                <a:solidFill>
                  <a:schemeClr val="bg1"/>
                </a:solidFill>
              </a:rPr>
              <a:t>nouns</a:t>
            </a:r>
            <a:r>
              <a:rPr lang="en-GB" sz="3600" dirty="0">
                <a:solidFill>
                  <a:schemeClr val="bg1"/>
                </a:solidFill>
              </a:rPr>
              <a:t> ending </a:t>
            </a:r>
            <a:r>
              <a:rPr lang="en-GB" sz="3600" dirty="0">
                <a:solidFill>
                  <a:srgbClr val="7030A0"/>
                </a:solidFill>
              </a:rPr>
              <a:t>–</a:t>
            </a:r>
            <a:r>
              <a:rPr lang="en-GB" sz="3600" u="sng" dirty="0" err="1">
                <a:solidFill>
                  <a:srgbClr val="7030A0"/>
                </a:solidFill>
              </a:rPr>
              <a:t>ation</a:t>
            </a:r>
            <a:r>
              <a:rPr lang="en-GB" sz="3600" dirty="0">
                <a:solidFill>
                  <a:schemeClr val="bg1"/>
                </a:solidFill>
              </a:rPr>
              <a:t> can be turned </a:t>
            </a:r>
          </a:p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</a:rPr>
              <a:t>into </a:t>
            </a:r>
            <a:r>
              <a:rPr lang="en-GB" sz="3600" u="sng" dirty="0">
                <a:solidFill>
                  <a:schemeClr val="bg1"/>
                </a:solidFill>
              </a:rPr>
              <a:t>adjectives</a:t>
            </a:r>
            <a:r>
              <a:rPr lang="en-GB" sz="3600" dirty="0">
                <a:solidFill>
                  <a:schemeClr val="bg1"/>
                </a:solidFill>
              </a:rPr>
              <a:t> by adding </a:t>
            </a:r>
            <a:r>
              <a:rPr lang="en-GB" sz="3600" dirty="0">
                <a:solidFill>
                  <a:srgbClr val="7030A0"/>
                </a:solidFill>
              </a:rPr>
              <a:t>–</a:t>
            </a:r>
            <a:r>
              <a:rPr lang="en-GB" sz="3600" u="sng" dirty="0">
                <a:solidFill>
                  <a:srgbClr val="7030A0"/>
                </a:solidFill>
              </a:rPr>
              <a:t>able</a:t>
            </a:r>
            <a:r>
              <a:rPr lang="en-GB" sz="3600" dirty="0">
                <a:solidFill>
                  <a:schemeClr val="bg1"/>
                </a:solidFill>
              </a:rPr>
              <a:t> </a:t>
            </a:r>
          </a:p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</a:rPr>
              <a:t>or into </a:t>
            </a:r>
            <a:r>
              <a:rPr lang="en-GB" sz="3600" u="sng" dirty="0">
                <a:solidFill>
                  <a:schemeClr val="bg1"/>
                </a:solidFill>
              </a:rPr>
              <a:t>adverbs</a:t>
            </a:r>
            <a:r>
              <a:rPr lang="en-GB" sz="3600" dirty="0">
                <a:solidFill>
                  <a:schemeClr val="bg1"/>
                </a:solidFill>
              </a:rPr>
              <a:t> by adding </a:t>
            </a:r>
            <a:r>
              <a:rPr lang="en-GB" sz="3600" dirty="0">
                <a:solidFill>
                  <a:srgbClr val="7030A0"/>
                </a:solidFill>
              </a:rPr>
              <a:t>-</a:t>
            </a:r>
            <a:r>
              <a:rPr lang="en-GB" sz="3600" u="sng" dirty="0">
                <a:solidFill>
                  <a:srgbClr val="7030A0"/>
                </a:solidFill>
              </a:rPr>
              <a:t>ably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  <a:endParaRPr lang="en-GB" sz="3600" b="1" u="sng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2440" y="205565"/>
            <a:ext cx="1782112" cy="2296128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7B7FAED0-2C49-A73F-63AE-6ABC5A27D7B1}"/>
              </a:ext>
            </a:extLst>
          </p:cNvPr>
          <p:cNvSpPr txBox="1">
            <a:spLocks/>
          </p:cNvSpPr>
          <p:nvPr/>
        </p:nvSpPr>
        <p:spPr>
          <a:xfrm>
            <a:off x="1297577" y="3725210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ador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ation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C66B6AD-B22B-78D0-2C6F-EEB683E71005}"/>
              </a:ext>
            </a:extLst>
          </p:cNvPr>
          <p:cNvSpPr txBox="1">
            <a:spLocks/>
          </p:cNvSpPr>
          <p:nvPr/>
        </p:nvSpPr>
        <p:spPr>
          <a:xfrm>
            <a:off x="1297576" y="4652515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applic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ation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48AD9BE-BD49-5E01-F0CC-75DAE1B36DD2}"/>
              </a:ext>
            </a:extLst>
          </p:cNvPr>
          <p:cNvSpPr txBox="1">
            <a:spLocks/>
          </p:cNvSpPr>
          <p:nvPr/>
        </p:nvSpPr>
        <p:spPr>
          <a:xfrm>
            <a:off x="1297576" y="5579820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consider</a:t>
            </a:r>
            <a:r>
              <a:rPr lang="en-GB" sz="24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ation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A561C01-FF77-5FBD-B495-01BC0591CA1E}"/>
              </a:ext>
            </a:extLst>
          </p:cNvPr>
          <p:cNvSpPr txBox="1">
            <a:spLocks/>
          </p:cNvSpPr>
          <p:nvPr/>
        </p:nvSpPr>
        <p:spPr>
          <a:xfrm>
            <a:off x="4935911" y="3725210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ador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ably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81B1632-860D-C3C8-6C93-786ED1D9E795}"/>
              </a:ext>
            </a:extLst>
          </p:cNvPr>
          <p:cNvSpPr txBox="1">
            <a:spLocks/>
          </p:cNvSpPr>
          <p:nvPr/>
        </p:nvSpPr>
        <p:spPr>
          <a:xfrm>
            <a:off x="4935910" y="4652515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applic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ably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16C1BF1-F450-0AD3-9790-F84ADA2CCFEC}"/>
              </a:ext>
            </a:extLst>
          </p:cNvPr>
          <p:cNvSpPr txBox="1">
            <a:spLocks/>
          </p:cNvSpPr>
          <p:nvPr/>
        </p:nvSpPr>
        <p:spPr>
          <a:xfrm>
            <a:off x="4935910" y="5579820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consider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ably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68585AA1-26A8-4FC5-47E6-7E3990538B7E}"/>
              </a:ext>
            </a:extLst>
          </p:cNvPr>
          <p:cNvSpPr/>
          <p:nvPr/>
        </p:nvSpPr>
        <p:spPr>
          <a:xfrm>
            <a:off x="3991555" y="3925361"/>
            <a:ext cx="801189" cy="31350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A42C7C72-CE35-6F25-F8BA-E33859C6CD15}"/>
              </a:ext>
            </a:extLst>
          </p:cNvPr>
          <p:cNvSpPr/>
          <p:nvPr/>
        </p:nvSpPr>
        <p:spPr>
          <a:xfrm>
            <a:off x="3964167" y="4876781"/>
            <a:ext cx="801189" cy="31350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A5E39115-EC41-8649-E4F7-AD851FE9092B}"/>
              </a:ext>
            </a:extLst>
          </p:cNvPr>
          <p:cNvSpPr/>
          <p:nvPr/>
        </p:nvSpPr>
        <p:spPr>
          <a:xfrm>
            <a:off x="3964166" y="5804086"/>
            <a:ext cx="801189" cy="31350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1992E31-B6B0-E09D-F32F-0994DE974E4A}"/>
              </a:ext>
            </a:extLst>
          </p:cNvPr>
          <p:cNvSpPr txBox="1">
            <a:spLocks/>
          </p:cNvSpPr>
          <p:nvPr/>
        </p:nvSpPr>
        <p:spPr>
          <a:xfrm>
            <a:off x="8581167" y="3732204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ador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able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45FC046-E649-25E3-FD15-9A2F5A1271B7}"/>
              </a:ext>
            </a:extLst>
          </p:cNvPr>
          <p:cNvSpPr txBox="1">
            <a:spLocks/>
          </p:cNvSpPr>
          <p:nvPr/>
        </p:nvSpPr>
        <p:spPr>
          <a:xfrm>
            <a:off x="8581166" y="4659509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applic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able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1B94370-1BB6-6111-AC59-955B2BC91F36}"/>
              </a:ext>
            </a:extLst>
          </p:cNvPr>
          <p:cNvSpPr txBox="1">
            <a:spLocks/>
          </p:cNvSpPr>
          <p:nvPr/>
        </p:nvSpPr>
        <p:spPr>
          <a:xfrm>
            <a:off x="8581166" y="5586814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consider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able</a:t>
            </a:r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4A48B53B-2109-EBDC-2EEE-9CAB137E6862}"/>
              </a:ext>
            </a:extLst>
          </p:cNvPr>
          <p:cNvSpPr/>
          <p:nvPr/>
        </p:nvSpPr>
        <p:spPr>
          <a:xfrm>
            <a:off x="7636811" y="3932355"/>
            <a:ext cx="801189" cy="31350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FE6AA189-66BA-445C-E4F8-D544B5C5EB90}"/>
              </a:ext>
            </a:extLst>
          </p:cNvPr>
          <p:cNvSpPr/>
          <p:nvPr/>
        </p:nvSpPr>
        <p:spPr>
          <a:xfrm>
            <a:off x="7609423" y="4883775"/>
            <a:ext cx="801189" cy="31350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29E85C8A-E60C-2D6E-9C01-DB0CC7500944}"/>
              </a:ext>
            </a:extLst>
          </p:cNvPr>
          <p:cNvSpPr/>
          <p:nvPr/>
        </p:nvSpPr>
        <p:spPr>
          <a:xfrm>
            <a:off x="7609422" y="5811080"/>
            <a:ext cx="801189" cy="31350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1C5904F-F61A-8E22-A9F7-63298C1759A0}"/>
              </a:ext>
            </a:extLst>
          </p:cNvPr>
          <p:cNvSpPr txBox="1">
            <a:spLocks/>
          </p:cNvSpPr>
          <p:nvPr/>
        </p:nvSpPr>
        <p:spPr>
          <a:xfrm>
            <a:off x="1297576" y="2747190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87E558E-ACAA-9E2F-9587-EA8F56BC01E8}"/>
              </a:ext>
            </a:extLst>
          </p:cNvPr>
          <p:cNvSpPr txBox="1">
            <a:spLocks/>
          </p:cNvSpPr>
          <p:nvPr/>
        </p:nvSpPr>
        <p:spPr>
          <a:xfrm>
            <a:off x="4935910" y="2747190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Adverb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8A462B4-D675-CF77-F723-AFA2612974DC}"/>
              </a:ext>
            </a:extLst>
          </p:cNvPr>
          <p:cNvSpPr txBox="1">
            <a:spLocks/>
          </p:cNvSpPr>
          <p:nvPr/>
        </p:nvSpPr>
        <p:spPr>
          <a:xfrm>
            <a:off x="8581166" y="2754184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7629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20" grpId="0" animBg="1"/>
      <p:bldP spid="10" grpId="0" animBg="1"/>
      <p:bldP spid="11" grpId="0" animBg="1"/>
      <p:bldP spid="13" grpId="0" animBg="1"/>
      <p:bldP spid="2" grpId="0" animBg="1"/>
      <p:bldP spid="21" grpId="0" animBg="1"/>
      <p:bldP spid="22" grpId="0" animBg="1"/>
      <p:bldP spid="18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D8C088AE-B89C-792B-449B-CCC6AF08CE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297577" y="355846"/>
            <a:ext cx="9440092" cy="167945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</a:rPr>
              <a:t>Some adjectives ending </a:t>
            </a:r>
            <a:r>
              <a:rPr lang="en-GB" sz="3600" dirty="0">
                <a:solidFill>
                  <a:srgbClr val="7030A0"/>
                </a:solidFill>
              </a:rPr>
              <a:t>–</a:t>
            </a:r>
            <a:r>
              <a:rPr lang="en-GB" sz="3600" u="sng" dirty="0">
                <a:solidFill>
                  <a:srgbClr val="7030A0"/>
                </a:solidFill>
              </a:rPr>
              <a:t>ant</a:t>
            </a:r>
            <a:r>
              <a:rPr lang="en-GB" sz="3600" dirty="0">
                <a:solidFill>
                  <a:schemeClr val="bg1"/>
                </a:solidFill>
              </a:rPr>
              <a:t> </a:t>
            </a:r>
          </a:p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</a:rPr>
              <a:t>can be turned into nouns by </a:t>
            </a:r>
          </a:p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</a:rPr>
              <a:t>adding </a:t>
            </a:r>
            <a:r>
              <a:rPr lang="en-GB" sz="3600" dirty="0">
                <a:solidFill>
                  <a:srgbClr val="7030A0"/>
                </a:solidFill>
              </a:rPr>
              <a:t>–</a:t>
            </a:r>
            <a:r>
              <a:rPr lang="en-GB" sz="3600" u="sng" dirty="0">
                <a:solidFill>
                  <a:srgbClr val="7030A0"/>
                </a:solidFill>
              </a:rPr>
              <a:t>ance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  <a:endParaRPr lang="en-GB" sz="3600" b="1" u="sng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2440" y="205565"/>
            <a:ext cx="1782112" cy="2296128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7B7FAED0-2C49-A73F-63AE-6ABC5A27D7B1}"/>
              </a:ext>
            </a:extLst>
          </p:cNvPr>
          <p:cNvSpPr txBox="1">
            <a:spLocks/>
          </p:cNvSpPr>
          <p:nvPr/>
        </p:nvSpPr>
        <p:spPr>
          <a:xfrm>
            <a:off x="3086931" y="3047978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observ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ant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C66B6AD-B22B-78D0-2C6F-EEB683E71005}"/>
              </a:ext>
            </a:extLst>
          </p:cNvPr>
          <p:cNvSpPr txBox="1">
            <a:spLocks/>
          </p:cNvSpPr>
          <p:nvPr/>
        </p:nvSpPr>
        <p:spPr>
          <a:xfrm>
            <a:off x="3086930" y="3975283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toler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ant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4F5AA06-A943-B2AB-B3D9-C95EC6DA5B0D}"/>
              </a:ext>
            </a:extLst>
          </p:cNvPr>
          <p:cNvSpPr txBox="1">
            <a:spLocks/>
          </p:cNvSpPr>
          <p:nvPr/>
        </p:nvSpPr>
        <p:spPr>
          <a:xfrm>
            <a:off x="3086930" y="5829893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hesit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ant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48AD9BE-BD49-5E01-F0CC-75DAE1B36DD2}"/>
              </a:ext>
            </a:extLst>
          </p:cNvPr>
          <p:cNvSpPr txBox="1">
            <a:spLocks/>
          </p:cNvSpPr>
          <p:nvPr/>
        </p:nvSpPr>
        <p:spPr>
          <a:xfrm>
            <a:off x="3086930" y="4902588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expect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ant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A561C01-FF77-5FBD-B495-01BC0591CA1E}"/>
              </a:ext>
            </a:extLst>
          </p:cNvPr>
          <p:cNvSpPr txBox="1">
            <a:spLocks/>
          </p:cNvSpPr>
          <p:nvPr/>
        </p:nvSpPr>
        <p:spPr>
          <a:xfrm>
            <a:off x="6725265" y="3047978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observ</a:t>
            </a:r>
            <a:r>
              <a:rPr lang="en-GB" dirty="0">
                <a:solidFill>
                  <a:srgbClr val="7030A0"/>
                </a:solidFill>
              </a:rPr>
              <a:t>ance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81B1632-860D-C3C8-6C93-786ED1D9E795}"/>
              </a:ext>
            </a:extLst>
          </p:cNvPr>
          <p:cNvSpPr txBox="1">
            <a:spLocks/>
          </p:cNvSpPr>
          <p:nvPr/>
        </p:nvSpPr>
        <p:spPr>
          <a:xfrm>
            <a:off x="6725264" y="3975283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toler</a:t>
            </a:r>
            <a:r>
              <a:rPr lang="en-GB" dirty="0">
                <a:solidFill>
                  <a:srgbClr val="7030A0"/>
                </a:solidFill>
              </a:rPr>
              <a:t>ance 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F6C38A5-4057-D33F-F1DD-27D98DB9FA63}"/>
              </a:ext>
            </a:extLst>
          </p:cNvPr>
          <p:cNvSpPr txBox="1">
            <a:spLocks/>
          </p:cNvSpPr>
          <p:nvPr/>
        </p:nvSpPr>
        <p:spPr>
          <a:xfrm>
            <a:off x="6725264" y="5829893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hesit</a:t>
            </a:r>
            <a:r>
              <a:rPr lang="en-GB" sz="3600" dirty="0">
                <a:solidFill>
                  <a:srgbClr val="7030A0"/>
                </a:solidFill>
              </a:rPr>
              <a:t>ance</a:t>
            </a:r>
            <a:endParaRPr lang="en-GB" sz="36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16C1BF1-F450-0AD3-9790-F84ADA2CCFEC}"/>
              </a:ext>
            </a:extLst>
          </p:cNvPr>
          <p:cNvSpPr txBox="1">
            <a:spLocks/>
          </p:cNvSpPr>
          <p:nvPr/>
        </p:nvSpPr>
        <p:spPr>
          <a:xfrm>
            <a:off x="6725264" y="4902588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expect</a:t>
            </a:r>
            <a:r>
              <a:rPr lang="en-GB" sz="3600" dirty="0">
                <a:solidFill>
                  <a:srgbClr val="7030A0"/>
                </a:solidFill>
              </a:rPr>
              <a:t>ance </a:t>
            </a:r>
            <a:endParaRPr lang="en-GB" sz="36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68585AA1-26A8-4FC5-47E6-7E3990538B7E}"/>
              </a:ext>
            </a:extLst>
          </p:cNvPr>
          <p:cNvSpPr/>
          <p:nvPr/>
        </p:nvSpPr>
        <p:spPr>
          <a:xfrm>
            <a:off x="5780909" y="3248129"/>
            <a:ext cx="801189" cy="31350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A42C7C72-CE35-6F25-F8BA-E33859C6CD15}"/>
              </a:ext>
            </a:extLst>
          </p:cNvPr>
          <p:cNvSpPr/>
          <p:nvPr/>
        </p:nvSpPr>
        <p:spPr>
          <a:xfrm>
            <a:off x="5753521" y="4199549"/>
            <a:ext cx="801189" cy="31350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A5E39115-EC41-8649-E4F7-AD851FE9092B}"/>
              </a:ext>
            </a:extLst>
          </p:cNvPr>
          <p:cNvSpPr/>
          <p:nvPr/>
        </p:nvSpPr>
        <p:spPr>
          <a:xfrm>
            <a:off x="5753520" y="5126854"/>
            <a:ext cx="801189" cy="31350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02D2B929-8E81-7ABA-7ECA-18CE81049B00}"/>
              </a:ext>
            </a:extLst>
          </p:cNvPr>
          <p:cNvSpPr/>
          <p:nvPr/>
        </p:nvSpPr>
        <p:spPr>
          <a:xfrm>
            <a:off x="5753519" y="6054159"/>
            <a:ext cx="801189" cy="31350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9A62DC-2811-571B-58B4-34C8A17B1DDD}"/>
              </a:ext>
            </a:extLst>
          </p:cNvPr>
          <p:cNvSpPr txBox="1">
            <a:spLocks/>
          </p:cNvSpPr>
          <p:nvPr/>
        </p:nvSpPr>
        <p:spPr>
          <a:xfrm>
            <a:off x="3049166" y="2138493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A6E273E-E26A-C355-56AD-6087AA3E853F}"/>
              </a:ext>
            </a:extLst>
          </p:cNvPr>
          <p:cNvSpPr txBox="1">
            <a:spLocks/>
          </p:cNvSpPr>
          <p:nvPr/>
        </p:nvSpPr>
        <p:spPr>
          <a:xfrm>
            <a:off x="6687500" y="2138493"/>
            <a:ext cx="2496037" cy="76204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0009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9" grpId="0" animBg="1"/>
      <p:bldP spid="20" grpId="0" animBg="1"/>
      <p:bldP spid="10" grpId="0" animBg="1"/>
      <p:bldP spid="11" grpId="0" animBg="1"/>
      <p:bldP spid="12" grpId="0" animBg="1"/>
      <p:bldP spid="13" grpId="0" animBg="1"/>
      <p:bldP spid="2" grpId="0" animBg="1"/>
      <p:bldP spid="21" grpId="0" animBg="1"/>
      <p:bldP spid="22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2FE86B4-A60B-731F-AA5A-F1AEBE54A2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9288726"/>
              </p:ext>
            </p:extLst>
          </p:nvPr>
        </p:nvGraphicFramePr>
        <p:xfrm>
          <a:off x="638087" y="1997394"/>
          <a:ext cx="10617348" cy="31322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54337">
                  <a:extLst>
                    <a:ext uri="{9D8B030D-6E8A-4147-A177-3AD203B41FA5}">
                      <a16:colId xmlns:a16="http://schemas.microsoft.com/office/drawing/2014/main" val="3544021886"/>
                    </a:ext>
                  </a:extLst>
                </a:gridCol>
                <a:gridCol w="2654337">
                  <a:extLst>
                    <a:ext uri="{9D8B030D-6E8A-4147-A177-3AD203B41FA5}">
                      <a16:colId xmlns:a16="http://schemas.microsoft.com/office/drawing/2014/main" val="3483122396"/>
                    </a:ext>
                  </a:extLst>
                </a:gridCol>
                <a:gridCol w="2654337">
                  <a:extLst>
                    <a:ext uri="{9D8B030D-6E8A-4147-A177-3AD203B41FA5}">
                      <a16:colId xmlns:a16="http://schemas.microsoft.com/office/drawing/2014/main" val="854610339"/>
                    </a:ext>
                  </a:extLst>
                </a:gridCol>
                <a:gridCol w="2654337">
                  <a:extLst>
                    <a:ext uri="{9D8B030D-6E8A-4147-A177-3AD203B41FA5}">
                      <a16:colId xmlns:a16="http://schemas.microsoft.com/office/drawing/2014/main" val="3162692257"/>
                    </a:ext>
                  </a:extLst>
                </a:gridCol>
              </a:tblGrid>
              <a:tr h="574887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Verb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Adjective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Adverb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Noun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3290620"/>
                  </a:ext>
                </a:extLst>
              </a:tr>
              <a:tr h="6393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4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adore</a:t>
                      </a:r>
                      <a:endParaRPr lang="en-GB" sz="2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2400" u="sng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adorably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42255844"/>
                  </a:ext>
                </a:extLst>
              </a:tr>
              <a:tr h="6393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4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apply</a:t>
                      </a:r>
                      <a:endParaRPr lang="en-GB" sz="2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u="none" dirty="0"/>
                        <a:t>applicable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96066637"/>
                  </a:ext>
                </a:extLst>
              </a:tr>
              <a:tr h="6393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4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consider</a:t>
                      </a:r>
                      <a:endParaRPr lang="en-GB" sz="2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2400" u="sng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consideration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03914909"/>
                  </a:ext>
                </a:extLst>
              </a:tr>
              <a:tr h="6393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40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admire</a:t>
                      </a:r>
                      <a:endParaRPr lang="en-GB" sz="2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2400" u="sng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11846424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F46E212A-FD08-73AC-3C5D-71A8D6EDED01}"/>
              </a:ext>
            </a:extLst>
          </p:cNvPr>
          <p:cNvSpPr txBox="1"/>
          <p:nvPr/>
        </p:nvSpPr>
        <p:spPr>
          <a:xfrm>
            <a:off x="3348527" y="2665141"/>
            <a:ext cx="25982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adorable</a:t>
            </a:r>
            <a:endParaRPr lang="en-GB" sz="2400" u="sng" dirty="0"/>
          </a:p>
        </p:txBody>
      </p:sp>
      <p:sp>
        <p:nvSpPr>
          <p:cNvPr id="3" name="Title 20">
            <a:extLst>
              <a:ext uri="{FF2B5EF4-FFF2-40B4-BE49-F238E27FC236}">
                <a16:creationId xmlns:a16="http://schemas.microsoft.com/office/drawing/2014/main" id="{0CFDA730-ECC1-50FE-B989-E04CFD6C0E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fill in the gaps?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06C0F0-2CA0-CE20-F538-5E922F761CC3}"/>
              </a:ext>
            </a:extLst>
          </p:cNvPr>
          <p:cNvSpPr txBox="1"/>
          <p:nvPr/>
        </p:nvSpPr>
        <p:spPr>
          <a:xfrm>
            <a:off x="3301419" y="3947286"/>
            <a:ext cx="25982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considerable</a:t>
            </a:r>
            <a:endParaRPr lang="en-GB" sz="2400" u="sng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E8FDAF8-ACD1-EA6E-37D7-35E9BEEF13BD}"/>
              </a:ext>
            </a:extLst>
          </p:cNvPr>
          <p:cNvSpPr txBox="1"/>
          <p:nvPr/>
        </p:nvSpPr>
        <p:spPr>
          <a:xfrm>
            <a:off x="8623951" y="2631890"/>
            <a:ext cx="25982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adoration</a:t>
            </a:r>
            <a:endParaRPr lang="en-GB" sz="2400" u="sng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0F23183-3001-D984-712E-5416FCEEFF49}"/>
              </a:ext>
            </a:extLst>
          </p:cNvPr>
          <p:cNvSpPr txBox="1"/>
          <p:nvPr/>
        </p:nvSpPr>
        <p:spPr>
          <a:xfrm>
            <a:off x="5946761" y="3269530"/>
            <a:ext cx="25982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applicably</a:t>
            </a:r>
            <a:endParaRPr lang="en-GB" sz="2400" u="sng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BE9928C-7AE3-7190-DD6C-3B8C01179F05}"/>
              </a:ext>
            </a:extLst>
          </p:cNvPr>
          <p:cNvSpPr txBox="1"/>
          <p:nvPr/>
        </p:nvSpPr>
        <p:spPr>
          <a:xfrm>
            <a:off x="8623951" y="3286344"/>
            <a:ext cx="25982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application</a:t>
            </a:r>
            <a:endParaRPr lang="en-GB" sz="2400" u="sng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59BF27-9F47-7045-93FB-786BC0C64B21}"/>
              </a:ext>
            </a:extLst>
          </p:cNvPr>
          <p:cNvSpPr txBox="1"/>
          <p:nvPr/>
        </p:nvSpPr>
        <p:spPr>
          <a:xfrm>
            <a:off x="5979310" y="3936862"/>
            <a:ext cx="25982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considerably</a:t>
            </a:r>
            <a:endParaRPr lang="en-GB" sz="2400" u="sng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F938099-9C11-2959-7911-2655CE53AC00}"/>
              </a:ext>
            </a:extLst>
          </p:cNvPr>
          <p:cNvSpPr txBox="1"/>
          <p:nvPr/>
        </p:nvSpPr>
        <p:spPr>
          <a:xfrm>
            <a:off x="3301419" y="4561044"/>
            <a:ext cx="25982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admirable</a:t>
            </a:r>
            <a:endParaRPr lang="en-GB" sz="2400" u="sng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7C4C60B-77D9-BD54-9599-170978652EF0}"/>
              </a:ext>
            </a:extLst>
          </p:cNvPr>
          <p:cNvSpPr txBox="1"/>
          <p:nvPr/>
        </p:nvSpPr>
        <p:spPr>
          <a:xfrm>
            <a:off x="5982778" y="4550620"/>
            <a:ext cx="25982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admirably</a:t>
            </a:r>
            <a:endParaRPr lang="en-GB" sz="2400" u="sng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998BCDC-1561-C169-1C08-818FA663A625}"/>
              </a:ext>
            </a:extLst>
          </p:cNvPr>
          <p:cNvSpPr txBox="1"/>
          <p:nvPr/>
        </p:nvSpPr>
        <p:spPr>
          <a:xfrm>
            <a:off x="8664137" y="4533578"/>
            <a:ext cx="25982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admiration</a:t>
            </a:r>
            <a:endParaRPr lang="en-GB" sz="2400" u="sng" dirty="0"/>
          </a:p>
        </p:txBody>
      </p:sp>
    </p:spTree>
    <p:extLst>
      <p:ext uri="{BB962C8B-B14F-4D97-AF65-F5344CB8AC3E}">
        <p14:creationId xmlns:p14="http://schemas.microsoft.com/office/powerpoint/2010/main" val="301759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  <p:bldP spid="5" grpId="0"/>
      <p:bldP spid="7" grpId="0"/>
      <p:bldP spid="8" grpId="0"/>
      <p:bldP spid="10" grpId="0"/>
      <p:bldP spid="11" grpId="0"/>
      <p:bldP spid="17" grpId="0"/>
      <p:bldP spid="1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843</Words>
  <Application>Microsoft Office PowerPoint</Application>
  <PresentationFormat>Widescreen</PresentationFormat>
  <Paragraphs>221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Aptos</vt:lpstr>
      <vt:lpstr>Arial</vt:lpstr>
      <vt:lpstr>Andika</vt:lpstr>
      <vt:lpstr>Office Theme</vt:lpstr>
      <vt:lpstr> How to Use this PowerPoint</vt:lpstr>
      <vt:lpstr>Scrambler has been scrambling!</vt:lpstr>
      <vt:lpstr>Words ending -able.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fill in the gaps?</vt:lpstr>
      <vt:lpstr>Synonyms! </vt:lpstr>
      <vt:lpstr>Synonyms! </vt:lpstr>
      <vt:lpstr>Synonyms! </vt:lpstr>
      <vt:lpstr>Synonyms! </vt:lpstr>
      <vt:lpstr>Can you fill in the gaps?</vt:lpstr>
      <vt:lpstr>Can you spot the spelling mistakes?</vt:lpstr>
      <vt:lpstr>Below are this week’s spellings.   You have 2 minutes to memorise all the words!</vt:lpstr>
      <vt:lpstr>How many can you remember?</vt:lpstr>
      <vt:lpstr>How many did you remember?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28</cp:revision>
  <dcterms:created xsi:type="dcterms:W3CDTF">2022-05-31T09:42:07Z</dcterms:created>
  <dcterms:modified xsi:type="dcterms:W3CDTF">2025-12-08T17:43:50Z</dcterms:modified>
</cp:coreProperties>
</file>