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12" r:id="rId2"/>
    <p:sldId id="274" r:id="rId3"/>
    <p:sldId id="370" r:id="rId4"/>
    <p:sldId id="404" r:id="rId5"/>
    <p:sldId id="405" r:id="rId6"/>
    <p:sldId id="406" r:id="rId7"/>
    <p:sldId id="407" r:id="rId8"/>
    <p:sldId id="408" r:id="rId9"/>
    <p:sldId id="409" r:id="rId10"/>
    <p:sldId id="410" r:id="rId11"/>
    <p:sldId id="385" r:id="rId12"/>
    <p:sldId id="363" r:id="rId13"/>
    <p:sldId id="411" r:id="rId14"/>
    <p:sldId id="400" r:id="rId15"/>
    <p:sldId id="322" r:id="rId16"/>
    <p:sldId id="342" r:id="rId17"/>
    <p:sldId id="343" r:id="rId18"/>
    <p:sldId id="344" r:id="rId19"/>
    <p:sldId id="345" r:id="rId20"/>
    <p:sldId id="346" r:id="rId21"/>
    <p:sldId id="335" r:id="rId22"/>
    <p:sldId id="336" r:id="rId23"/>
    <p:sldId id="337" r:id="rId24"/>
    <p:sldId id="338" r:id="rId25"/>
    <p:sldId id="339" r:id="rId26"/>
    <p:sldId id="282" r:id="rId27"/>
    <p:sldId id="326" r:id="rId28"/>
    <p:sldId id="401" r:id="rId29"/>
    <p:sldId id="402" r:id="rId30"/>
    <p:sldId id="403" r:id="rId31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A6FCF7-0FEB-4660-9BCC-D42C7462C133}" v="1" dt="2025-12-08T17:26:09.0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6:10.220" v="1" actId="47"/>
      <pc:docMkLst>
        <pc:docMk/>
      </pc:docMkLst>
      <pc:sldChg chg="del">
        <pc:chgData name="Glen Jones" userId="e846aaca-4b24-4b13-b0d0-f2308e16b284" providerId="ADAL" clId="{ED47ACC3-9597-4D89-A1DC-43CF280EF274}" dt="2025-12-08T17:26:10.220" v="1" actId="47"/>
        <pc:sldMkLst>
          <pc:docMk/>
          <pc:sldMk cId="822983694" sldId="393"/>
        </pc:sldMkLst>
      </pc:sldChg>
      <pc:sldChg chg="add">
        <pc:chgData name="Glen Jones" userId="e846aaca-4b24-4b13-b0d0-f2308e16b284" providerId="ADAL" clId="{ED47ACC3-9597-4D89-A1DC-43CF280EF274}" dt="2025-12-08T17:26:08.977" v="0"/>
        <pc:sldMkLst>
          <pc:docMk/>
          <pc:sldMk cId="461087981" sldId="41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62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–el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(metal)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24891B7C-4CD0-5865-37EC-04DABD953212}"/>
              </a:ext>
            </a:extLst>
          </p:cNvPr>
          <p:cNvSpPr/>
          <p:nvPr/>
        </p:nvSpPr>
        <p:spPr>
          <a:xfrm>
            <a:off x="954921" y="5491570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</p:spTree>
    <p:extLst>
      <p:ext uri="{BB962C8B-B14F-4D97-AF65-F5344CB8AC3E}">
        <p14:creationId xmlns:p14="http://schemas.microsoft.com/office/powerpoint/2010/main" val="254313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212416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metal, pedal, capital, hospital, animal, natural, actual, central, final, normal, local, total,…?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593A8E4B-5FC8-2D91-F7ED-67FD014D0E86}"/>
              </a:ext>
            </a:extLst>
          </p:cNvPr>
          <p:cNvSpPr/>
          <p:nvPr/>
        </p:nvSpPr>
        <p:spPr>
          <a:xfrm>
            <a:off x="1070389" y="1884894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(metal)</a:t>
            </a:r>
          </a:p>
        </p:txBody>
      </p:sp>
    </p:spTree>
    <p:extLst>
      <p:ext uri="{BB962C8B-B14F-4D97-AF65-F5344CB8AC3E}">
        <p14:creationId xmlns:p14="http://schemas.microsoft.com/office/powerpoint/2010/main" val="390958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__m_l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__sp__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_ct__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3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m_t__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299091" cy="25315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metal </a:t>
            </a:r>
          </a:p>
          <a:p>
            <a:pPr algn="ctr"/>
            <a:r>
              <a:rPr lang="en-GB" sz="3600" dirty="0"/>
              <a:t>hospital </a:t>
            </a:r>
          </a:p>
          <a:p>
            <a:pPr algn="ctr"/>
            <a:r>
              <a:rPr lang="en-GB" sz="3600" dirty="0"/>
              <a:t>animal </a:t>
            </a:r>
          </a:p>
          <a:p>
            <a:pPr algn="ctr"/>
            <a:r>
              <a:rPr lang="en-GB" sz="3600" dirty="0"/>
              <a:t>actual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04393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–el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(metal)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DAF28120-D209-38D7-A3A7-DAFCE3098AFA}"/>
              </a:ext>
            </a:extLst>
          </p:cNvPr>
          <p:cNvSpPr/>
          <p:nvPr/>
        </p:nvSpPr>
        <p:spPr>
          <a:xfrm>
            <a:off x="954921" y="5508195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</p:spTree>
    <p:extLst>
      <p:ext uri="{BB962C8B-B14F-4D97-AF65-F5344CB8AC3E}">
        <p14:creationId xmlns:p14="http://schemas.microsoft.com/office/powerpoint/2010/main" val="348911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station, fiction, motion, national, section, mention, position, question, competition, attention, action, education, creation, completion,…?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8799B946-152A-0ADF-7231-4787866F4E1F}"/>
              </a:ext>
            </a:extLst>
          </p:cNvPr>
          <p:cNvSpPr/>
          <p:nvPr/>
        </p:nvSpPr>
        <p:spPr>
          <a:xfrm>
            <a:off x="1062530" y="1929140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</p:spTree>
    <p:extLst>
      <p:ext uri="{BB962C8B-B14F-4D97-AF65-F5344CB8AC3E}">
        <p14:creationId xmlns:p14="http://schemas.microsoft.com/office/powerpoint/2010/main" val="420812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4965342-6362-F9BF-5F6A-55694E328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63027" y="918880"/>
            <a:ext cx="7864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What is a </a:t>
            </a:r>
            <a:r>
              <a:rPr lang="en-GB" sz="5400" u="sng" dirty="0">
                <a:solidFill>
                  <a:srgbClr val="FFFF00"/>
                </a:solidFill>
              </a:rPr>
              <a:t>noun</a:t>
            </a:r>
            <a:r>
              <a:rPr lang="en-GB" sz="54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39747" y="2352657"/>
            <a:ext cx="10351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 is simply a thing.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07565-0094-28C2-F057-9FD07C84E421}"/>
              </a:ext>
            </a:extLst>
          </p:cNvPr>
          <p:cNvSpPr txBox="1"/>
          <p:nvPr/>
        </p:nvSpPr>
        <p:spPr>
          <a:xfrm>
            <a:off x="1239747" y="3809038"/>
            <a:ext cx="10090332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 </a:t>
            </a:r>
            <a:r>
              <a:rPr lang="en-GB" sz="3600" u="sng" dirty="0">
                <a:solidFill>
                  <a:srgbClr val="FFFF00"/>
                </a:solidFill>
              </a:rPr>
              <a:t>noun</a:t>
            </a:r>
            <a:r>
              <a:rPr lang="en-GB" sz="3600" dirty="0">
                <a:solidFill>
                  <a:srgbClr val="FFFF00"/>
                </a:solidFill>
              </a:rPr>
              <a:t> </a:t>
            </a:r>
            <a:r>
              <a:rPr lang="en-GB" sz="3600" dirty="0">
                <a:solidFill>
                  <a:schemeClr val="bg1"/>
                </a:solidFill>
              </a:rPr>
              <a:t>can be either: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</a:rPr>
              <a:t>doing the action (subject of the sentence) or 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</a:rPr>
              <a:t>receiving the action (object of the sentence).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932F3FCA-75AB-75E6-D422-C03B87925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63027" y="918880"/>
            <a:ext cx="7864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What is a </a:t>
            </a:r>
            <a:r>
              <a:rPr lang="en-GB" sz="5400" u="sng" dirty="0">
                <a:solidFill>
                  <a:srgbClr val="FFFF00"/>
                </a:solidFill>
              </a:rPr>
              <a:t>verb</a:t>
            </a:r>
            <a:r>
              <a:rPr lang="en-GB" sz="54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39747" y="2352657"/>
            <a:ext cx="10351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u="sng" dirty="0">
                <a:solidFill>
                  <a:srgbClr val="FFFF00"/>
                </a:solidFill>
              </a:rPr>
              <a:t>verb</a:t>
            </a:r>
            <a:r>
              <a:rPr lang="en-GB" sz="4400" dirty="0">
                <a:solidFill>
                  <a:schemeClr val="bg1"/>
                </a:solidFill>
              </a:rPr>
              <a:t> is the action.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07565-0094-28C2-F057-9FD07C84E421}"/>
              </a:ext>
            </a:extLst>
          </p:cNvPr>
          <p:cNvSpPr txBox="1"/>
          <p:nvPr/>
        </p:nvSpPr>
        <p:spPr>
          <a:xfrm>
            <a:off x="1680754" y="3532391"/>
            <a:ext cx="9178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chemeClr val="bg1"/>
                </a:solidFill>
              </a:rPr>
              <a:t>Emile battles Scrambler and baddies.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78405A-9E33-2381-9D9E-83FAE72E3A2B}"/>
              </a:ext>
            </a:extLst>
          </p:cNvPr>
          <p:cNvSpPr txBox="1"/>
          <p:nvPr/>
        </p:nvSpPr>
        <p:spPr>
          <a:xfrm>
            <a:off x="976544" y="4346817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Which words are the nouns?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F3AE3B-1D06-C21A-8098-0FF0287A8539}"/>
              </a:ext>
            </a:extLst>
          </p:cNvPr>
          <p:cNvSpPr txBox="1"/>
          <p:nvPr/>
        </p:nvSpPr>
        <p:spPr>
          <a:xfrm>
            <a:off x="976544" y="5213471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Which word is the verb?</a:t>
            </a:r>
          </a:p>
        </p:txBody>
      </p:sp>
    </p:spTree>
    <p:extLst>
      <p:ext uri="{BB962C8B-B14F-4D97-AF65-F5344CB8AC3E}">
        <p14:creationId xmlns:p14="http://schemas.microsoft.com/office/powerpoint/2010/main" val="123097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background pattern&#10;&#10;Description automatically generated">
            <a:extLst>
              <a:ext uri="{FF2B5EF4-FFF2-40B4-BE49-F238E27FC236}">
                <a16:creationId xmlns:a16="http://schemas.microsoft.com/office/drawing/2014/main" id="{D5F4ADDF-EDD9-DE47-BAA4-B1908398A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C07565-0094-28C2-F057-9FD07C84E421}"/>
              </a:ext>
            </a:extLst>
          </p:cNvPr>
          <p:cNvSpPr txBox="1"/>
          <p:nvPr/>
        </p:nvSpPr>
        <p:spPr>
          <a:xfrm>
            <a:off x="1680754" y="3532391"/>
            <a:ext cx="9178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rgbClr val="C00000"/>
                </a:solidFill>
              </a:rPr>
              <a:t>Emile</a:t>
            </a:r>
            <a:r>
              <a:rPr lang="en-GB" sz="3200" u="sng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rgbClr val="7030A0"/>
                </a:solidFill>
              </a:rPr>
              <a:t>battles</a:t>
            </a:r>
            <a:r>
              <a:rPr lang="en-GB" sz="3200" u="sng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rgbClr val="C00000"/>
                </a:solidFill>
              </a:rPr>
              <a:t>Scrambler</a:t>
            </a:r>
            <a:r>
              <a:rPr lang="en-GB" sz="3200" u="sng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rgbClr val="C00000"/>
                </a:solidFill>
              </a:rPr>
              <a:t>baddies</a:t>
            </a:r>
            <a:r>
              <a:rPr lang="en-GB" sz="3200" u="sng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78405A-9E33-2381-9D9E-83FAE72E3A2B}"/>
              </a:ext>
            </a:extLst>
          </p:cNvPr>
          <p:cNvSpPr txBox="1"/>
          <p:nvPr/>
        </p:nvSpPr>
        <p:spPr>
          <a:xfrm>
            <a:off x="4277094" y="967891"/>
            <a:ext cx="4614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are the nouns?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F3AE3B-1D06-C21A-8098-0FF0287A8539}"/>
              </a:ext>
            </a:extLst>
          </p:cNvPr>
          <p:cNvSpPr txBox="1"/>
          <p:nvPr/>
        </p:nvSpPr>
        <p:spPr>
          <a:xfrm>
            <a:off x="2700841" y="1680926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is the verb?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DC3A5E-359F-07F1-BD84-73FE946F8F25}"/>
              </a:ext>
            </a:extLst>
          </p:cNvPr>
          <p:cNvSpPr txBox="1"/>
          <p:nvPr/>
        </p:nvSpPr>
        <p:spPr>
          <a:xfrm>
            <a:off x="2138547" y="4938961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C00000"/>
                </a:solidFill>
              </a:rPr>
              <a:t>nouns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F243E3-C689-5D38-E99E-CE9983909D29}"/>
              </a:ext>
            </a:extLst>
          </p:cNvPr>
          <p:cNvSpPr txBox="1"/>
          <p:nvPr/>
        </p:nvSpPr>
        <p:spPr>
          <a:xfrm>
            <a:off x="2312718" y="2701928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7030A0"/>
                </a:solidFill>
              </a:rPr>
              <a:t>verb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8545048-66D5-D91C-0919-C4C9B6D89134}"/>
              </a:ext>
            </a:extLst>
          </p:cNvPr>
          <p:cNvCxnSpPr/>
          <p:nvPr/>
        </p:nvCxnSpPr>
        <p:spPr>
          <a:xfrm flipH="1">
            <a:off x="4798423" y="3074126"/>
            <a:ext cx="1045028" cy="458265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EEE2E69-89D9-133F-27C5-723DEC221C84}"/>
              </a:ext>
            </a:extLst>
          </p:cNvPr>
          <p:cNvCxnSpPr>
            <a:cxnSpLocks/>
          </p:cNvCxnSpPr>
          <p:nvPr/>
        </p:nvCxnSpPr>
        <p:spPr>
          <a:xfrm flipH="1" flipV="1">
            <a:off x="3335383" y="4023360"/>
            <a:ext cx="2151017" cy="120798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5DB61CD-CBA3-9602-1B13-7995E5684978}"/>
              </a:ext>
            </a:extLst>
          </p:cNvPr>
          <p:cNvCxnSpPr>
            <a:cxnSpLocks/>
          </p:cNvCxnSpPr>
          <p:nvPr/>
        </p:nvCxnSpPr>
        <p:spPr>
          <a:xfrm flipV="1">
            <a:off x="6087291" y="4108498"/>
            <a:ext cx="0" cy="94247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6DFAFD8-3F2D-B2C6-86A7-7EC718F03C2E}"/>
              </a:ext>
            </a:extLst>
          </p:cNvPr>
          <p:cNvCxnSpPr>
            <a:cxnSpLocks/>
          </p:cNvCxnSpPr>
          <p:nvPr/>
        </p:nvCxnSpPr>
        <p:spPr>
          <a:xfrm flipV="1">
            <a:off x="6705602" y="4023360"/>
            <a:ext cx="1837507" cy="120798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20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DC8C229-71C9-AA71-1A4E-20E38F72A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63027" y="918880"/>
            <a:ext cx="7864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Some </a:t>
            </a:r>
            <a:r>
              <a:rPr lang="en-GB" sz="4800" u="sng" dirty="0">
                <a:solidFill>
                  <a:srgbClr val="FFFF00"/>
                </a:solidFill>
              </a:rPr>
              <a:t>nouns</a:t>
            </a:r>
            <a:r>
              <a:rPr lang="en-GB" sz="4800" dirty="0">
                <a:solidFill>
                  <a:schemeClr val="bg1"/>
                </a:solidFill>
              </a:rPr>
              <a:t> are created from </a:t>
            </a:r>
            <a:r>
              <a:rPr lang="en-GB" sz="4800" u="sng" dirty="0">
                <a:solidFill>
                  <a:srgbClr val="FFFF00"/>
                </a:solidFill>
              </a:rPr>
              <a:t>verbs</a:t>
            </a:r>
            <a:r>
              <a:rPr lang="en-GB" sz="4800" dirty="0">
                <a:solidFill>
                  <a:schemeClr val="bg1"/>
                </a:solidFill>
              </a:rPr>
              <a:t>!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2771022" y="2782669"/>
            <a:ext cx="3027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inform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51B0A-C825-871F-107A-5A771A465F56}"/>
              </a:ext>
            </a:extLst>
          </p:cNvPr>
          <p:cNvSpPr txBox="1"/>
          <p:nvPr/>
        </p:nvSpPr>
        <p:spPr>
          <a:xfrm>
            <a:off x="1203365" y="3523082"/>
            <a:ext cx="4595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adore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96EF-E189-1746-2FCB-42952C0FAB26}"/>
              </a:ext>
            </a:extLst>
          </p:cNvPr>
          <p:cNvSpPr txBox="1"/>
          <p:nvPr/>
        </p:nvSpPr>
        <p:spPr>
          <a:xfrm>
            <a:off x="796965" y="4183092"/>
            <a:ext cx="5001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sense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2DE843-0976-0DD2-0506-95A5917D6A9A}"/>
              </a:ext>
            </a:extLst>
          </p:cNvPr>
          <p:cNvSpPr txBox="1"/>
          <p:nvPr/>
        </p:nvSpPr>
        <p:spPr>
          <a:xfrm>
            <a:off x="1094490" y="4815743"/>
            <a:ext cx="4703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admire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5800D3-4E68-E399-01BB-3E6916BC9FDD}"/>
              </a:ext>
            </a:extLst>
          </p:cNvPr>
          <p:cNvSpPr txBox="1"/>
          <p:nvPr/>
        </p:nvSpPr>
        <p:spPr>
          <a:xfrm>
            <a:off x="5798475" y="2782669"/>
            <a:ext cx="5241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-&gt; information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73CEE5-F957-4247-A83B-A886D92B0B9D}"/>
              </a:ext>
            </a:extLst>
          </p:cNvPr>
          <p:cNvSpPr txBox="1"/>
          <p:nvPr/>
        </p:nvSpPr>
        <p:spPr>
          <a:xfrm>
            <a:off x="5529941" y="3559751"/>
            <a:ext cx="3100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-&gt; adoration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73084B-C8E5-031A-C545-68A716DF1FBC}"/>
              </a:ext>
            </a:extLst>
          </p:cNvPr>
          <p:cNvSpPr txBox="1"/>
          <p:nvPr/>
        </p:nvSpPr>
        <p:spPr>
          <a:xfrm>
            <a:off x="5798475" y="4239564"/>
            <a:ext cx="5001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-&gt; sensation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F40B38-4CFE-7642-24EA-E41A8AE0EEBD}"/>
              </a:ext>
            </a:extLst>
          </p:cNvPr>
          <p:cNvSpPr txBox="1"/>
          <p:nvPr/>
        </p:nvSpPr>
        <p:spPr>
          <a:xfrm>
            <a:off x="5798475" y="4862905"/>
            <a:ext cx="5422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-&gt; admiration</a:t>
            </a:r>
          </a:p>
        </p:txBody>
      </p:sp>
    </p:spTree>
    <p:extLst>
      <p:ext uri="{BB962C8B-B14F-4D97-AF65-F5344CB8AC3E}">
        <p14:creationId xmlns:p14="http://schemas.microsoft.com/office/powerpoint/2010/main" val="190141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5B217576-DFE5-5E8A-5284-204369F83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167118" y="2876751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inform -&gt; information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51B0A-C825-871F-107A-5A771A465F56}"/>
              </a:ext>
            </a:extLst>
          </p:cNvPr>
          <p:cNvSpPr txBox="1"/>
          <p:nvPr/>
        </p:nvSpPr>
        <p:spPr>
          <a:xfrm>
            <a:off x="1167118" y="3537589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adore -&gt; adoration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96EF-E189-1746-2FCB-42952C0FAB26}"/>
              </a:ext>
            </a:extLst>
          </p:cNvPr>
          <p:cNvSpPr txBox="1"/>
          <p:nvPr/>
        </p:nvSpPr>
        <p:spPr>
          <a:xfrm>
            <a:off x="1167118" y="4198427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sense -&gt; sensation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2DE843-0976-0DD2-0506-95A5917D6A9A}"/>
              </a:ext>
            </a:extLst>
          </p:cNvPr>
          <p:cNvSpPr txBox="1"/>
          <p:nvPr/>
        </p:nvSpPr>
        <p:spPr>
          <a:xfrm>
            <a:off x="1167118" y="4859264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admire -&gt; admiration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3FC3E0-6F0C-3E17-B70A-1810827EE08B}"/>
              </a:ext>
            </a:extLst>
          </p:cNvPr>
          <p:cNvSpPr txBox="1"/>
          <p:nvPr/>
        </p:nvSpPr>
        <p:spPr>
          <a:xfrm>
            <a:off x="2483129" y="1470892"/>
            <a:ext cx="7864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Can you see a pattern?</a:t>
            </a:r>
          </a:p>
        </p:txBody>
      </p:sp>
    </p:spTree>
    <p:extLst>
      <p:ext uri="{BB962C8B-B14F-4D97-AF65-F5344CB8AC3E}">
        <p14:creationId xmlns:p14="http://schemas.microsoft.com/office/powerpoint/2010/main" val="34301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–able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-ably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24F2408-F9C9-8A93-B228-412FBCF3D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483129" y="1470892"/>
            <a:ext cx="7864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Can you see a pattern?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167118" y="2876751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inform -&gt; inform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51B0A-C825-871F-107A-5A771A465F56}"/>
              </a:ext>
            </a:extLst>
          </p:cNvPr>
          <p:cNvSpPr txBox="1"/>
          <p:nvPr/>
        </p:nvSpPr>
        <p:spPr>
          <a:xfrm>
            <a:off x="1167118" y="3523082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adore -&gt; ador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96EF-E189-1746-2FCB-42952C0FAB26}"/>
              </a:ext>
            </a:extLst>
          </p:cNvPr>
          <p:cNvSpPr txBox="1"/>
          <p:nvPr/>
        </p:nvSpPr>
        <p:spPr>
          <a:xfrm>
            <a:off x="1167118" y="4169413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sense -&gt; sens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2DE843-0976-0DD2-0506-95A5917D6A9A}"/>
              </a:ext>
            </a:extLst>
          </p:cNvPr>
          <p:cNvSpPr txBox="1"/>
          <p:nvPr/>
        </p:nvSpPr>
        <p:spPr>
          <a:xfrm>
            <a:off x="1167118" y="4815743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admire -&gt; admir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</p:spTree>
    <p:extLst>
      <p:ext uri="{BB962C8B-B14F-4D97-AF65-F5344CB8AC3E}">
        <p14:creationId xmlns:p14="http://schemas.microsoft.com/office/powerpoint/2010/main" val="6344467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53015E8D-1504-D3E7-3337-258B1762B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That is a magnificent creation.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5" y="2492230"/>
            <a:ext cx="4371766" cy="344689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7AC1FE5-6405-CEED-FC1C-ACFF80D14694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1F313A-388E-92AF-0247-22B20754F0C8}"/>
                </a:ext>
              </a:extLst>
            </p:cNvPr>
            <p:cNvSpPr txBox="1"/>
            <p:nvPr/>
          </p:nvSpPr>
          <p:spPr>
            <a:xfrm>
              <a:off x="5693670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cre</a:t>
              </a:r>
              <a:r>
                <a:rPr lang="en-GB" sz="4400" u="sng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F380F6-B313-9575-C46E-6982412D9E2D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create + ation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425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D90FFE5-B524-B985-35C3-C46ABC8F5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helped to make the cake decoration.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195" y="2315962"/>
            <a:ext cx="3525247" cy="454203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A40B467-0A35-8E7C-234C-41B023F43094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DD3D80E-7A37-CD36-6FD5-0E33D28919B2}"/>
                </a:ext>
              </a:extLst>
            </p:cNvPr>
            <p:cNvSpPr txBox="1"/>
            <p:nvPr/>
          </p:nvSpPr>
          <p:spPr>
            <a:xfrm>
              <a:off x="5693669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decor</a:t>
              </a:r>
              <a:r>
                <a:rPr lang="en-GB" sz="4400" u="sng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FC0324B-3116-5DB4-6E38-9D5EB0FEA042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decorate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66004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BA3634E-79C7-28AC-6286-B2557A2A2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could you make a donation to my charity.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02482"/>
            <a:ext cx="4342450" cy="405144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F63A7E-1C71-C839-D451-B9D53DD4AE11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71F52B6-B1E5-A1FF-1BD3-5FF6AF4DC0F8}"/>
                </a:ext>
              </a:extLst>
            </p:cNvPr>
            <p:cNvSpPr txBox="1"/>
            <p:nvPr/>
          </p:nvSpPr>
          <p:spPr>
            <a:xfrm>
              <a:off x="5693670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don</a:t>
              </a:r>
              <a:r>
                <a:rPr lang="en-GB" sz="4400" u="sng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B40EC26-45AC-C86B-E957-EFB535CB0D1C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donate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57627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F74DDE3-07B5-6E15-1D5F-1A26CE044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When was the last coronation?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46076"/>
            <a:ext cx="4371766" cy="3446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1F313A-388E-92AF-0247-22B20754F0C8}"/>
              </a:ext>
            </a:extLst>
          </p:cNvPr>
          <p:cNvSpPr txBox="1"/>
          <p:nvPr/>
        </p:nvSpPr>
        <p:spPr>
          <a:xfrm>
            <a:off x="4491441" y="2859611"/>
            <a:ext cx="43717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coron</a:t>
            </a:r>
            <a:r>
              <a:rPr lang="en-GB" sz="5400" u="sng" dirty="0">
                <a:solidFill>
                  <a:srgbClr val="FFFF00"/>
                </a:solidFill>
              </a:rPr>
              <a:t>ation</a:t>
            </a:r>
            <a:endParaRPr lang="en-GB" sz="54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8771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18016EC-B1FD-F40C-0371-72F63E7B7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think the rain is set in for the duration.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927" y="2492230"/>
            <a:ext cx="4371766" cy="3446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1F313A-388E-92AF-0247-22B20754F0C8}"/>
              </a:ext>
            </a:extLst>
          </p:cNvPr>
          <p:cNvSpPr txBox="1"/>
          <p:nvPr/>
        </p:nvSpPr>
        <p:spPr>
          <a:xfrm>
            <a:off x="4683946" y="3292747"/>
            <a:ext cx="5133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</a:rPr>
              <a:t>dur</a:t>
            </a:r>
            <a:r>
              <a:rPr lang="en-GB" sz="7200" u="sng" dirty="0">
                <a:solidFill>
                  <a:srgbClr val="FFFF00"/>
                </a:solidFill>
              </a:rPr>
              <a:t>ation</a:t>
            </a:r>
            <a:endParaRPr lang="en-GB" sz="72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7760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990636D-70E2-2022-1F8C-F9017B116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spoke with animation.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942" y="1972663"/>
            <a:ext cx="4342450" cy="405144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F63A7E-1C71-C839-D451-B9D53DD4AE11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71F52B6-B1E5-A1FF-1BD3-5FF6AF4DC0F8}"/>
                </a:ext>
              </a:extLst>
            </p:cNvPr>
            <p:cNvSpPr txBox="1"/>
            <p:nvPr/>
          </p:nvSpPr>
          <p:spPr>
            <a:xfrm>
              <a:off x="5693670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anim</a:t>
              </a:r>
              <a:r>
                <a:rPr lang="en-GB" sz="4400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B40EC26-45AC-C86B-E957-EFB535CB0D1C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animate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F2AC400-BEF3-908E-E644-5528342A4C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men were having an intense conversation.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58108"/>
            <a:ext cx="4371766" cy="344689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7AC1FE5-6405-CEED-FC1C-ACFF80D14694}"/>
              </a:ext>
            </a:extLst>
          </p:cNvPr>
          <p:cNvGrpSpPr/>
          <p:nvPr/>
        </p:nvGrpSpPr>
        <p:grpSpPr>
          <a:xfrm>
            <a:off x="3740120" y="2859611"/>
            <a:ext cx="6109732" cy="1138773"/>
            <a:chOff x="4774706" y="2859613"/>
            <a:chExt cx="7472988" cy="113877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1F313A-388E-92AF-0247-22B20754F0C8}"/>
                </a:ext>
              </a:extLst>
            </p:cNvPr>
            <p:cNvSpPr txBox="1"/>
            <p:nvPr/>
          </p:nvSpPr>
          <p:spPr>
            <a:xfrm>
              <a:off x="5693668" y="2859613"/>
              <a:ext cx="655402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bg1"/>
                  </a:solidFill>
                </a:rPr>
                <a:t>conversation</a:t>
              </a:r>
              <a:endParaRPr lang="en-GB" sz="4400" b="1" u="sng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F380F6-B313-9575-C46E-6982412D9E2D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converse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30390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 Emile is a cheerful alien with crimson skin and a penchant for explorition.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74540" y="371794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adorition for knowledge sparked a new sensition within them.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633155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the celebrition of the planet's creition.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8933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 Emile is a cheerful alien with crimson skin and a penchant for explor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50916" y="37186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ador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 for knowledge sparked a new sens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 within them.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823655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the celebr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 of the planet's cre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738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Ationenss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Ationrec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Ationrepp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Ationarod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information adoration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sensation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preparation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admiration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creation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279231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885403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92C7031-0665-CB46-89A6-305645AD45F2}"/>
              </a:ext>
            </a:extLst>
          </p:cNvPr>
          <p:cNvSpPr/>
          <p:nvPr/>
        </p:nvSpPr>
        <p:spPr>
          <a:xfrm>
            <a:off x="954921" y="5491570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44E6BD4-2133-4F56-6ABA-682350FBB18E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7B90B83-FA16-371D-D993-C4F4C1779FE6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–el at the end of words (camel)</a:t>
            </a: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15E6A6DF-45FC-31B3-9704-EDCC4803FAD2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(metal)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sensation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creation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preparation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adoration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2F2C08-8324-B50C-B900-AA4E408C50C7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information </a:t>
            </a:r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adoration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sensation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preparation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admiration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creation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885403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92C7031-0665-CB46-89A6-305645AD45F2}"/>
              </a:ext>
            </a:extLst>
          </p:cNvPr>
          <p:cNvSpPr/>
          <p:nvPr/>
        </p:nvSpPr>
        <p:spPr>
          <a:xfrm>
            <a:off x="954921" y="5491570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44E6BD4-2133-4F56-6ABA-682350FBB18E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7B90B83-FA16-371D-D993-C4F4C1779FE6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–el at the end of words (camel)</a:t>
            </a: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15E6A6DF-45FC-31B3-9704-EDCC4803FAD2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(metal)</a:t>
            </a:r>
          </a:p>
        </p:txBody>
      </p:sp>
    </p:spTree>
    <p:extLst>
      <p:ext uri="{BB962C8B-B14F-4D97-AF65-F5344CB8AC3E}">
        <p14:creationId xmlns:p14="http://schemas.microsoft.com/office/powerpoint/2010/main" val="71856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95185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table, apple, bottle, little, middle, multiple, vehicle, muscle, 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894660E-DB7C-222E-45E1-154A7C93DF5F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</p:spTree>
    <p:extLst>
      <p:ext uri="{BB962C8B-B14F-4D97-AF65-F5344CB8AC3E}">
        <p14:creationId xmlns:p14="http://schemas.microsoft.com/office/powerpoint/2010/main" val="156258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5" y="208503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is a cheerful red and purpel alien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44409" y="323438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embark on a littel adventure.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5" y="490898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Emile's eyes sparkled with delight as he spotted a tabel covered with plump, red appels.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7876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is a cheerful red and purp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alien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44409" y="323473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embark on a litt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adventure.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4" y="490100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Emile's eyes sparkled with delight as he spotted a tab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covered with plump, red app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13226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879016" y="208459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804385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954921" y="1932562"/>
            <a:ext cx="10350391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/l/ sound spelt –le at the end of words (table)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954922" y="3118898"/>
            <a:ext cx="1035039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–el at the end of words (camel)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954922" y="4305234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/l/ sound spelt –al at the end of words (metal)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DAF28120-D209-38D7-A3A7-DAFCE3098AFA}"/>
              </a:ext>
            </a:extLst>
          </p:cNvPr>
          <p:cNvSpPr/>
          <p:nvPr/>
        </p:nvSpPr>
        <p:spPr>
          <a:xfrm>
            <a:off x="954921" y="5508195"/>
            <a:ext cx="1035039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4. Words ending in –ation.</a:t>
            </a:r>
          </a:p>
        </p:txBody>
      </p:sp>
    </p:spTree>
    <p:extLst>
      <p:ext uri="{BB962C8B-B14F-4D97-AF65-F5344CB8AC3E}">
        <p14:creationId xmlns:p14="http://schemas.microsoft.com/office/powerpoint/2010/main" val="389177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795886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tunnel, squirrel, travel, tinsel, cruel, fuel, model, chapel, angel, cancel,….?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C8E94F40-48C5-821A-D20F-D881B4CC6CA5}"/>
              </a:ext>
            </a:extLst>
          </p:cNvPr>
          <p:cNvSpPr/>
          <p:nvPr/>
        </p:nvSpPr>
        <p:spPr>
          <a:xfrm>
            <a:off x="871791" y="1822724"/>
            <a:ext cx="10426294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/l/ sound spelt –el at the end of words (camel)</a:t>
            </a:r>
          </a:p>
        </p:txBody>
      </p:sp>
    </p:spTree>
    <p:extLst>
      <p:ext uri="{BB962C8B-B14F-4D97-AF65-F5344CB8AC3E}">
        <p14:creationId xmlns:p14="http://schemas.microsoft.com/office/powerpoint/2010/main" val="77849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tunnle of light.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16632" y="341426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chaple where they met an angleic figure.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489197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travles, they encountered a helpful camle.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4769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journey took them through a magical tunn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of light.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17666" y="34050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visited a quaint chap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 where they met an ang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ic figure.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33256" y="489564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During their trav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s, they encountered a helpful cam</a:t>
            </a:r>
            <a:r>
              <a:rPr lang="en-GB" sz="3600" u="sng" dirty="0">
                <a:solidFill>
                  <a:srgbClr val="FF0000"/>
                </a:solidFill>
              </a:rPr>
              <a:t>el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369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1323</Words>
  <Application>Microsoft Office PowerPoint</Application>
  <PresentationFormat>Widescreen</PresentationFormat>
  <Paragraphs>165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Andika</vt:lpstr>
      <vt:lpstr>Arial</vt:lpstr>
      <vt:lpstr>Office Theme</vt:lpstr>
      <vt:lpstr> How to Use this PowerPoint</vt:lpstr>
      <vt:lpstr>FLASH BACK:  Words ending –able  and -ably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2025-12-08T17:26:11Z</dcterms:modified>
</cp:coreProperties>
</file>