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6"/>
  </p:notesMasterIdLst>
  <p:sldIdLst>
    <p:sldId id="390" r:id="rId2"/>
    <p:sldId id="392" r:id="rId3"/>
    <p:sldId id="274" r:id="rId4"/>
    <p:sldId id="367" r:id="rId5"/>
    <p:sldId id="325" r:id="rId6"/>
    <p:sldId id="281" r:id="rId7"/>
    <p:sldId id="283" r:id="rId8"/>
    <p:sldId id="298" r:id="rId9"/>
    <p:sldId id="316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21" r:id="rId18"/>
    <p:sldId id="352" r:id="rId19"/>
    <p:sldId id="368" r:id="rId20"/>
    <p:sldId id="366" r:id="rId21"/>
    <p:sldId id="361" r:id="rId22"/>
    <p:sldId id="365" r:id="rId23"/>
    <p:sldId id="363" r:id="rId24"/>
    <p:sldId id="277" r:id="rId25"/>
  </p:sldIdLst>
  <p:sldSz cx="12192000" cy="6858000"/>
  <p:notesSz cx="6858000" cy="9144000"/>
  <p:embeddedFontLst>
    <p:embeddedFont>
      <p:font typeface="Andika" panose="02000000000000000000" pitchFamily="2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108633A-4D48-4C94-A8CB-6E192DDF6B6B}" v="3" dt="2025-12-08T17:45:00.44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8" autoAdjust="0"/>
    <p:restoredTop sz="94660"/>
  </p:normalViewPr>
  <p:slideViewPr>
    <p:cSldViewPr snapToGrid="0">
      <p:cViewPr varScale="1">
        <p:scale>
          <a:sx n="64" d="100"/>
          <a:sy n="64" d="100"/>
        </p:scale>
        <p:origin x="1056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45:01.801" v="4" actId="47"/>
      <pc:docMkLst>
        <pc:docMk/>
      </pc:docMkLst>
      <pc:sldChg chg="addSp modSp modAnim">
        <pc:chgData name="Glen Jones" userId="e846aaca-4b24-4b13-b0d0-f2308e16b284" providerId="ADAL" clId="{ED47ACC3-9597-4D89-A1DC-43CF280EF274}" dt="2025-12-08T17:36:11.914" v="2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7:36:11.914" v="2"/>
          <ac:spMkLst>
            <pc:docMk/>
            <pc:sldMk cId="0" sldId="277"/>
            <ac:spMk id="2" creationId="{F39B2CAF-8CFF-8D6E-D732-19D32A31EEC2}"/>
          </ac:spMkLst>
        </pc:spChg>
      </pc:sldChg>
      <pc:sldChg chg="del">
        <pc:chgData name="Glen Jones" userId="e846aaca-4b24-4b13-b0d0-f2308e16b284" providerId="ADAL" clId="{ED47ACC3-9597-4D89-A1DC-43CF280EF274}" dt="2025-12-08T17:35:57.974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45:00.438" v="3"/>
        <pc:sldMkLst>
          <pc:docMk/>
          <pc:sldMk cId="4211801049" sldId="390"/>
        </pc:sldMkLst>
      </pc:sldChg>
      <pc:sldChg chg="add del">
        <pc:chgData name="Glen Jones" userId="e846aaca-4b24-4b13-b0d0-f2308e16b284" providerId="ADAL" clId="{ED47ACC3-9597-4D89-A1DC-43CF280EF274}" dt="2025-12-08T17:45:01.801" v="4" actId="47"/>
        <pc:sldMkLst>
          <pc:docMk/>
          <pc:sldMk cId="461087981" sldId="40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ECEF00-B6E2-46A1-9647-08E36686206B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90BF86-DC0D-4A60-9539-13E7274CB48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09663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90BF86-DC0D-4A60-9539-13E7274CB485}" type="slidenum">
              <a:rPr lang="en-GB" smtClean="0"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0134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211801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next gem became visible when Emile moved the rock.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74706" y="3428998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vis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717" y="1982895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2734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is a sensible robot.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987" y="1358479"/>
            <a:ext cx="5512498" cy="43462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4783942" y="3531626"/>
            <a:ext cx="62590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sens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ible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4847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Is it possible for Emile to complete his quest successfully?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755" y="2355309"/>
            <a:ext cx="3383730" cy="435970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4783942" y="3428998"/>
            <a:ext cx="66691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poss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ible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9840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feels invincible when he has found a gem.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2033616" y="3175503"/>
            <a:ext cx="61197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invinc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9635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Aimee's plans must be flexible.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034937" y="2466309"/>
            <a:ext cx="75092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flex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ible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77" y="1803306"/>
            <a:ext cx="2893331" cy="488119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838803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writing on the stone tablet was illegible.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682343" y="3262064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illeg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269" y="1705804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9765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sense of relief was tangible.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77" y="1983255"/>
            <a:ext cx="5512498" cy="43462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4940960" y="2767278"/>
            <a:ext cx="62590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tang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ible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4965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EF2687D5-D455-BBB4-6CF0-D6FDB668EA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5244" y="470581"/>
            <a:ext cx="10981510" cy="144810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When do we use –able and </a:t>
            </a: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when do we use –ible???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4910" y="-369428"/>
            <a:ext cx="3344348" cy="312022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605244" y="2353460"/>
            <a:ext cx="10981510" cy="86690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use -ible when you can’t hear a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whole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root word.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A1BEB2-ADBB-D230-3949-8162D539C36F}"/>
              </a:ext>
            </a:extLst>
          </p:cNvPr>
          <p:cNvSpPr txBox="1">
            <a:spLocks/>
          </p:cNvSpPr>
          <p:nvPr/>
        </p:nvSpPr>
        <p:spPr>
          <a:xfrm>
            <a:off x="182878" y="3655140"/>
            <a:ext cx="5913121" cy="2423923"/>
          </a:xfrm>
          <a:prstGeom prst="roundRect">
            <a:avLst>
              <a:gd name="adj" fmla="val 12346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Invisible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made up of: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 (prefix meaning not) +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vision (root word meaning to see)+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ible (suffix meaning able to be) </a:t>
            </a: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but we don’t write invisionible, instead we write invisible.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83D37E-AE2C-573F-E826-420552CA89FD}"/>
              </a:ext>
            </a:extLst>
          </p:cNvPr>
          <p:cNvSpPr txBox="1">
            <a:spLocks/>
          </p:cNvSpPr>
          <p:nvPr/>
        </p:nvSpPr>
        <p:spPr>
          <a:xfrm>
            <a:off x="6278877" y="3655139"/>
            <a:ext cx="5730242" cy="2423923"/>
          </a:xfrm>
          <a:prstGeom prst="roundRect">
            <a:avLst>
              <a:gd name="adj" fmla="val 10686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Unlike the suffix -able which is added to the whole root word (comfort+able- comfortable) and is often used to form new words.</a:t>
            </a:r>
          </a:p>
        </p:txBody>
      </p:sp>
    </p:spTree>
    <p:extLst>
      <p:ext uri="{BB962C8B-B14F-4D97-AF65-F5344CB8AC3E}">
        <p14:creationId xmlns:p14="http://schemas.microsoft.com/office/powerpoint/2010/main" val="4125643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2" name="Wrope or rope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368085" y="1390338"/>
            <a:ext cx="4932000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Changeable or changeible</a:t>
            </a:r>
          </a:p>
        </p:txBody>
      </p:sp>
      <p:sp>
        <p:nvSpPr>
          <p:cNvPr id="14" name="Arrow: Down 1">
            <a:extLst>
              <a:ext uri="{FF2B5EF4-FFF2-40B4-BE49-F238E27FC236}">
                <a16:creationId xmlns:a16="http://schemas.microsoft.com/office/drawing/2014/main" id="{DCD3B603-996F-09C5-CC68-C09C4E5EE791}"/>
              </a:ext>
            </a:extLst>
          </p:cNvPr>
          <p:cNvSpPr/>
          <p:nvPr/>
        </p:nvSpPr>
        <p:spPr>
          <a:xfrm>
            <a:off x="2807215" y="2163387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73E3560E-BAA7-921C-597B-A87AD8A336AC}"/>
              </a:ext>
            </a:extLst>
          </p:cNvPr>
          <p:cNvSpPr/>
          <p:nvPr/>
        </p:nvSpPr>
        <p:spPr>
          <a:xfrm>
            <a:off x="364820" y="254244"/>
            <a:ext cx="11420215" cy="92185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is the correct spelling – able or ible?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Andika" panose="02000000000000000000" pitchFamily="2" charset="0"/>
              </a:rPr>
              <a:t>(Click on the words to reveal the correct spelling?)</a:t>
            </a:r>
          </a:p>
        </p:txBody>
      </p:sp>
      <p:sp>
        <p:nvSpPr>
          <p:cNvPr id="17" name="wrestle or restle">
            <a:extLst>
              <a:ext uri="{FF2B5EF4-FFF2-40B4-BE49-F238E27FC236}">
                <a16:creationId xmlns:a16="http://schemas.microsoft.com/office/drawing/2014/main" id="{82E5F4F9-76A8-C8CD-C96C-32C97E9667D0}"/>
              </a:ext>
            </a:extLst>
          </p:cNvPr>
          <p:cNvSpPr txBox="1">
            <a:spLocks/>
          </p:cNvSpPr>
          <p:nvPr/>
        </p:nvSpPr>
        <p:spPr>
          <a:xfrm>
            <a:off x="6853035" y="1464760"/>
            <a:ext cx="4932000" cy="6470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Terrable or terrible?</a:t>
            </a:r>
          </a:p>
        </p:txBody>
      </p:sp>
      <p:sp>
        <p:nvSpPr>
          <p:cNvPr id="18" name="wrestle">
            <a:extLst>
              <a:ext uri="{FF2B5EF4-FFF2-40B4-BE49-F238E27FC236}">
                <a16:creationId xmlns:a16="http://schemas.microsoft.com/office/drawing/2014/main" id="{442B7B09-87E9-6628-3E1D-62D49F083B10}"/>
              </a:ext>
            </a:extLst>
          </p:cNvPr>
          <p:cNvSpPr txBox="1">
            <a:spLocks/>
          </p:cNvSpPr>
          <p:nvPr/>
        </p:nvSpPr>
        <p:spPr>
          <a:xfrm>
            <a:off x="8038049" y="2968885"/>
            <a:ext cx="2700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terrible</a:t>
            </a:r>
          </a:p>
        </p:txBody>
      </p:sp>
      <p:sp>
        <p:nvSpPr>
          <p:cNvPr id="19" name="Arrow: Down 2">
            <a:extLst>
              <a:ext uri="{FF2B5EF4-FFF2-40B4-BE49-F238E27FC236}">
                <a16:creationId xmlns:a16="http://schemas.microsoft.com/office/drawing/2014/main" id="{82F49306-BA81-E87D-646B-652BF71D4572}"/>
              </a:ext>
            </a:extLst>
          </p:cNvPr>
          <p:cNvSpPr/>
          <p:nvPr/>
        </p:nvSpPr>
        <p:spPr>
          <a:xfrm>
            <a:off x="9246672" y="2152485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3" name="wrobot">
            <a:extLst>
              <a:ext uri="{FF2B5EF4-FFF2-40B4-BE49-F238E27FC236}">
                <a16:creationId xmlns:a16="http://schemas.microsoft.com/office/drawing/2014/main" id="{66309F7B-BDE1-16C4-8C6E-466175AE2157}"/>
              </a:ext>
            </a:extLst>
          </p:cNvPr>
          <p:cNvSpPr txBox="1">
            <a:spLocks/>
          </p:cNvSpPr>
          <p:nvPr/>
        </p:nvSpPr>
        <p:spPr>
          <a:xfrm>
            <a:off x="364821" y="4217772"/>
            <a:ext cx="4932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Liveable or liveible?</a:t>
            </a:r>
          </a:p>
        </p:txBody>
      </p:sp>
      <p:sp>
        <p:nvSpPr>
          <p:cNvPr id="24" name="robot">
            <a:extLst>
              <a:ext uri="{FF2B5EF4-FFF2-40B4-BE49-F238E27FC236}">
                <a16:creationId xmlns:a16="http://schemas.microsoft.com/office/drawing/2014/main" id="{99285A11-889C-3AF8-1C3E-A566E46E140A}"/>
              </a:ext>
            </a:extLst>
          </p:cNvPr>
          <p:cNvSpPr txBox="1">
            <a:spLocks/>
          </p:cNvSpPr>
          <p:nvPr/>
        </p:nvSpPr>
        <p:spPr>
          <a:xfrm>
            <a:off x="1726912" y="5832572"/>
            <a:ext cx="2700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Liveable </a:t>
            </a:r>
          </a:p>
        </p:txBody>
      </p:sp>
      <p:sp>
        <p:nvSpPr>
          <p:cNvPr id="25" name="Arrow: Down 4">
            <a:extLst>
              <a:ext uri="{FF2B5EF4-FFF2-40B4-BE49-F238E27FC236}">
                <a16:creationId xmlns:a16="http://schemas.microsoft.com/office/drawing/2014/main" id="{4962AD8A-594A-B7EF-3CF8-2A8C9B8051EE}"/>
              </a:ext>
            </a:extLst>
          </p:cNvPr>
          <p:cNvSpPr/>
          <p:nvPr/>
        </p:nvSpPr>
        <p:spPr>
          <a:xfrm>
            <a:off x="2803951" y="4990821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6" name="wrain or rain">
            <a:extLst>
              <a:ext uri="{FF2B5EF4-FFF2-40B4-BE49-F238E27FC236}">
                <a16:creationId xmlns:a16="http://schemas.microsoft.com/office/drawing/2014/main" id="{C7602D72-0164-9680-101D-29EB385FA5AC}"/>
              </a:ext>
            </a:extLst>
          </p:cNvPr>
          <p:cNvSpPr txBox="1">
            <a:spLocks/>
          </p:cNvSpPr>
          <p:nvPr/>
        </p:nvSpPr>
        <p:spPr>
          <a:xfrm>
            <a:off x="6645825" y="4217772"/>
            <a:ext cx="4932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Invincable or invincible?</a:t>
            </a:r>
          </a:p>
        </p:txBody>
      </p:sp>
      <p:sp>
        <p:nvSpPr>
          <p:cNvPr id="27" name="rain">
            <a:extLst>
              <a:ext uri="{FF2B5EF4-FFF2-40B4-BE49-F238E27FC236}">
                <a16:creationId xmlns:a16="http://schemas.microsoft.com/office/drawing/2014/main" id="{769C9969-239E-6B0C-6C5B-D2882381BF45}"/>
              </a:ext>
            </a:extLst>
          </p:cNvPr>
          <p:cNvSpPr txBox="1">
            <a:spLocks/>
          </p:cNvSpPr>
          <p:nvPr/>
        </p:nvSpPr>
        <p:spPr>
          <a:xfrm>
            <a:off x="8038049" y="5781141"/>
            <a:ext cx="2700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invincible </a:t>
            </a:r>
          </a:p>
        </p:txBody>
      </p:sp>
      <p:sp>
        <p:nvSpPr>
          <p:cNvPr id="28" name="Arrow: Down 5">
            <a:extLst>
              <a:ext uri="{FF2B5EF4-FFF2-40B4-BE49-F238E27FC236}">
                <a16:creationId xmlns:a16="http://schemas.microsoft.com/office/drawing/2014/main" id="{474B2AE1-2E68-8F37-4EF3-1FCA1C91088F}"/>
              </a:ext>
            </a:extLst>
          </p:cNvPr>
          <p:cNvSpPr/>
          <p:nvPr/>
        </p:nvSpPr>
        <p:spPr>
          <a:xfrm>
            <a:off x="9246672" y="4964741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4EE92EE8-8E35-820B-8B18-3ABB7C03988C}"/>
              </a:ext>
            </a:extLst>
          </p:cNvPr>
          <p:cNvSpPr txBox="1">
            <a:spLocks/>
          </p:cNvSpPr>
          <p:nvPr/>
        </p:nvSpPr>
        <p:spPr>
          <a:xfrm>
            <a:off x="1730176" y="3005138"/>
            <a:ext cx="2700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Changeable </a:t>
            </a:r>
          </a:p>
        </p:txBody>
      </p:sp>
    </p:spTree>
    <p:extLst>
      <p:ext uri="{BB962C8B-B14F-4D97-AF65-F5344CB8AC3E}">
        <p14:creationId xmlns:p14="http://schemas.microsoft.com/office/powerpoint/2010/main" val="270819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9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2" name="Wrope or rope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368085" y="1390338"/>
            <a:ext cx="4932000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Forceable or forcible</a:t>
            </a:r>
          </a:p>
        </p:txBody>
      </p:sp>
      <p:sp>
        <p:nvSpPr>
          <p:cNvPr id="14" name="Arrow: Down 1">
            <a:extLst>
              <a:ext uri="{FF2B5EF4-FFF2-40B4-BE49-F238E27FC236}">
                <a16:creationId xmlns:a16="http://schemas.microsoft.com/office/drawing/2014/main" id="{DCD3B603-996F-09C5-CC68-C09C4E5EE791}"/>
              </a:ext>
            </a:extLst>
          </p:cNvPr>
          <p:cNvSpPr/>
          <p:nvPr/>
        </p:nvSpPr>
        <p:spPr>
          <a:xfrm>
            <a:off x="2807215" y="2163387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73E3560E-BAA7-921C-597B-A87AD8A336AC}"/>
              </a:ext>
            </a:extLst>
          </p:cNvPr>
          <p:cNvSpPr/>
          <p:nvPr/>
        </p:nvSpPr>
        <p:spPr>
          <a:xfrm>
            <a:off x="364820" y="254244"/>
            <a:ext cx="11420215" cy="92185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is the correct spelling – able or ible?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Andika" panose="02000000000000000000" pitchFamily="2" charset="0"/>
              </a:rPr>
              <a:t>(Click on the words to reveal the correct spelling?)</a:t>
            </a:r>
          </a:p>
        </p:txBody>
      </p:sp>
      <p:sp>
        <p:nvSpPr>
          <p:cNvPr id="17" name="wrestle or restle">
            <a:extLst>
              <a:ext uri="{FF2B5EF4-FFF2-40B4-BE49-F238E27FC236}">
                <a16:creationId xmlns:a16="http://schemas.microsoft.com/office/drawing/2014/main" id="{82E5F4F9-76A8-C8CD-C96C-32C97E9667D0}"/>
              </a:ext>
            </a:extLst>
          </p:cNvPr>
          <p:cNvSpPr txBox="1">
            <a:spLocks/>
          </p:cNvSpPr>
          <p:nvPr/>
        </p:nvSpPr>
        <p:spPr>
          <a:xfrm>
            <a:off x="6853035" y="1464760"/>
            <a:ext cx="4932000" cy="6470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Dependable or dependible?</a:t>
            </a:r>
          </a:p>
        </p:txBody>
      </p:sp>
      <p:sp>
        <p:nvSpPr>
          <p:cNvPr id="18" name="wrestle">
            <a:extLst>
              <a:ext uri="{FF2B5EF4-FFF2-40B4-BE49-F238E27FC236}">
                <a16:creationId xmlns:a16="http://schemas.microsoft.com/office/drawing/2014/main" id="{442B7B09-87E9-6628-3E1D-62D49F083B10}"/>
              </a:ext>
            </a:extLst>
          </p:cNvPr>
          <p:cNvSpPr txBox="1">
            <a:spLocks/>
          </p:cNvSpPr>
          <p:nvPr/>
        </p:nvSpPr>
        <p:spPr>
          <a:xfrm>
            <a:off x="8038049" y="2968885"/>
            <a:ext cx="2700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Dependable</a:t>
            </a:r>
          </a:p>
        </p:txBody>
      </p:sp>
      <p:sp>
        <p:nvSpPr>
          <p:cNvPr id="19" name="Arrow: Down 2">
            <a:extLst>
              <a:ext uri="{FF2B5EF4-FFF2-40B4-BE49-F238E27FC236}">
                <a16:creationId xmlns:a16="http://schemas.microsoft.com/office/drawing/2014/main" id="{82F49306-BA81-E87D-646B-652BF71D4572}"/>
              </a:ext>
            </a:extLst>
          </p:cNvPr>
          <p:cNvSpPr/>
          <p:nvPr/>
        </p:nvSpPr>
        <p:spPr>
          <a:xfrm>
            <a:off x="9246672" y="2152485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3" name="wrobot">
            <a:extLst>
              <a:ext uri="{FF2B5EF4-FFF2-40B4-BE49-F238E27FC236}">
                <a16:creationId xmlns:a16="http://schemas.microsoft.com/office/drawing/2014/main" id="{66309F7B-BDE1-16C4-8C6E-466175AE2157}"/>
              </a:ext>
            </a:extLst>
          </p:cNvPr>
          <p:cNvSpPr txBox="1">
            <a:spLocks/>
          </p:cNvSpPr>
          <p:nvPr/>
        </p:nvSpPr>
        <p:spPr>
          <a:xfrm>
            <a:off x="364821" y="4217772"/>
            <a:ext cx="4932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Liveable or liveible?</a:t>
            </a:r>
          </a:p>
        </p:txBody>
      </p:sp>
      <p:sp>
        <p:nvSpPr>
          <p:cNvPr id="24" name="robot">
            <a:extLst>
              <a:ext uri="{FF2B5EF4-FFF2-40B4-BE49-F238E27FC236}">
                <a16:creationId xmlns:a16="http://schemas.microsoft.com/office/drawing/2014/main" id="{99285A11-889C-3AF8-1C3E-A566E46E140A}"/>
              </a:ext>
            </a:extLst>
          </p:cNvPr>
          <p:cNvSpPr txBox="1">
            <a:spLocks/>
          </p:cNvSpPr>
          <p:nvPr/>
        </p:nvSpPr>
        <p:spPr>
          <a:xfrm>
            <a:off x="1726912" y="5832572"/>
            <a:ext cx="2700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Liveable </a:t>
            </a:r>
          </a:p>
        </p:txBody>
      </p:sp>
      <p:sp>
        <p:nvSpPr>
          <p:cNvPr id="25" name="Arrow: Down 4">
            <a:extLst>
              <a:ext uri="{FF2B5EF4-FFF2-40B4-BE49-F238E27FC236}">
                <a16:creationId xmlns:a16="http://schemas.microsoft.com/office/drawing/2014/main" id="{4962AD8A-594A-B7EF-3CF8-2A8C9B8051EE}"/>
              </a:ext>
            </a:extLst>
          </p:cNvPr>
          <p:cNvSpPr/>
          <p:nvPr/>
        </p:nvSpPr>
        <p:spPr>
          <a:xfrm>
            <a:off x="2803951" y="4990821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6" name="wrain or rain">
            <a:extLst>
              <a:ext uri="{FF2B5EF4-FFF2-40B4-BE49-F238E27FC236}">
                <a16:creationId xmlns:a16="http://schemas.microsoft.com/office/drawing/2014/main" id="{C7602D72-0164-9680-101D-29EB385FA5AC}"/>
              </a:ext>
            </a:extLst>
          </p:cNvPr>
          <p:cNvSpPr txBox="1">
            <a:spLocks/>
          </p:cNvSpPr>
          <p:nvPr/>
        </p:nvSpPr>
        <p:spPr>
          <a:xfrm>
            <a:off x="6645825" y="4217772"/>
            <a:ext cx="4932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Possable or possible?</a:t>
            </a:r>
          </a:p>
        </p:txBody>
      </p:sp>
      <p:sp>
        <p:nvSpPr>
          <p:cNvPr id="27" name="rain">
            <a:extLst>
              <a:ext uri="{FF2B5EF4-FFF2-40B4-BE49-F238E27FC236}">
                <a16:creationId xmlns:a16="http://schemas.microsoft.com/office/drawing/2014/main" id="{769C9969-239E-6B0C-6C5B-D2882381BF45}"/>
              </a:ext>
            </a:extLst>
          </p:cNvPr>
          <p:cNvSpPr txBox="1">
            <a:spLocks/>
          </p:cNvSpPr>
          <p:nvPr/>
        </p:nvSpPr>
        <p:spPr>
          <a:xfrm>
            <a:off x="8038049" y="5781141"/>
            <a:ext cx="2700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possible </a:t>
            </a:r>
          </a:p>
        </p:txBody>
      </p:sp>
      <p:sp>
        <p:nvSpPr>
          <p:cNvPr id="28" name="Arrow: Down 5">
            <a:extLst>
              <a:ext uri="{FF2B5EF4-FFF2-40B4-BE49-F238E27FC236}">
                <a16:creationId xmlns:a16="http://schemas.microsoft.com/office/drawing/2014/main" id="{474B2AE1-2E68-8F37-4EF3-1FCA1C91088F}"/>
              </a:ext>
            </a:extLst>
          </p:cNvPr>
          <p:cNvSpPr/>
          <p:nvPr/>
        </p:nvSpPr>
        <p:spPr>
          <a:xfrm>
            <a:off x="9246672" y="4964741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4EE92EE8-8E35-820B-8B18-3ABB7C03988C}"/>
              </a:ext>
            </a:extLst>
          </p:cNvPr>
          <p:cNvSpPr txBox="1">
            <a:spLocks/>
          </p:cNvSpPr>
          <p:nvPr/>
        </p:nvSpPr>
        <p:spPr>
          <a:xfrm>
            <a:off x="1730176" y="3005138"/>
            <a:ext cx="2700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forcible </a:t>
            </a:r>
          </a:p>
        </p:txBody>
      </p:sp>
    </p:spTree>
    <p:extLst>
      <p:ext uri="{BB962C8B-B14F-4D97-AF65-F5344CB8AC3E}">
        <p14:creationId xmlns:p14="http://schemas.microsoft.com/office/powerpoint/2010/main" val="3160420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9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6" name="Picture 5" descr="A sign in a parking garage&#10;&#10;AI-generated content may be incorrect.">
            <a:extLst>
              <a:ext uri="{FF2B5EF4-FFF2-40B4-BE49-F238E27FC236}">
                <a16:creationId xmlns:a16="http://schemas.microsoft.com/office/drawing/2014/main" id="{40D05371-48E2-99C1-771E-7A92B2584D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0527" y="1698625"/>
            <a:ext cx="8530945" cy="4794250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A592EBA4-2466-D037-81AA-C79FC8783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</p:spTree>
    <p:extLst>
      <p:ext uri="{BB962C8B-B14F-4D97-AF65-F5344CB8AC3E}">
        <p14:creationId xmlns:p14="http://schemas.microsoft.com/office/powerpoint/2010/main" val="6651598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One day, a horrable and terrable situation arose when a strange, illegable message was received from a neighbouring galaxy.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387927" y="457020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It seemed incredable that an invincable force was on its way to wreak havoc.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606826" y="2106538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One day, a horr</a:t>
            </a:r>
            <a:r>
              <a:rPr lang="en-GB" sz="3600" u="sng" dirty="0">
                <a:solidFill>
                  <a:srgbClr val="FF0000"/>
                </a:solidFill>
              </a:rPr>
              <a:t>ible</a:t>
            </a:r>
            <a:r>
              <a:rPr lang="en-GB" sz="3600" dirty="0">
                <a:solidFill>
                  <a:schemeClr val="bg1"/>
                </a:solidFill>
              </a:rPr>
              <a:t> and terr</a:t>
            </a:r>
            <a:r>
              <a:rPr lang="en-GB" sz="3600" u="sng" dirty="0">
                <a:solidFill>
                  <a:srgbClr val="FF0000"/>
                </a:solidFill>
              </a:rPr>
              <a:t>ible</a:t>
            </a:r>
            <a:r>
              <a:rPr lang="en-GB" sz="3600" dirty="0">
                <a:solidFill>
                  <a:schemeClr val="bg1"/>
                </a:solidFill>
              </a:rPr>
              <a:t> situation arose when a strange, illeg</a:t>
            </a:r>
            <a:r>
              <a:rPr lang="en-GB" sz="3600" u="sng" dirty="0">
                <a:solidFill>
                  <a:srgbClr val="FF0000"/>
                </a:solidFill>
              </a:rPr>
              <a:t>ible</a:t>
            </a:r>
            <a:r>
              <a:rPr lang="en-GB" sz="3600" dirty="0">
                <a:solidFill>
                  <a:schemeClr val="bg1"/>
                </a:solidFill>
              </a:rPr>
              <a:t> message was received from a neighbouring galaxy.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23207" y="4571344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It seemed incred</a:t>
            </a:r>
            <a:r>
              <a:rPr lang="en-GB" sz="3600" u="sng" dirty="0">
                <a:solidFill>
                  <a:srgbClr val="FF0000"/>
                </a:solidFill>
              </a:rPr>
              <a:t>ible</a:t>
            </a:r>
            <a:r>
              <a:rPr lang="en-GB" sz="3600" dirty="0">
                <a:solidFill>
                  <a:schemeClr val="bg1"/>
                </a:solidFill>
              </a:rPr>
              <a:t> that an invinc</a:t>
            </a:r>
            <a:r>
              <a:rPr lang="en-GB" sz="3600" u="sng" dirty="0">
                <a:solidFill>
                  <a:srgbClr val="FF0000"/>
                </a:solidFill>
              </a:rPr>
              <a:t>ible</a:t>
            </a:r>
            <a:r>
              <a:rPr lang="en-GB" sz="3600" dirty="0">
                <a:solidFill>
                  <a:schemeClr val="bg1"/>
                </a:solidFill>
              </a:rPr>
              <a:t> force was on its way to wreak havoc.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3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803A0A27-80D6-15EA-06AA-894E4D6C4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scrambled some words! Which four words has he scrambled?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libesivi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liberohr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libereht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libegeb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forcible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legible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horrible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terrible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visible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incredible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67404F3-D2BD-6013-22ED-C8451D21C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AACD90D-085D-EE10-C6F1-3771B61262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B0ED81-401C-1B83-396C-F092F941FF9B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libesivi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4CCE7E8-FF91-8B1B-9E21-74CA9200653B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liberohr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385EC3C-3D1A-B38B-12E9-25BC0D688C31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libereht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1B6B4C3-7C96-C99C-DEFC-2901CB68A38C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libegeb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DDA38E-1701-3E77-57A2-814F03CD6FF2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forcible </a:t>
            </a:r>
          </a:p>
          <a:p>
            <a:pPr algn="ctr"/>
            <a:r>
              <a:rPr lang="en-GB" sz="3200" dirty="0">
                <a:solidFill>
                  <a:srgbClr val="FF0000"/>
                </a:solidFill>
                <a:latin typeface="Andika" panose="02000000000000000000" pitchFamily="2" charset="0"/>
              </a:rPr>
              <a:t>1.legible</a:t>
            </a:r>
          </a:p>
          <a:p>
            <a:pPr algn="ctr"/>
            <a:r>
              <a:rPr lang="en-GB" sz="3200" dirty="0">
                <a:solidFill>
                  <a:srgbClr val="FF0000"/>
                </a:solidFill>
                <a:latin typeface="Andika" panose="02000000000000000000" pitchFamily="2" charset="0"/>
              </a:rPr>
              <a:t>2. horrible</a:t>
            </a:r>
          </a:p>
          <a:p>
            <a:pPr algn="ctr"/>
            <a:r>
              <a:rPr lang="en-GB" sz="3200" dirty="0">
                <a:solidFill>
                  <a:srgbClr val="FF0000"/>
                </a:solidFill>
                <a:latin typeface="Andika" panose="02000000000000000000" pitchFamily="2" charset="0"/>
              </a:rPr>
              <a:t>4. terrible</a:t>
            </a:r>
          </a:p>
          <a:p>
            <a:pPr algn="ctr"/>
            <a:r>
              <a:rPr lang="en-GB" sz="3200" dirty="0">
                <a:solidFill>
                  <a:srgbClr val="FF0000"/>
                </a:solidFill>
                <a:latin typeface="Andika" panose="02000000000000000000" pitchFamily="2" charset="0"/>
              </a:rPr>
              <a:t>3. visible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incredible</a:t>
            </a:r>
          </a:p>
        </p:txBody>
      </p:sp>
    </p:spTree>
    <p:extLst>
      <p:ext uri="{BB962C8B-B14F-4D97-AF65-F5344CB8AC3E}">
        <p14:creationId xmlns:p14="http://schemas.microsoft.com/office/powerpoint/2010/main" val="18827450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24638603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SY5T1BW5L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SY5T1BW5P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SY5T1BW5S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SY5T1BW5F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SY5T1BW5A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SY5T1BW5Sa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SY5T1BW5Fe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32BD53F-9355-EEF7-1F06-6025CB86B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1053" y="573432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81D5D29-BBAD-B628-5952-3FCB2921B207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5772" y="2018418"/>
            <a:ext cx="3766534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	forcible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legible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horrible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terrible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visible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incredible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2306" y="2017397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</a:t>
            </a:r>
            <a:r>
              <a:rPr lang="fr-FR" altLang="en-US" sz="2400" dirty="0">
                <a:solidFill>
                  <a:schemeClr val="tx1"/>
                </a:solidFill>
                <a:latin typeface="+mn-lt"/>
              </a:rPr>
              <a:t>sensible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tx1"/>
                </a:solidFill>
                <a:latin typeface="+mn-lt"/>
              </a:rPr>
              <a:t>8.	possible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tx1"/>
                </a:solidFill>
                <a:latin typeface="+mn-lt"/>
              </a:rPr>
              <a:t>9.	invincible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tx1"/>
                </a:solidFill>
                <a:latin typeface="+mn-lt"/>
              </a:rPr>
              <a:t>10.	flexible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tx1"/>
                </a:solidFill>
                <a:latin typeface="+mn-lt"/>
              </a:rPr>
              <a:t>11.	</a:t>
            </a:r>
            <a:r>
              <a:rPr lang="en-GB" sz="2400" noProof="0" dirty="0">
                <a:solidFill>
                  <a:schemeClr val="tx1"/>
                </a:solidFill>
                <a:latin typeface="+mn-lt"/>
              </a:rPr>
              <a:t>illegible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tx1"/>
                </a:solidFill>
                <a:latin typeface="+mn-lt"/>
              </a:rPr>
              <a:t>12.	tangible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D1016B1A-F2E6-A9D3-17B8-7F2280D56C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2CD10C-983C-FC61-C983-EA47C7F24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F39B2CAF-8CFF-8D6E-D732-19D32A31EEC2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A7D6950-1409-3D10-E38E-97DE200CD0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3387" y="1994205"/>
            <a:ext cx="9144000" cy="1314604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Words ending -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ible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A0FD4FB1-EFE4-E075-879C-4B3F8A4949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B7F324D-8E02-2F0B-196F-53C28F5722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C0ED71E-5865-9DFE-7586-EBB2F71F8F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end with the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 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-ible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-ible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Ible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being capable of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DFF2D8-3688-CCAF-3B01-82D1BE2C3B0F}"/>
              </a:ext>
            </a:extLst>
          </p:cNvPr>
          <p:cNvSpPr txBox="1">
            <a:spLocks/>
          </p:cNvSpPr>
          <p:nvPr/>
        </p:nvSpPr>
        <p:spPr>
          <a:xfrm>
            <a:off x="261256" y="2512222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674688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horr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	terr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	incred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	poss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001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man's push was forcible.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14340" y="2901845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forc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098" y="1123913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071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boy's writing was only just legible.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4782"/>
            <a:ext cx="5512498" cy="43462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5332055" y="3001882"/>
            <a:ext cx="62590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leg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ible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Scrambler's behaviour was horrible.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2867" y="2176520"/>
            <a:ext cx="3207044" cy="413205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5080791" y="3328426"/>
            <a:ext cx="66691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horr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ible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Scrambler's behaviour was terrible.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2324448" y="3278021"/>
            <a:ext cx="61197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terr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Emile's quest is incredible.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034937" y="2466309"/>
            <a:ext cx="75092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incred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ible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825" y="2090446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81724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685</Words>
  <Application>Microsoft Office PowerPoint</Application>
  <PresentationFormat>Widescreen</PresentationFormat>
  <Paragraphs>132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Aptos</vt:lpstr>
      <vt:lpstr>Arial</vt:lpstr>
      <vt:lpstr>Andika</vt:lpstr>
      <vt:lpstr>Office Theme</vt:lpstr>
      <vt:lpstr> How to Use this PowerPoint</vt:lpstr>
      <vt:lpstr>Scrambler has been scrambling!</vt:lpstr>
      <vt:lpstr>Words ending -ible.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14</cp:revision>
  <dcterms:created xsi:type="dcterms:W3CDTF">2022-05-31T09:42:07Z</dcterms:created>
  <dcterms:modified xsi:type="dcterms:W3CDTF">2025-12-08T17:45:03Z</dcterms:modified>
</cp:coreProperties>
</file>