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389" r:id="rId3"/>
    <p:sldId id="274" r:id="rId4"/>
    <p:sldId id="301" r:id="rId5"/>
    <p:sldId id="321" r:id="rId6"/>
    <p:sldId id="367" r:id="rId7"/>
    <p:sldId id="368" r:id="rId8"/>
    <p:sldId id="352" r:id="rId9"/>
    <p:sldId id="339" r:id="rId10"/>
    <p:sldId id="325" r:id="rId11"/>
    <p:sldId id="281" r:id="rId12"/>
    <p:sldId id="283" r:id="rId13"/>
    <p:sldId id="298" r:id="rId14"/>
    <p:sldId id="316" r:id="rId15"/>
    <p:sldId id="332" r:id="rId16"/>
    <p:sldId id="366" r:id="rId17"/>
    <p:sldId id="370" r:id="rId18"/>
    <p:sldId id="371" r:id="rId19"/>
    <p:sldId id="372" r:id="rId20"/>
    <p:sldId id="373" r:id="rId21"/>
    <p:sldId id="361" r:id="rId22"/>
    <p:sldId id="365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2B7338-E4FE-4030-B706-EECA7DF1FB8D}" v="3" dt="2025-12-08T17:44:43.6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10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4:45.818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36:17.548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36:17.548" v="2"/>
          <ac:spMkLst>
            <pc:docMk/>
            <pc:sldMk cId="0" sldId="277"/>
            <ac:spMk id="2" creationId="{A4D892A3-11C2-7D35-73D5-79B8E9D9845B}"/>
          </ac:spMkLst>
        </pc:spChg>
      </pc:sldChg>
      <pc:sldChg chg="del">
        <pc:chgData name="Glen Jones" userId="e846aaca-4b24-4b13-b0d0-f2308e16b284" providerId="ADAL" clId="{ED47ACC3-9597-4D89-A1DC-43CF280EF274}" dt="2025-12-08T17:35:02.601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4:43.661" v="3"/>
        <pc:sldMkLst>
          <pc:docMk/>
          <pc:sldMk cId="2515382227" sldId="390"/>
        </pc:sldMkLst>
      </pc:sldChg>
      <pc:sldChg chg="add del">
        <pc:chgData name="Glen Jones" userId="e846aaca-4b24-4b13-b0d0-f2308e16b284" providerId="ADAL" clId="{ED47ACC3-9597-4D89-A1DC-43CF280EF274}" dt="2025-12-08T17:44:45.818" v="4" actId="47"/>
        <pc:sldMkLst>
          <pc:docMk/>
          <pc:sldMk cId="461087981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42DDE-E2A8-4794-9D56-2DCD9F8CDA42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89148-AAE2-40FE-89F0-38399529E79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694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F89148-AAE2-40FE-89F0-38399529E791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80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possibly be successful.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4340" y="314963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91" y="165038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behaving horribly.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50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977906" y="3001882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cheese smelt terribly strongly.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197" y="2438400"/>
            <a:ext cx="3018127" cy="38886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5185659" y="2894317"/>
            <a:ext cx="666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visibly paled when asked about his homework.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911071" y="3333440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Incredibly, Emile has already found most of the gems.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693191" y="3149800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incred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25" y="2118155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sensibly showing caution before entering the cave.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4340" y="3049627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sens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91" y="202907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73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48047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analysed it sensably and discovered a terrably small glitch.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78629" y="415351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sought to explore every possable corner of the universe, their eyes visably gleaming with excitement.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56701" y="247583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analysed it sens</a:t>
            </a:r>
            <a:r>
              <a:rPr lang="en-GB" sz="3600" u="sng" dirty="0">
                <a:solidFill>
                  <a:srgbClr val="FF0000"/>
                </a:solidFill>
              </a:rPr>
              <a:t>ibly</a:t>
            </a:r>
            <a:r>
              <a:rPr lang="en-GB" sz="3600" dirty="0">
                <a:solidFill>
                  <a:schemeClr val="bg1"/>
                </a:solidFill>
              </a:rPr>
              <a:t> and discovered a terr</a:t>
            </a:r>
            <a:r>
              <a:rPr lang="en-GB" sz="3600" u="sng" dirty="0">
                <a:solidFill>
                  <a:srgbClr val="FF0000"/>
                </a:solidFill>
              </a:rPr>
              <a:t>ibly</a:t>
            </a:r>
            <a:r>
              <a:rPr lang="en-GB" sz="3600" dirty="0">
                <a:solidFill>
                  <a:schemeClr val="bg1"/>
                </a:solidFill>
              </a:rPr>
              <a:t> small glitch.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16549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sought to explore every poss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corner of the universe, their eyes vis</a:t>
            </a:r>
            <a:r>
              <a:rPr lang="en-GB" sz="3600" u="sng" dirty="0">
                <a:solidFill>
                  <a:srgbClr val="FF0000"/>
                </a:solidFill>
              </a:rPr>
              <a:t>ibly</a:t>
            </a:r>
            <a:r>
              <a:rPr lang="en-GB" sz="3600" dirty="0">
                <a:solidFill>
                  <a:schemeClr val="bg1"/>
                </a:solidFill>
              </a:rPr>
              <a:t> gleaming with excitement.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new child was </a:t>
            </a:r>
            <a:r>
              <a:rPr lang="en-GB" sz="2800" b="1" u="sng" dirty="0">
                <a:latin typeface="Andika" panose="02000000000000000000" pitchFamily="2" charset="0"/>
              </a:rPr>
              <a:t>visibly</a:t>
            </a:r>
            <a:r>
              <a:rPr lang="en-GB" sz="2800" dirty="0">
                <a:latin typeface="Andika" panose="02000000000000000000" pitchFamily="2" charset="0"/>
              </a:rPr>
              <a:t> upset.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“visibly”?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guiltily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clearly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new child was </a:t>
            </a:r>
            <a:r>
              <a:rPr lang="en-GB" sz="2800" b="1" u="sng" dirty="0">
                <a:latin typeface="Andika" panose="02000000000000000000" pitchFamily="2" charset="0"/>
              </a:rPr>
              <a:t>clearly</a:t>
            </a:r>
            <a:r>
              <a:rPr lang="en-GB" sz="2800" dirty="0">
                <a:latin typeface="Andika" panose="02000000000000000000" pitchFamily="2" charset="0"/>
              </a:rPr>
              <a:t> upset.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tiger was </a:t>
            </a:r>
            <a:r>
              <a:rPr lang="en-GB" sz="2800" b="1" u="sng" dirty="0">
                <a:latin typeface="Andika" panose="02000000000000000000" pitchFamily="2" charset="0"/>
              </a:rPr>
              <a:t>terribly</a:t>
            </a:r>
            <a:r>
              <a:rPr lang="en-GB" sz="2800" dirty="0">
                <a:latin typeface="Andika" panose="02000000000000000000" pitchFamily="2" charset="0"/>
              </a:rPr>
              <a:t> lonely until his mate arrived at the zoo.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“terribly”?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frightfully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hilariously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carelessly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tiger was </a:t>
            </a:r>
            <a:r>
              <a:rPr lang="en-GB" sz="2800" b="1" u="sng" dirty="0">
                <a:latin typeface="Andika" panose="02000000000000000000" pitchFamily="2" charset="0"/>
              </a:rPr>
              <a:t>frightfully</a:t>
            </a:r>
            <a:r>
              <a:rPr lang="en-GB" sz="2800" dirty="0">
                <a:latin typeface="Andika" panose="02000000000000000000" pitchFamily="2" charset="0"/>
              </a:rPr>
              <a:t> lonely until his mate arrived at the zoo.</a:t>
            </a:r>
          </a:p>
        </p:txBody>
      </p:sp>
    </p:spTree>
    <p:extLst>
      <p:ext uri="{BB962C8B-B14F-4D97-AF65-F5344CB8AC3E}">
        <p14:creationId xmlns:p14="http://schemas.microsoft.com/office/powerpoint/2010/main" val="226864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“Don’t go in there!” the man said </a:t>
            </a:r>
            <a:r>
              <a:rPr lang="en-GB" sz="2800" b="1" u="sng" dirty="0">
                <a:latin typeface="Andika" panose="02000000000000000000" pitchFamily="2" charset="0"/>
              </a:rPr>
              <a:t>sensibly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“sensibly”?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ferociously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intelligently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“Don’t go in there!” the man said </a:t>
            </a:r>
            <a:r>
              <a:rPr lang="en-GB" sz="2800" b="1" u="sng" dirty="0">
                <a:latin typeface="Andika" panose="02000000000000000000" pitchFamily="2" charset="0"/>
              </a:rPr>
              <a:t>intelligently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919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road with white text on it&#10;&#10;AI-generated content may be incorrect.">
            <a:extLst>
              <a:ext uri="{FF2B5EF4-FFF2-40B4-BE49-F238E27FC236}">
                <a16:creationId xmlns:a16="http://schemas.microsoft.com/office/drawing/2014/main" id="{3A67491E-86F7-AB38-DCF9-BA0198AE8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469" y="1949388"/>
            <a:ext cx="5997801" cy="39912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43925C1-E1CB-A3B3-591B-B3A36A2E2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203425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It was </a:t>
            </a:r>
            <a:r>
              <a:rPr lang="en-GB" sz="2800" b="1" u="sng" dirty="0">
                <a:latin typeface="Andika" panose="02000000000000000000" pitchFamily="2" charset="0"/>
              </a:rPr>
              <a:t>incredibly</a:t>
            </a:r>
            <a:r>
              <a:rPr lang="en-GB" sz="2800" dirty="0">
                <a:latin typeface="Andika" panose="02000000000000000000" pitchFamily="2" charset="0"/>
              </a:rPr>
              <a:t> generous of your aunt to let us borrow the boat.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“incredibly”?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gleefully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amazingly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underwhelmingly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It was </a:t>
            </a:r>
            <a:r>
              <a:rPr lang="en-GB" sz="2800" b="1" u="sng" dirty="0">
                <a:latin typeface="Andika" panose="02000000000000000000" pitchFamily="2" charset="0"/>
              </a:rPr>
              <a:t>amazingly</a:t>
            </a:r>
            <a:r>
              <a:rPr lang="en-GB" sz="2800" dirty="0">
                <a:latin typeface="Andika" panose="02000000000000000000" pitchFamily="2" charset="0"/>
              </a:rPr>
              <a:t> generous of your aunt to let us borrow the boat. </a:t>
            </a:r>
          </a:p>
        </p:txBody>
      </p:sp>
    </p:spTree>
    <p:extLst>
      <p:ext uri="{BB962C8B-B14F-4D97-AF65-F5344CB8AC3E}">
        <p14:creationId xmlns:p14="http://schemas.microsoft.com/office/powerpoint/2010/main" val="323673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iblyriret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liberorh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iblyrorh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libesops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possible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possibly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horrible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horribly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terribly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D382ED-3507-B073-89CE-5E0C0084789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iblyriret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F92FF1-81EA-6BAF-CE0E-66B300EA7A5F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liberorh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DB0E71-F2AF-021C-88EC-40DB9D02E18E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iblyrorh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A7DCEA-21C9-9437-0B2C-D3506388EC37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libesops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701F91-BB60-4E4A-FE4D-781F81845BAE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1. possible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possibly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2. horrible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4. horribly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terrible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3. terribly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513589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possible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possibly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horrible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horribly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terrible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terribly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visible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visibly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incredible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incredibly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sensible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sensibly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4D892A3-11C2-7D35-73D5-79B8E9D9845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31460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action word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264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stay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7405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jump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7405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run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7405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talk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03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write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048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8793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sing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264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sleep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834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learn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0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think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6956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ponder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6648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clap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733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cry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6646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discuss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444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listen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37258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Who can remember what an </a:t>
            </a:r>
            <a:r>
              <a:rPr lang="en-GB" sz="3600" u="sng" dirty="0">
                <a:solidFill>
                  <a:srgbClr val="FFFF00"/>
                </a:solidFill>
              </a:rPr>
              <a:t>adverb</a:t>
            </a:r>
            <a:r>
              <a:rPr lang="en-GB" sz="3600" dirty="0">
                <a:solidFill>
                  <a:schemeClr val="bg1"/>
                </a:solidFill>
              </a:rPr>
              <a:t> is?</a:t>
            </a:r>
            <a:endParaRPr lang="en-GB" sz="3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3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141432"/>
            <a:ext cx="10981510" cy="144937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and usually ends in -ly.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comically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funnily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grumpily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frequently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finally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usually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immediately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wholly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truly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duly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sadly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completely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gently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simply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FF2D8-3688-CCAF-3B01-82D1BE2C3B0F}"/>
              </a:ext>
            </a:extLst>
          </p:cNvPr>
          <p:cNvSpPr txBox="1">
            <a:spLocks/>
          </p:cNvSpPr>
          <p:nvPr/>
        </p:nvSpPr>
        <p:spPr>
          <a:xfrm>
            <a:off x="261256" y="2512222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terr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incred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poss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0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244" y="470581"/>
            <a:ext cx="10981510" cy="14481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do we use –able and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do we use –ible???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910" y="-369428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4" y="2353460"/>
            <a:ext cx="10981510" cy="866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use -ible when you can’t hear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root word.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A1BEB2-ADBB-D230-3949-8162D539C36F}"/>
              </a:ext>
            </a:extLst>
          </p:cNvPr>
          <p:cNvSpPr txBox="1">
            <a:spLocks/>
          </p:cNvSpPr>
          <p:nvPr/>
        </p:nvSpPr>
        <p:spPr>
          <a:xfrm>
            <a:off x="182878" y="3655140"/>
            <a:ext cx="5913121" cy="2423923"/>
          </a:xfrm>
          <a:prstGeom prst="roundRect">
            <a:avLst>
              <a:gd name="adj" fmla="val 12346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Invisible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made up of: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(prefix meaning not) +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vision (root word meaning to see)+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 (suffix meaning able to be) 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we don’t write invisionible, instead we write invisible.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83D37E-AE2C-573F-E826-420552CA89FD}"/>
              </a:ext>
            </a:extLst>
          </p:cNvPr>
          <p:cNvSpPr txBox="1">
            <a:spLocks/>
          </p:cNvSpPr>
          <p:nvPr/>
        </p:nvSpPr>
        <p:spPr>
          <a:xfrm>
            <a:off x="6278877" y="3655139"/>
            <a:ext cx="5730242" cy="2423923"/>
          </a:xfrm>
          <a:prstGeom prst="roundRect">
            <a:avLst>
              <a:gd name="adj" fmla="val 10686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Unlike the suffix -able which is added to the whole root word (comfort+able- comfortable) and is often used to form new words.</a:t>
            </a:r>
          </a:p>
        </p:txBody>
      </p:sp>
    </p:spTree>
    <p:extLst>
      <p:ext uri="{BB962C8B-B14F-4D97-AF65-F5344CB8AC3E}">
        <p14:creationId xmlns:p14="http://schemas.microsoft.com/office/powerpoint/2010/main" val="65135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Changeable or changeible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2807215" y="2163387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 – able or ible?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6853035" y="1464760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Terrable or terrible?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8038049" y="2968885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terrible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9246672" y="215248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or liveible?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726912" y="5832572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2803951" y="49908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6645825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Invincable or invincible?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8038049" y="5781141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invincible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9246672" y="496474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730176" y="3005138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Changeable 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6436" y="167656"/>
            <a:ext cx="11259127" cy="136408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that end with the </a:t>
            </a:r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sz="32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sz="32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can be turned into </a:t>
            </a:r>
            <a:r>
              <a:rPr lang="en-GB" sz="32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adverbs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by replacing the suffix with </a:t>
            </a:r>
            <a:r>
              <a:rPr lang="en-GB" sz="32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sz="32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ibly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EC0564F-DFCB-431C-E05F-2521266826D3}"/>
              </a:ext>
            </a:extLst>
          </p:cNvPr>
          <p:cNvSpPr txBox="1">
            <a:spLocks/>
          </p:cNvSpPr>
          <p:nvPr/>
        </p:nvSpPr>
        <p:spPr>
          <a:xfrm>
            <a:off x="2990443" y="2429279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8F2433-93EF-7345-89F9-4CDE8C58FEEA}"/>
              </a:ext>
            </a:extLst>
          </p:cNvPr>
          <p:cNvSpPr txBox="1">
            <a:spLocks/>
          </p:cNvSpPr>
          <p:nvPr/>
        </p:nvSpPr>
        <p:spPr>
          <a:xfrm>
            <a:off x="2990442" y="3158281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44D059-2C87-CEE7-1DEA-1AD4D0AFC33D}"/>
              </a:ext>
            </a:extLst>
          </p:cNvPr>
          <p:cNvSpPr txBox="1">
            <a:spLocks/>
          </p:cNvSpPr>
          <p:nvPr/>
        </p:nvSpPr>
        <p:spPr>
          <a:xfrm>
            <a:off x="2990442" y="4616285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6C8752-770B-6FCC-0704-785C60C4F290}"/>
              </a:ext>
            </a:extLst>
          </p:cNvPr>
          <p:cNvSpPr txBox="1">
            <a:spLocks/>
          </p:cNvSpPr>
          <p:nvPr/>
        </p:nvSpPr>
        <p:spPr>
          <a:xfrm>
            <a:off x="2990442" y="3887283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3F7727E-79AA-C95D-4344-8F4FDBD980ED}"/>
              </a:ext>
            </a:extLst>
          </p:cNvPr>
          <p:cNvSpPr txBox="1">
            <a:spLocks/>
          </p:cNvSpPr>
          <p:nvPr/>
        </p:nvSpPr>
        <p:spPr>
          <a:xfrm>
            <a:off x="6628770" y="2444781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FFA119-56B7-6C18-B5AD-F3B21A1D1FB9}"/>
              </a:ext>
            </a:extLst>
          </p:cNvPr>
          <p:cNvSpPr txBox="1">
            <a:spLocks/>
          </p:cNvSpPr>
          <p:nvPr/>
        </p:nvSpPr>
        <p:spPr>
          <a:xfrm>
            <a:off x="6628770" y="3165657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92871DF-A2D6-BC2B-8E26-13DC9CD82C05}"/>
              </a:ext>
            </a:extLst>
          </p:cNvPr>
          <p:cNvSpPr txBox="1">
            <a:spLocks/>
          </p:cNvSpPr>
          <p:nvPr/>
        </p:nvSpPr>
        <p:spPr>
          <a:xfrm>
            <a:off x="6628772" y="4568983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7EAF434-5709-EBD8-F590-70426A9FF8B2}"/>
              </a:ext>
            </a:extLst>
          </p:cNvPr>
          <p:cNvSpPr txBox="1">
            <a:spLocks/>
          </p:cNvSpPr>
          <p:nvPr/>
        </p:nvSpPr>
        <p:spPr>
          <a:xfrm>
            <a:off x="6628772" y="3861836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42B8B17-D851-12AD-6389-9F2AFC3488CC}"/>
              </a:ext>
            </a:extLst>
          </p:cNvPr>
          <p:cNvSpPr/>
          <p:nvPr/>
        </p:nvSpPr>
        <p:spPr>
          <a:xfrm>
            <a:off x="5674324" y="2605835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33AE509-081B-1BE1-F61E-F05889DE573C}"/>
              </a:ext>
            </a:extLst>
          </p:cNvPr>
          <p:cNvSpPr/>
          <p:nvPr/>
        </p:nvSpPr>
        <p:spPr>
          <a:xfrm>
            <a:off x="5657030" y="3339593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3AA82A3-CADD-1813-5887-97EBFA060FEF}"/>
              </a:ext>
            </a:extLst>
          </p:cNvPr>
          <p:cNvSpPr/>
          <p:nvPr/>
        </p:nvSpPr>
        <p:spPr>
          <a:xfrm>
            <a:off x="5657030" y="4037158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E6EDD55F-D88A-CEC5-B940-5A74F541BDB3}"/>
              </a:ext>
            </a:extLst>
          </p:cNvPr>
          <p:cNvSpPr/>
          <p:nvPr/>
        </p:nvSpPr>
        <p:spPr>
          <a:xfrm>
            <a:off x="5657031" y="4791874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A1E3A86-AE1C-CAC4-4101-2AD134CE1B73}"/>
              </a:ext>
            </a:extLst>
          </p:cNvPr>
          <p:cNvSpPr txBox="1">
            <a:spLocks/>
          </p:cNvSpPr>
          <p:nvPr/>
        </p:nvSpPr>
        <p:spPr>
          <a:xfrm>
            <a:off x="2990442" y="5345287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incred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3945990-F220-178B-26A4-0E6862468D27}"/>
              </a:ext>
            </a:extLst>
          </p:cNvPr>
          <p:cNvSpPr txBox="1">
            <a:spLocks/>
          </p:cNvSpPr>
          <p:nvPr/>
        </p:nvSpPr>
        <p:spPr>
          <a:xfrm>
            <a:off x="2990442" y="6074290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sens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0218CC7-5932-B4B5-FBF0-C7ACE9ADF284}"/>
              </a:ext>
            </a:extLst>
          </p:cNvPr>
          <p:cNvSpPr txBox="1">
            <a:spLocks/>
          </p:cNvSpPr>
          <p:nvPr/>
        </p:nvSpPr>
        <p:spPr>
          <a:xfrm>
            <a:off x="6628776" y="5345287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incred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B92639A-5F7F-E3A4-9D53-0D2AF15CCAAC}"/>
              </a:ext>
            </a:extLst>
          </p:cNvPr>
          <p:cNvSpPr txBox="1">
            <a:spLocks/>
          </p:cNvSpPr>
          <p:nvPr/>
        </p:nvSpPr>
        <p:spPr>
          <a:xfrm>
            <a:off x="6628776" y="6074290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sens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02233135-03BD-7957-C27D-6B82A34BA795}"/>
              </a:ext>
            </a:extLst>
          </p:cNvPr>
          <p:cNvSpPr/>
          <p:nvPr/>
        </p:nvSpPr>
        <p:spPr>
          <a:xfrm>
            <a:off x="5684420" y="5496256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8D7EDBD4-DACA-6367-0E70-989792BC6028}"/>
              </a:ext>
            </a:extLst>
          </p:cNvPr>
          <p:cNvSpPr/>
          <p:nvPr/>
        </p:nvSpPr>
        <p:spPr>
          <a:xfrm>
            <a:off x="5657033" y="6298556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6B31FD-813B-7F05-B8C9-E27DC7588BF4}"/>
              </a:ext>
            </a:extLst>
          </p:cNvPr>
          <p:cNvSpPr txBox="1">
            <a:spLocks/>
          </p:cNvSpPr>
          <p:nvPr/>
        </p:nvSpPr>
        <p:spPr>
          <a:xfrm>
            <a:off x="2990442" y="1700277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 word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7258F9-1072-B2EE-BA0C-DCB43EC0E06C}"/>
              </a:ext>
            </a:extLst>
          </p:cNvPr>
          <p:cNvSpPr txBox="1">
            <a:spLocks/>
          </p:cNvSpPr>
          <p:nvPr/>
        </p:nvSpPr>
        <p:spPr>
          <a:xfrm>
            <a:off x="6628776" y="1700277"/>
            <a:ext cx="2496037" cy="61605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79CE6AE3-EA57-2659-A361-D300D8B7AE8D}"/>
              </a:ext>
            </a:extLst>
          </p:cNvPr>
          <p:cNvSpPr/>
          <p:nvPr/>
        </p:nvSpPr>
        <p:spPr>
          <a:xfrm>
            <a:off x="5684420" y="1900428"/>
            <a:ext cx="801189" cy="25344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037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Microsoft Office PowerPoint</Application>
  <PresentationFormat>Widescreen</PresentationFormat>
  <Paragraphs>188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Words ending -ibly.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Synonyms! </vt:lpstr>
      <vt:lpstr>Synonyms! </vt:lpstr>
      <vt:lpstr>Synonyms! </vt:lpstr>
      <vt:lpstr>Synonyms! 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19</cp:revision>
  <dcterms:created xsi:type="dcterms:W3CDTF">2022-05-31T09:42:07Z</dcterms:created>
  <dcterms:modified xsi:type="dcterms:W3CDTF">2025-12-08T17:44:52Z</dcterms:modified>
</cp:coreProperties>
</file>