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4" r:id="rId2"/>
    <p:sldId id="413" r:id="rId3"/>
    <p:sldId id="274" r:id="rId4"/>
    <p:sldId id="324" r:id="rId5"/>
    <p:sldId id="331" r:id="rId6"/>
    <p:sldId id="390" r:id="rId7"/>
    <p:sldId id="371" r:id="rId8"/>
    <p:sldId id="372" r:id="rId9"/>
    <p:sldId id="370" r:id="rId10"/>
    <p:sldId id="387" r:id="rId11"/>
    <p:sldId id="388" r:id="rId12"/>
    <p:sldId id="389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6" r:id="rId27"/>
    <p:sldId id="360" r:id="rId28"/>
    <p:sldId id="366" r:id="rId29"/>
    <p:sldId id="362" r:id="rId30"/>
    <p:sldId id="363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B27F48-FFB5-475C-9930-C53B8472F2DC}" v="3" dt="2025-12-08T17:45:19.8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5:21.642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40:24.19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40:24.194" v="2"/>
          <ac:spMkLst>
            <pc:docMk/>
            <pc:sldMk cId="0" sldId="277"/>
            <ac:spMk id="2" creationId="{96DC87ED-9BFA-6EA7-D520-82771ABAC973}"/>
          </ac:spMkLst>
        </pc:spChg>
      </pc:sldChg>
      <pc:sldChg chg="del">
        <pc:chgData name="Glen Jones" userId="e846aaca-4b24-4b13-b0d0-f2308e16b284" providerId="ADAL" clId="{ED47ACC3-9597-4D89-A1DC-43CF280EF274}" dt="2025-12-08T17:39:45.578" v="1" actId="47"/>
        <pc:sldMkLst>
          <pc:docMk/>
          <pc:sldMk cId="2355754654" sldId="359"/>
        </pc:sldMkLst>
      </pc:sldChg>
      <pc:sldChg chg="add del">
        <pc:chgData name="Glen Jones" userId="e846aaca-4b24-4b13-b0d0-f2308e16b284" providerId="ADAL" clId="{ED47ACC3-9597-4D89-A1DC-43CF280EF274}" dt="2025-12-08T17:45:21.642" v="4" actId="47"/>
        <pc:sldMkLst>
          <pc:docMk/>
          <pc:sldMk cId="461087981" sldId="408"/>
        </pc:sldMkLst>
      </pc:sldChg>
      <pc:sldChg chg="add">
        <pc:chgData name="Glen Jones" userId="e846aaca-4b24-4b13-b0d0-f2308e16b284" providerId="ADAL" clId="{ED47ACC3-9597-4D89-A1DC-43CF280EF274}" dt="2025-12-08T17:45:19.836" v="3"/>
        <pc:sldMkLst>
          <pc:docMk/>
          <pc:sldMk cId="4232732053" sldId="41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23273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92ACA-4CE4-51BA-1119-7E63E64C2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4AF3D91-D1D1-B475-319E-31F7BC957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6F734D6-BEFC-1D7D-70AC-35392C711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D9A93A2-E60C-4BF4-8BC9-34386A74B2B9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solitary </a:t>
            </a:r>
            <a:r>
              <a:rPr lang="en-GB" sz="2800" b="1" u="sng" dirty="0">
                <a:latin typeface="Andika" panose="02000000000000000000" pitchFamily="2" charset="0"/>
              </a:rPr>
              <a:t>soldier</a:t>
            </a:r>
            <a:r>
              <a:rPr lang="en-GB" sz="2800" dirty="0">
                <a:latin typeface="Andika" panose="02000000000000000000" pitchFamily="2" charset="0"/>
              </a:rPr>
              <a:t> wandered back through no-man’s land.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A5A436-EC3E-B54F-22AD-F613B851DF1A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“soldier”?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B641497-D083-2697-73E1-4E28EE3CB9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37E698E5-B248-509A-0DAF-2F9B66E83348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tradesman	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88920A9E-802B-AB24-C646-3B0BA83BE51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trooper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7F2AE330-48FF-97A3-4DFE-E5C1BD653DB2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talisman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CBB7952-6AFF-70E8-8580-873F6A2FF9B4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solitary </a:t>
            </a:r>
            <a:r>
              <a:rPr lang="en-GB" sz="2800" b="1" u="sng" dirty="0">
                <a:latin typeface="Andika" panose="02000000000000000000" pitchFamily="2" charset="0"/>
              </a:rPr>
              <a:t>trooper</a:t>
            </a:r>
            <a:r>
              <a:rPr lang="en-GB" sz="2800" dirty="0">
                <a:latin typeface="Andika" panose="02000000000000000000" pitchFamily="2" charset="0"/>
              </a:rPr>
              <a:t> wandered back through no-man’s land.</a:t>
            </a:r>
          </a:p>
        </p:txBody>
      </p:sp>
    </p:spTree>
    <p:extLst>
      <p:ext uri="{BB962C8B-B14F-4D97-AF65-F5344CB8AC3E}">
        <p14:creationId xmlns:p14="http://schemas.microsoft.com/office/powerpoint/2010/main" val="257167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3B441-832C-2330-B0E0-8A14643FD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03F3EB-B1DD-D638-F011-282E1FB83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2406A70-86E0-B5F9-1F40-89A047DE2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25B63DD-CA71-5874-A070-41A6AD003966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village </a:t>
            </a:r>
            <a:r>
              <a:rPr lang="en-GB" sz="2800" b="1" u="sng" dirty="0">
                <a:latin typeface="Andika" panose="02000000000000000000" pitchFamily="2" charset="0"/>
              </a:rPr>
              <a:t>chief</a:t>
            </a:r>
            <a:r>
              <a:rPr lang="en-GB" sz="2800" dirty="0">
                <a:latin typeface="Andika" panose="02000000000000000000" pitchFamily="2" charset="0"/>
              </a:rPr>
              <a:t> has memorised all the stories of his people.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5EF506-CBED-B8C9-323F-8220AB10F034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“chief”?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DEC07C4-FDA8-9DDD-0DEC-10715DA10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F996A307-C611-0759-D3EA-5E2C26D33DD6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historian	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4F70968B-F9ED-6489-5972-B9880BA69F55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leader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3D85D796-C196-D7F0-245C-32555A8ADAC6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doctor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01AB4A8-F61D-9383-8127-613ABA83B6EB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village </a:t>
            </a:r>
            <a:r>
              <a:rPr lang="en-GB" sz="2800" b="1" u="sng" dirty="0">
                <a:latin typeface="Andika" panose="02000000000000000000" pitchFamily="2" charset="0"/>
              </a:rPr>
              <a:t>leader</a:t>
            </a:r>
            <a:r>
              <a:rPr lang="en-GB" sz="2800" dirty="0">
                <a:latin typeface="Andika" panose="02000000000000000000" pitchFamily="2" charset="0"/>
              </a:rPr>
              <a:t> has memorised all the stories of his people.</a:t>
            </a:r>
          </a:p>
        </p:txBody>
      </p:sp>
    </p:spTree>
    <p:extLst>
      <p:ext uri="{BB962C8B-B14F-4D97-AF65-F5344CB8AC3E}">
        <p14:creationId xmlns:p14="http://schemas.microsoft.com/office/powerpoint/2010/main" val="342778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8ADD3-258B-65EE-E09B-C616A6EC0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0AA41A-C933-16EA-3C4C-F62EEDBEA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CC77257-D38F-0306-C52F-8E1DC61F6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D7D398E-5E94-3A48-8871-894E448C276E}"/>
              </a:ext>
            </a:extLst>
          </p:cNvPr>
          <p:cNvSpPr/>
          <p:nvPr/>
        </p:nvSpPr>
        <p:spPr>
          <a:xfrm>
            <a:off x="190500" y="1940073"/>
            <a:ext cx="11847253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He could not simply pick up the </a:t>
            </a:r>
            <a:r>
              <a:rPr lang="en-GB" sz="2800" b="1" u="sng" dirty="0">
                <a:latin typeface="Andika" panose="02000000000000000000" pitchFamily="2" charset="0"/>
              </a:rPr>
              <a:t>ancient</a:t>
            </a:r>
            <a:r>
              <a:rPr lang="en-GB" sz="2800" dirty="0">
                <a:latin typeface="Andika" panose="02000000000000000000" pitchFamily="2" charset="0"/>
              </a:rPr>
              <a:t> scrolls with his bare hands.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D6EAD9-9B27-AAB9-429D-7A0D08F26A7B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“ancient”?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45B55C6-2BBF-23DC-0DDF-81E7B6AF0B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3E5AD2BB-FBBA-D47C-69C8-DAC4F96288FE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antiquated	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63667465-A41E-A34E-FB5F-4758D26F97F4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anticipated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9557CA1E-E75C-8B54-AC20-CD9232908A99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animated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C057218-EF9F-FF29-1171-95E2033F9732}"/>
              </a:ext>
            </a:extLst>
          </p:cNvPr>
          <p:cNvSpPr/>
          <p:nvPr/>
        </p:nvSpPr>
        <p:spPr>
          <a:xfrm>
            <a:off x="190500" y="5029503"/>
            <a:ext cx="11847253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He could not simply pick up the </a:t>
            </a:r>
            <a:r>
              <a:rPr lang="en-GB" sz="2800" u="sng" dirty="0">
                <a:latin typeface="Andika" panose="02000000000000000000" pitchFamily="2" charset="0"/>
              </a:rPr>
              <a:t>antiquated</a:t>
            </a:r>
            <a:r>
              <a:rPr lang="en-GB" sz="2800" dirty="0">
                <a:latin typeface="Andika" panose="02000000000000000000" pitchFamily="2" charset="0"/>
              </a:rPr>
              <a:t> scrolls with his bare hands. </a:t>
            </a:r>
          </a:p>
        </p:txBody>
      </p:sp>
    </p:spTree>
    <p:extLst>
      <p:ext uri="{BB962C8B-B14F-4D97-AF65-F5344CB8AC3E}">
        <p14:creationId xmlns:p14="http://schemas.microsoft.com/office/powerpoint/2010/main" val="20125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5144BFD-C2F5-1E89-DFC2-59301D122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589E9F-4851-FD31-5EE0-2010E03C6D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867191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16C0632-8C81-2A34-40EB-CC3D9527155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1. A wide-open space which rhymes with yield. 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9220F0-5E21-816F-3D4A-60018CF89762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 </a:t>
            </a:r>
            <a:r>
              <a:rPr lang="en-AU" b="1" u="sng" dirty="0">
                <a:solidFill>
                  <a:schemeClr val="bg1">
                    <a:lumMod val="95000"/>
                  </a:schemeClr>
                </a:solidFill>
              </a:rPr>
              <a:t>field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74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1D2A5-EA33-3BE3-CC7C-A6AC17B71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22B2180-165F-A89F-EBC8-E8A9FB13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5198E2-AE5C-791E-624F-2F46665652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487074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1CB00C0-5DE6-F54F-E3DB-921DF4D1E7D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1. A wide-open space which rhymes with yield. 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804B35-6044-6603-C0B3-010C2D579F9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 </a:t>
            </a:r>
            <a:r>
              <a:rPr lang="en-AU" b="1" u="sng" dirty="0">
                <a:solidFill>
                  <a:schemeClr val="bg1">
                    <a:lumMod val="95000"/>
                  </a:schemeClr>
                </a:solidFill>
              </a:rPr>
              <a:t>field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541C9-24CA-2F8A-468C-9DB171206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A756574-4FD1-2A20-3636-70A344A01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3BEF2A-2C2B-47A5-ACBF-ECBB1474B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702418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9A91C8A-B39E-93D1-E456-45C097A8487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An elf who hides and likes to play tricks could be described as….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9C3B151-F29C-D25D-410A-7ED5B2F001BD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Mischievous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563AC9-31A4-8DB3-1BA6-50047A45F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87025F8-3E17-5076-B2AC-1FABC319B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A30B2C-6073-3186-5B75-3465EED83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636638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ED83E9B-587B-79FE-B55F-3A23C4B8E33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	An elf who hides and likes to play tricks could be described as….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4690E5-CC66-2ECF-3611-B6AFD206F942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Mischievous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8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9774A-4C8A-1C04-FC16-988F0D0C7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7D8E2F6-5184-CEEC-9246-0A0470C3A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2118A4-9FBD-16F1-2CC7-B16F69D65B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756513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7430E41-AF09-BAFD-BF5A-3449DE8D120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Something that belongs to the very distant past.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56A7F1-828E-387B-143B-96C4A91EFA55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Ancient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14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EBC76-A5BF-296F-84CA-6044C0D4C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9C202E1-7273-9DF5-2B66-F73424D1E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6A802-9C8F-5B6C-0F7A-D266B213A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046288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A436C97-A31B-5612-EEA0-1AEE7503514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	Something that belongs to the very distant past.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234228-901E-E913-F89C-D3DCEE4F4AD4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Ancient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6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9C5D7-2180-E94D-E79F-85099AEBD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3425FDD-1D19-11DD-CEBE-826BD9900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24C692D-E727-F00E-B129-48ECC0C55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655263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3CD6401-AA84-59C9-69D3-FD0E0B7460F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When you realise that the danger has passed, you feel….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6C16BDB-A6B4-6988-0442-96D69EF46BC9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Relieved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4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hand pouring a cup of tea&#10;&#10;AI-generated content may be incorrect.">
            <a:extLst>
              <a:ext uri="{FF2B5EF4-FFF2-40B4-BE49-F238E27FC236}">
                <a16:creationId xmlns:a16="http://schemas.microsoft.com/office/drawing/2014/main" id="{5F53C7B1-55B9-697C-131A-A836ADAEDB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736" y="1475825"/>
            <a:ext cx="3966525" cy="53105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F89DE98-78B4-BD70-EF2A-36680AEA4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314400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BED86-D819-60DE-0A4C-2D3C30E98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9BED799-8CED-6F1E-1B21-DBE208305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00A78C9-7433-5B38-8150-ECAE4961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425845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605F636-D7C9-2D35-5DE1-0D8F44CF6E1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	When you realise that the danger has passed, you feel….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B3949FE-9EDE-39D1-0D33-520176681DD8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Relieved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F9C92-B726-7056-49FA-F6D976917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C0FF56E-1651-397A-E16A-C35202E2E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5FB65C8-1226-7636-4D58-ACCC26AC8D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56916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1B75F29-E122-AFEC-B4E7-319CE95712D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If you just believe then there’s nothing you can’t 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BEB7686-9CAB-B999-2C83-C4787DA863C4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Achieve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A074A-84F3-C65F-FDDD-F0186DA73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A0FC2E6-BCC3-D59D-B9C5-A11C2B788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34E2E2-6EC3-4516-8187-F8220AE9A7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731060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5AC6DFA-B9FB-4D0E-AD80-67D1A06207A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	If you just believe then there’s nothing you can’t 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EFCEB82-0C20-A567-3FAD-F5D9C351CCD1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Achieve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77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020AB-B76B-6DB2-FFE1-D9BD546E7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F22E6F9-355D-2A1C-8EE5-CA51D1811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2C1339-A258-D58B-3FF3-9E3CF9C1C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170807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1E7657-4FBC-20F3-5085-1700D372AD74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The shopping centre bathroom is a public….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0EC6D0-10CB-5BF5-B22B-AF54847B14E9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Convenience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0AF1-DC65-13DC-061F-A18F08756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BD3BC2D-B4C2-320C-0665-3790007FA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F99B33-965B-E8DE-565E-23C4A2736A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03832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1A2BEA-F82C-D5A9-71AC-F7FA3A1F1D8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72630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	The shopping centre bathroom is a public….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5B52FE-B709-82ED-C6C5-F26B89DB77C0}"/>
              </a:ext>
            </a:extLst>
          </p:cNvPr>
          <p:cNvSpPr txBox="1">
            <a:spLocks/>
          </p:cNvSpPr>
          <p:nvPr/>
        </p:nvSpPr>
        <p:spPr>
          <a:xfrm>
            <a:off x="4223898" y="1179883"/>
            <a:ext cx="3609976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Convenience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15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B8050-BB45-3980-D467-0318F6B80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A007AB6-46F4-A5ED-83DF-04CE878D7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0C0F8C-5D21-FA2E-1767-BE5AF43F4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539023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DDCCC37-8D9E-2D06-0EBD-90523F115155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6569-7A47-A234-EB5A-ABA1895BD61E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A tiger is a ____________ predator. 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8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ABA9-5E9A-712A-D6AD-E0A7D4721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639F4F4-BF2D-CCB4-2029-4F6377AAA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8ED0A78-DF74-4A68-889F-BB1D3C3EE7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380007"/>
              </p:ext>
            </p:extLst>
          </p:nvPr>
        </p:nvGraphicFramePr>
        <p:xfrm>
          <a:off x="2076451" y="1913309"/>
          <a:ext cx="861534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356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574356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</a:tblGrid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8014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7420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C83B581-E74B-81CC-1ED2-74DB7F921433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7320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03E467-4155-BA01-4B22-B99FEFE6D5B4}"/>
              </a:ext>
            </a:extLst>
          </p:cNvPr>
          <p:cNvSpPr txBox="1">
            <a:spLocks/>
          </p:cNvSpPr>
          <p:nvPr/>
        </p:nvSpPr>
        <p:spPr>
          <a:xfrm>
            <a:off x="370597" y="1179883"/>
            <a:ext cx="11316578" cy="54532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AU" dirty="0">
                <a:solidFill>
                  <a:schemeClr val="bg1">
                    <a:lumMod val="95000"/>
                  </a:schemeClr>
                </a:solidFill>
              </a:rPr>
              <a:t>HINT: A tiger is a ____________ predator. </a:t>
            </a:r>
            <a:endParaRPr lang="en-GB" b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36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750A38-7083-AD47-E676-0FE008954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800" y="2154454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sufficient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variety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achieve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convenience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DA0907-FA01-5CCD-BC48-019733399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341" y="2154454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believe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field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chief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relieved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fierce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81015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42A191-150B-6705-3CF2-569DED5F1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800" y="2154454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sufficient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variety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achieve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convenience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3E0283-4AFE-2691-B89E-60D65C1DE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341" y="2154454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believe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field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chief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relieved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fierce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3240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127203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sufficient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variety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ancient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achieve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convenience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0604" y="2018418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believe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field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chief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relieved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fierce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6DC87ED-9BFA-6EA7-D520-82771ABAC97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77516" y="3558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‘</a:t>
            </a:r>
            <a:r>
              <a:rPr lang="en-GB" sz="3600" dirty="0">
                <a:solidFill>
                  <a:srgbClr val="FFFF00"/>
                </a:solidFill>
              </a:rPr>
              <a:t>i before e except after c</a:t>
            </a:r>
            <a:r>
              <a:rPr lang="en-GB" sz="3600" dirty="0">
                <a:solidFill>
                  <a:schemeClr val="bg1"/>
                </a:solidFill>
              </a:rPr>
              <a:t>’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is an old saying or proverb.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691E77-1169-3548-CDA1-E7446C1E6CB6}"/>
              </a:ext>
            </a:extLst>
          </p:cNvPr>
          <p:cNvSpPr txBox="1">
            <a:spLocks/>
          </p:cNvSpPr>
          <p:nvPr/>
        </p:nvSpPr>
        <p:spPr>
          <a:xfrm>
            <a:off x="577516" y="2122693"/>
            <a:ext cx="11105147" cy="13909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three words that are spelt </a:t>
            </a:r>
            <a:r>
              <a:rPr lang="en-GB" sz="3600" u="sng" dirty="0">
                <a:solidFill>
                  <a:srgbClr val="FFFF0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? 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372638-DFA8-0710-8D9E-B287F4521120}"/>
              </a:ext>
            </a:extLst>
          </p:cNvPr>
          <p:cNvSpPr txBox="1">
            <a:spLocks/>
          </p:cNvSpPr>
          <p:nvPr/>
        </p:nvSpPr>
        <p:spPr>
          <a:xfrm>
            <a:off x="577516" y="3819411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bel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6271A46-6A57-E5C9-4A41-9FC02A0544F5}"/>
              </a:ext>
            </a:extLst>
          </p:cNvPr>
          <p:cNvSpPr txBox="1">
            <a:spLocks/>
          </p:cNvSpPr>
          <p:nvPr/>
        </p:nvSpPr>
        <p:spPr>
          <a:xfrm>
            <a:off x="6408253" y="483836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sold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B6DA3B2-5336-3445-678B-C99262F0BFBA}"/>
              </a:ext>
            </a:extLst>
          </p:cNvPr>
          <p:cNvSpPr txBox="1">
            <a:spLocks/>
          </p:cNvSpPr>
          <p:nvPr/>
        </p:nvSpPr>
        <p:spPr>
          <a:xfrm>
            <a:off x="6391913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f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ld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9D15E56-7200-D5FB-6EFA-56AB8E1FFF43}"/>
              </a:ext>
            </a:extLst>
          </p:cNvPr>
          <p:cNvSpPr txBox="1">
            <a:spLocks/>
          </p:cNvSpPr>
          <p:nvPr/>
        </p:nvSpPr>
        <p:spPr>
          <a:xfrm>
            <a:off x="9299111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suffic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u="sng" dirty="0">
                <a:solidFill>
                  <a:schemeClr val="bg1"/>
                </a:solidFill>
              </a:rPr>
              <a:t>nt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36" y="211870"/>
            <a:ext cx="1668379" cy="214959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872ABC6-0E11-8BFB-6924-0427DA8E1F59}"/>
              </a:ext>
            </a:extLst>
          </p:cNvPr>
          <p:cNvSpPr txBox="1">
            <a:spLocks/>
          </p:cNvSpPr>
          <p:nvPr/>
        </p:nvSpPr>
        <p:spPr>
          <a:xfrm>
            <a:off x="577516" y="483836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var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ty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A32DD2B-3FEC-8A01-76CA-768D855FFCC3}"/>
              </a:ext>
            </a:extLst>
          </p:cNvPr>
          <p:cNvSpPr txBox="1">
            <a:spLocks/>
          </p:cNvSpPr>
          <p:nvPr/>
        </p:nvSpPr>
        <p:spPr>
          <a:xfrm>
            <a:off x="577516" y="587557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anc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49F8B8A-13F6-7EA8-E0D9-7B838F3CB738}"/>
              </a:ext>
            </a:extLst>
          </p:cNvPr>
          <p:cNvSpPr txBox="1">
            <a:spLocks/>
          </p:cNvSpPr>
          <p:nvPr/>
        </p:nvSpPr>
        <p:spPr>
          <a:xfrm>
            <a:off x="3484715" y="483836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cr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AA9FCB-66A8-0366-C142-8550A8081F40}"/>
              </a:ext>
            </a:extLst>
          </p:cNvPr>
          <p:cNvSpPr txBox="1">
            <a:spLocks/>
          </p:cNvSpPr>
          <p:nvPr/>
        </p:nvSpPr>
        <p:spPr>
          <a:xfrm>
            <a:off x="3484714" y="385593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ach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ve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0D3A280-AFEB-D661-4BF6-15AC31F3992C}"/>
              </a:ext>
            </a:extLst>
          </p:cNvPr>
          <p:cNvSpPr txBox="1">
            <a:spLocks/>
          </p:cNvSpPr>
          <p:nvPr/>
        </p:nvSpPr>
        <p:spPr>
          <a:xfrm>
            <a:off x="9299111" y="4838360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conven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nce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448F8A-C2B6-783B-D089-C1058E66E836}"/>
              </a:ext>
            </a:extLst>
          </p:cNvPr>
          <p:cNvSpPr txBox="1">
            <a:spLocks/>
          </p:cNvSpPr>
          <p:nvPr/>
        </p:nvSpPr>
        <p:spPr>
          <a:xfrm>
            <a:off x="3484715" y="5849889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misch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vous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344B061-703D-3F9D-114F-751A81C35D24}"/>
              </a:ext>
            </a:extLst>
          </p:cNvPr>
          <p:cNvSpPr txBox="1">
            <a:spLocks/>
          </p:cNvSpPr>
          <p:nvPr/>
        </p:nvSpPr>
        <p:spPr>
          <a:xfrm>
            <a:off x="6391913" y="5849889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rel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ved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429538F-849A-37E5-87FD-7A77B013E890}"/>
              </a:ext>
            </a:extLst>
          </p:cNvPr>
          <p:cNvSpPr txBox="1">
            <a:spLocks/>
          </p:cNvSpPr>
          <p:nvPr/>
        </p:nvSpPr>
        <p:spPr>
          <a:xfrm>
            <a:off x="9299111" y="5849889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ch</a:t>
            </a:r>
            <a:r>
              <a:rPr lang="en-GB" sz="3600" u="sng" dirty="0">
                <a:solidFill>
                  <a:srgbClr val="7030A0"/>
                </a:solidFill>
              </a:rPr>
              <a:t>ie</a:t>
            </a:r>
            <a:r>
              <a:rPr lang="en-GB" sz="3600" dirty="0">
                <a:solidFill>
                  <a:schemeClr val="bg1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1276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ECB2EFC-7417-67FF-4825-EFA21F4A3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77516" y="355846"/>
            <a:ext cx="11105147" cy="14793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Unfortunately, ‘</a:t>
            </a:r>
            <a:r>
              <a:rPr lang="en-GB" sz="3600" dirty="0">
                <a:solidFill>
                  <a:srgbClr val="FFFF00"/>
                </a:solidFill>
              </a:rPr>
              <a:t>i before e except after c</a:t>
            </a:r>
            <a:r>
              <a:rPr lang="en-GB" sz="3600" dirty="0">
                <a:solidFill>
                  <a:schemeClr val="bg1"/>
                </a:solidFill>
              </a:rPr>
              <a:t>’ 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isn’t always true.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691E77-1169-3548-CDA1-E7446C1E6CB6}"/>
              </a:ext>
            </a:extLst>
          </p:cNvPr>
          <p:cNvSpPr txBox="1">
            <a:spLocks/>
          </p:cNvSpPr>
          <p:nvPr/>
        </p:nvSpPr>
        <p:spPr>
          <a:xfrm>
            <a:off x="3116179" y="2323231"/>
            <a:ext cx="8566484" cy="13909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Can you remember of any words that are spelt </a:t>
            </a:r>
            <a:r>
              <a:rPr lang="en-GB" sz="3600" u="sng" dirty="0">
                <a:solidFill>
                  <a:srgbClr val="FFFF0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 </a:t>
            </a:r>
            <a:r>
              <a:rPr lang="en-GB" sz="3600" u="sng" dirty="0">
                <a:solidFill>
                  <a:srgbClr val="FFFF00"/>
                </a:solidFill>
              </a:rPr>
              <a:t>without a c</a:t>
            </a:r>
            <a:r>
              <a:rPr lang="en-GB" sz="3600" dirty="0">
                <a:solidFill>
                  <a:schemeClr val="bg1"/>
                </a:solidFill>
              </a:rPr>
              <a:t>? 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3372638-DFA8-0710-8D9E-B287F4521120}"/>
              </a:ext>
            </a:extLst>
          </p:cNvPr>
          <p:cNvSpPr txBox="1">
            <a:spLocks/>
          </p:cNvSpPr>
          <p:nvPr/>
        </p:nvSpPr>
        <p:spPr>
          <a:xfrm>
            <a:off x="3446293" y="4180256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prot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6271A46-6A57-E5C9-4A41-9FC02A0544F5}"/>
              </a:ext>
            </a:extLst>
          </p:cNvPr>
          <p:cNvSpPr txBox="1">
            <a:spLocks/>
          </p:cNvSpPr>
          <p:nvPr/>
        </p:nvSpPr>
        <p:spPr>
          <a:xfrm>
            <a:off x="6047873" y="4202225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caff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ne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B6DA3B2-5336-3445-678B-C99262F0BFBA}"/>
              </a:ext>
            </a:extLst>
          </p:cNvPr>
          <p:cNvSpPr txBox="1">
            <a:spLocks/>
          </p:cNvSpPr>
          <p:nvPr/>
        </p:nvSpPr>
        <p:spPr>
          <a:xfrm>
            <a:off x="8649453" y="4202226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s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ze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9D15E56-7200-D5FB-6EFA-56AB8E1FFF43}"/>
              </a:ext>
            </a:extLst>
          </p:cNvPr>
          <p:cNvSpPr txBox="1">
            <a:spLocks/>
          </p:cNvSpPr>
          <p:nvPr/>
        </p:nvSpPr>
        <p:spPr>
          <a:xfrm>
            <a:off x="4655469" y="5439973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n</a:t>
            </a: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ther</a:t>
            </a:r>
          </a:p>
        </p:txBody>
      </p: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72F3B6-9C3C-A8DE-CA91-6B9D3F2118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0"/>
          <a:stretch/>
        </p:blipFill>
        <p:spPr>
          <a:xfrm>
            <a:off x="0" y="1464236"/>
            <a:ext cx="3542548" cy="50463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848AC65-EE64-537A-2A33-BB32F19B49B0}"/>
              </a:ext>
            </a:extLst>
          </p:cNvPr>
          <p:cNvSpPr txBox="1">
            <a:spLocks/>
          </p:cNvSpPr>
          <p:nvPr/>
        </p:nvSpPr>
        <p:spPr>
          <a:xfrm>
            <a:off x="7536532" y="5439973"/>
            <a:ext cx="2225841" cy="74966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buNone/>
            </a:pPr>
            <a:r>
              <a:rPr lang="en-GB" sz="3600" u="sng" dirty="0">
                <a:solidFill>
                  <a:srgbClr val="7030A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ther</a:t>
            </a:r>
          </a:p>
        </p:txBody>
      </p:sp>
    </p:spTree>
    <p:extLst>
      <p:ext uri="{BB962C8B-B14F-4D97-AF65-F5344CB8AC3E}">
        <p14:creationId xmlns:p14="http://schemas.microsoft.com/office/powerpoint/2010/main" val="38767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62 0.08009 L -2.5E-6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5A735-8713-24FD-EA2B-37477E904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F7BA114-FD21-95B9-070F-B48234510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2C7B11-565B-F868-EDD3-D26B449CCEAD}"/>
              </a:ext>
            </a:extLst>
          </p:cNvPr>
          <p:cNvSpPr txBox="1">
            <a:spLocks/>
          </p:cNvSpPr>
          <p:nvPr/>
        </p:nvSpPr>
        <p:spPr>
          <a:xfrm>
            <a:off x="3116179" y="355845"/>
            <a:ext cx="8566484" cy="403518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GB" sz="3600" dirty="0">
                <a:solidFill>
                  <a:schemeClr val="bg1"/>
                </a:solidFill>
              </a:rPr>
              <a:t>The i before e except after c is not always a very helpful rule. </a:t>
            </a:r>
            <a:br>
              <a:rPr lang="en-GB" sz="3600" dirty="0">
                <a:solidFill>
                  <a:schemeClr val="bg1"/>
                </a:solidFill>
              </a:rPr>
            </a:br>
            <a:endParaRPr lang="en-GB" sz="3600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en-GB" sz="3600" dirty="0">
                <a:solidFill>
                  <a:schemeClr val="bg1"/>
                </a:solidFill>
              </a:rPr>
              <a:t>It only really works for some common origin words which came to the English language from </a:t>
            </a:r>
            <a:r>
              <a:rPr lang="en-GB" sz="3600" b="1" u="sng" dirty="0">
                <a:solidFill>
                  <a:schemeClr val="bg1"/>
                </a:solidFill>
              </a:rPr>
              <a:t>French words</a:t>
            </a:r>
            <a:r>
              <a:rPr lang="en-GB" sz="3600" dirty="0">
                <a:solidFill>
                  <a:schemeClr val="bg1"/>
                </a:solidFill>
              </a:rPr>
              <a:t> including receive, perceive, conceive, and deceive as well as deceit, conceit, and receipt.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56D54F7-5342-449C-1FD2-2CCFD47B9EB3}"/>
              </a:ext>
            </a:extLst>
          </p:cNvPr>
          <p:cNvSpPr txBox="1">
            <a:spLocks/>
          </p:cNvSpPr>
          <p:nvPr/>
        </p:nvSpPr>
        <p:spPr>
          <a:xfrm>
            <a:off x="3116179" y="4659844"/>
            <a:ext cx="8566484" cy="167914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Words with </a:t>
            </a:r>
            <a:r>
              <a:rPr lang="en-GB" sz="3600" b="1" u="sng" dirty="0">
                <a:solidFill>
                  <a:schemeClr val="bg1"/>
                </a:solidFill>
              </a:rPr>
              <a:t>Germanic or Old English </a:t>
            </a:r>
            <a:r>
              <a:rPr lang="en-GB" sz="3600" dirty="0">
                <a:solidFill>
                  <a:schemeClr val="bg1"/>
                </a:solidFill>
              </a:rPr>
              <a:t>roots, such as weird, neither, seize don’t keep to this rule so there are lots of exceptions. </a:t>
            </a:r>
          </a:p>
        </p:txBody>
      </p: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2720727-9202-D557-2A27-6D1AC8A8E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0"/>
          <a:stretch/>
        </p:blipFill>
        <p:spPr>
          <a:xfrm>
            <a:off x="0" y="1464236"/>
            <a:ext cx="3542548" cy="50463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06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62 0.08009 L -2.5E-6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a feild filled with wonderful plants, they stumbled upon an ancent spaceship.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a field filled with wonderful plants, they stumbled upon an ancient spaceship.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As they wandered through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field</a:t>
            </a:r>
            <a:r>
              <a:rPr lang="en-GB" sz="3200" dirty="0">
                <a:solidFill>
                  <a:schemeClr val="bg1"/>
                </a:solidFill>
              </a:rPr>
              <a:t> filled with wonderful plants, they stumbled upon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ancient</a:t>
            </a:r>
            <a:r>
              <a:rPr lang="en-GB" sz="3200" dirty="0">
                <a:solidFill>
                  <a:schemeClr val="bg1"/>
                </a:solidFill>
              </a:rPr>
              <a:t> spaceship.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6461F-ADA6-6CE0-4C03-EE4B9589D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F88EAAA-D3E6-AD05-AA3F-F72E1DF4D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36FD630-403A-B61A-A7D4-ED3F20C0B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0709B2-6DC8-52D0-4E8A-49ECFB7EB39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12F8BBD-064C-6A65-9700-4BE859DF4E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8E1306-4E2C-4F1F-DD43-7B00E8880FFC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 got stuck here while chasing a feld monster,"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soldeir explained.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F97DBA-A4A4-5424-8BED-F92C6011E30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2D7B72E-F88E-A4C3-36E1-0C2428EB05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3A62271-1AB7-1BFB-5BE1-7880B6B57642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 got stuck here while chasing a field monster,"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soldier explained.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7BE5EB-AE2F-C223-29C8-DEFD942B127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 got stuck here while chasing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field</a:t>
            </a:r>
            <a:r>
              <a:rPr lang="en-GB" sz="3200" dirty="0">
                <a:solidFill>
                  <a:schemeClr val="bg1"/>
                </a:solidFill>
              </a:rPr>
              <a:t> monster,"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soldier</a:t>
            </a:r>
            <a:r>
              <a:rPr lang="en-GB" sz="3200" dirty="0">
                <a:solidFill>
                  <a:schemeClr val="bg1"/>
                </a:solidFill>
              </a:rPr>
              <a:t> explained.</a:t>
            </a:r>
          </a:p>
        </p:txBody>
      </p:sp>
    </p:spTree>
    <p:extLst>
      <p:ext uri="{BB962C8B-B14F-4D97-AF65-F5344CB8AC3E}">
        <p14:creationId xmlns:p14="http://schemas.microsoft.com/office/powerpoint/2010/main" val="423772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b="1" u="sng" dirty="0">
                <a:latin typeface="Andika" panose="02000000000000000000" pitchFamily="2" charset="0"/>
              </a:rPr>
              <a:t>fierce</a:t>
            </a:r>
            <a:r>
              <a:rPr lang="en-GB" sz="2800" dirty="0">
                <a:latin typeface="Andika" panose="02000000000000000000" pitchFamily="2" charset="0"/>
              </a:rPr>
              <a:t> tiger disappeared into the jungle.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“fierce”?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favourite	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ferocious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funny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b="1" u="sng" dirty="0">
                <a:latin typeface="Andika" panose="02000000000000000000" pitchFamily="2" charset="0"/>
              </a:rPr>
              <a:t>ferocious</a:t>
            </a:r>
            <a:r>
              <a:rPr lang="en-GB" sz="2800" dirty="0">
                <a:latin typeface="Andika" panose="02000000000000000000" pitchFamily="2" charset="0"/>
              </a:rPr>
              <a:t> tiger disappeared into the jungle.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1631</Words>
  <Application>Microsoft Office PowerPoint</Application>
  <PresentationFormat>Widescreen</PresentationFormat>
  <Paragraphs>719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Scrambler has been scrambling!</vt:lpstr>
      <vt:lpstr>Words spelt ie.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Synonyms! </vt:lpstr>
      <vt:lpstr>Synonyms! </vt:lpstr>
      <vt:lpstr>Synonyms! </vt:lpstr>
      <vt:lpstr>Synonyms!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17</cp:revision>
  <dcterms:created xsi:type="dcterms:W3CDTF">2022-05-31T09:42:07Z</dcterms:created>
  <dcterms:modified xsi:type="dcterms:W3CDTF">2025-12-08T17:45:23Z</dcterms:modified>
</cp:coreProperties>
</file>