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4" r:id="rId3"/>
    <p:sldId id="274" r:id="rId4"/>
    <p:sldId id="294" r:id="rId5"/>
    <p:sldId id="324" r:id="rId6"/>
    <p:sldId id="331" r:id="rId7"/>
    <p:sldId id="371" r:id="rId8"/>
    <p:sldId id="372" r:id="rId9"/>
    <p:sldId id="373" r:id="rId10"/>
    <p:sldId id="374" r:id="rId11"/>
    <p:sldId id="376" r:id="rId12"/>
    <p:sldId id="375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68" r:id="rId25"/>
    <p:sldId id="363" r:id="rId26"/>
    <p:sldId id="277" r:id="rId27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D17824-059F-4A75-BE5E-A4889E9EC326}" v="3" dt="2025-12-08T17:45:42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5:43.736" v="4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41:47.364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41:47.364" v="0"/>
          <ac:spMkLst>
            <pc:docMk/>
            <pc:sldMk cId="0" sldId="277"/>
            <ac:spMk id="2" creationId="{31F2EBC6-EABE-FA78-8E2E-171629F1C575}"/>
          </ac:spMkLst>
        </pc:spChg>
      </pc:sldChg>
      <pc:sldChg chg="del">
        <pc:chgData name="Glen Jones" userId="e846aaca-4b24-4b13-b0d0-f2308e16b284" providerId="ADAL" clId="{ED47ACC3-9597-4D89-A1DC-43CF280EF274}" dt="2025-12-08T17:42:30.534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5:42.207" v="3"/>
        <pc:sldMkLst>
          <pc:docMk/>
          <pc:sldMk cId="2433589833" sldId="390"/>
        </pc:sldMkLst>
      </pc:sldChg>
      <pc:sldChg chg="add del">
        <pc:chgData name="Glen Jones" userId="e846aaca-4b24-4b13-b0d0-f2308e16b284" providerId="ADAL" clId="{ED47ACC3-9597-4D89-A1DC-43CF280EF274}" dt="2025-12-08T17:45:43.736" v="4" actId="47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43358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FB91A-4AEF-4217-D49E-7D7345C05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2CF76BB-C911-A5D0-723B-CFB9D614F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08D2A9-84E6-0845-B342-B7C038D0B6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875635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9CCECC7-BBCA-571F-5AAB-E9C37932D163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	To lie is to __________.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3FAD0F-F537-662C-609B-4C47393A4638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deceive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12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AE359-5C9E-2E17-5A6F-B253D642F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1F200BF-3310-A60B-BEE2-8140EB96F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83CB067-820B-9955-E9CA-E027B3A6FB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632564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8BF7879-A710-3A14-CE45-0F61FA929DD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	Cola and coffee contain too much _______________.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1161B38-0229-DD35-BA8A-6EE8787B7A5D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caffeine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69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8D8F3-BBCE-D336-2DBE-99511C12F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37CDEE2-5C05-EF0E-24BB-D2E3FF069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BA1D13B-951C-D4CE-3E18-DBF7B01F9C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498811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57E772E-4893-7511-D22F-04E4DE0FDB7A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	Cola and coffee contain too much _______________.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1BE2FB-9218-A1FF-CD3B-04317E05150D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caffeine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55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9D2A7-8C1E-4231-005D-B444FB7FA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393AD7A-F390-C3D6-D452-6DD862F3A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AD505B9-FE3B-2988-88AC-3E676FA76C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887873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7C777BC-F985-58C0-78C0-9A37FFB1730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	To dream up an idea is to ______________ an idea.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A4C746-8E3C-420E-9833-E577D38B3E01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conceive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82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3FE75-7DDC-2757-79E5-CB93CE6B8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65E71DC-33AF-8C1A-50DE-3E38C0A4E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19877E-962A-61ED-1B34-EE04984675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158092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A684D62-DF82-19C7-7527-6F5BF63DF8B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	To dream up an idea is to ______________ an idea.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5B2729-2BCF-988B-0039-8F5A1EF95A24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conceive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1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A7816-EF14-029E-7A20-847AF2603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5D25FF5-A77D-1709-E846-72ADB13CC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DF6A04-F7EA-0BA4-42BF-A0C3292E0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476694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E9B1A33-2DF4-D9EF-4333-631BD88F9EB2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	Above us is the ___________.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796951-2448-3702-D8C6-9F43856F0689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ceiling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43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1F03B-CDBB-027D-AB41-075D1F9DF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32B31F8-FFA6-D625-A527-96B2423F2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29F0B33-39C0-8014-76E0-DFD5C4026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959162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1E71F1F-2FBD-F2AF-8E03-FFA65A7F773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	Above us is the ___________.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9B7C57-BEB7-5B1D-1437-1B2E0F88114F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ceiling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93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5B467-270F-9248-C802-CD9B48896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0E98E07-1571-392B-7102-9DBB0848C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C03BE0-CF00-80BE-B095-F05F547E9B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280287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E7315BD-3B3B-1313-4084-D2D4661E2802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	“Guards, _________ him!”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5D7D19-74F7-2275-62B1-545597444190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seize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C91BF-AE9F-09E4-CB4F-DD704D2B6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3930235-A79B-8BCB-978F-B7B80256E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9F558E-15C8-1A53-5E82-4F8931EBB2FA}"/>
              </a:ext>
            </a:extLst>
          </p:cNvPr>
          <p:cNvGraphicFramePr>
            <a:graphicFrameLocks noGrp="1"/>
          </p:cNvGraphicFramePr>
          <p:nvPr/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B2E504E-B1D3-C1EA-6471-236454708D6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	“Guards, _________ him!”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CF53666-E1EF-FD5C-2378-D555E1FF72A1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seize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80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55653-FABD-4E9B-B3A6-FCEE34A13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5E8170B-223F-19F0-D3F9-D196918B6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4AFB09-B71B-8B68-0D14-333F867F9C73}"/>
              </a:ext>
            </a:extLst>
          </p:cNvPr>
          <p:cNvGraphicFramePr>
            <a:graphicFrameLocks noGrp="1"/>
          </p:cNvGraphicFramePr>
          <p:nvPr/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37F7721-9460-6B44-4E6B-30D5A1704FC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	There are two of you playing the game and ________ one of you can go first.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0242F11-F904-AA80-5CBD-68789BC046F7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either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on a wall&#10;&#10;AI-generated content may be incorrect.">
            <a:extLst>
              <a:ext uri="{FF2B5EF4-FFF2-40B4-BE49-F238E27FC236}">
                <a16:creationId xmlns:a16="http://schemas.microsoft.com/office/drawing/2014/main" id="{D03BC51D-4317-8506-D9D8-233F6225A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2598" y="1559632"/>
            <a:ext cx="6886802" cy="5161537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2D10AC-99E6-8684-A470-A2052C79E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224152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525138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	There are two of you playing the game and ________ one of you can go first.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8918CD-8F24-CC26-8045-4A3831FF4BC5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either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88CE7-B005-C50F-5D50-D48505B70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B70A877-AF7B-B531-11DA-91500FFA8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4F8C19-8F74-20D8-F5B7-0AA7C0593499}"/>
              </a:ext>
            </a:extLst>
          </p:cNvPr>
          <p:cNvGraphicFramePr>
            <a:graphicFrameLocks noGrp="1"/>
          </p:cNvGraphicFramePr>
          <p:nvPr/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BD0BB04-C01C-37EF-7DA8-A1A02CE4F49C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7320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7FBBF2-FA87-4809-532F-8CE0B3480798}"/>
              </a:ext>
            </a:extLst>
          </p:cNvPr>
          <p:cNvSpPr txBox="1">
            <a:spLocks/>
          </p:cNvSpPr>
          <p:nvPr/>
        </p:nvSpPr>
        <p:spPr>
          <a:xfrm>
            <a:off x="370597" y="1179883"/>
            <a:ext cx="11316578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HINT: </a:t>
            </a: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Fraud, lying, and concealing the truth are all forms of …..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48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2BE4E-BDAE-BD74-7D72-26B6F75E9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C23708F-4906-3B5C-A949-0A32E52D3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403B941-DAF4-CF67-381D-05637A78F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657966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1B9FBE4-25BB-5916-4714-1267949949ED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7320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8C9F46-B24B-834A-3786-0158E6384271}"/>
              </a:ext>
            </a:extLst>
          </p:cNvPr>
          <p:cNvSpPr txBox="1">
            <a:spLocks/>
          </p:cNvSpPr>
          <p:nvPr/>
        </p:nvSpPr>
        <p:spPr>
          <a:xfrm>
            <a:off x="370597" y="1179883"/>
            <a:ext cx="11316578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HINT: </a:t>
            </a: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Fraud, lying, and concealing the truth are all forms of …..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63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neither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Take hold of suddenly by force.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upper interior surface of a room.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deceive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ceiling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Large molecules that make up body tissues like muscle and hair.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seize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Deliberately cause someone to believe something is not true.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Not the one thing nor the other thing; not either.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receive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protein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To be given, paid or presented with something.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five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B12B90-DEC0-6ECE-DCD6-A82070870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354" y="2748091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deceive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conceive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receive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perceive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ceiling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deceit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14D8D42-9A2A-CDB4-688B-8C55C7E69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5186" y="2748091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protein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caffeine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seize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either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neither 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39139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18418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deceive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conceive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receive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perceive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ceiling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deceit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0604" y="2018418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protein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caffeine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seize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either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neither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1F2EBC6-EABE-FA78-8E2E-171629F1C57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283232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with a long /ee/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ei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after c and exceptions.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4873" y="215432"/>
            <a:ext cx="11276101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long /ee/ sound can be spelt in a few different ways. </a:t>
            </a:r>
          </a:p>
          <a:p>
            <a:pPr algn="ctr"/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many can you remember?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1914" y="775492"/>
            <a:ext cx="1484859" cy="191313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608D1AF-B29C-963C-5FB4-BEA8398598B4}"/>
              </a:ext>
            </a:extLst>
          </p:cNvPr>
          <p:cNvGrpSpPr/>
          <p:nvPr/>
        </p:nvGrpSpPr>
        <p:grpSpPr>
          <a:xfrm>
            <a:off x="7873206" y="2200383"/>
            <a:ext cx="2527926" cy="2080481"/>
            <a:chOff x="1669002" y="1958859"/>
            <a:chExt cx="2527926" cy="208048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7127A58-B6B3-106B-0896-5E06D379A0D7}"/>
                </a:ext>
              </a:extLst>
            </p:cNvPr>
            <p:cNvGrpSpPr/>
            <p:nvPr/>
          </p:nvGrpSpPr>
          <p:grpSpPr>
            <a:xfrm>
              <a:off x="1669002" y="1958859"/>
              <a:ext cx="2527926" cy="2080481"/>
              <a:chOff x="2325950" y="1918549"/>
              <a:chExt cx="3048870" cy="3281524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24A4D006-87B2-B801-E380-65AF9DBC42CD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41D851A0-286E-4E47-A5A1-A0BB129EAE68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berr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y</a:t>
                </a:r>
              </a:p>
            </p:txBody>
          </p:sp>
        </p:grpSp>
        <p:pic>
          <p:nvPicPr>
            <p:cNvPr id="11" name="Picture 10" descr="A close up of some raspberries&#10;&#10;Description automatically generated with medium confidence">
              <a:extLst>
                <a:ext uri="{FF2B5EF4-FFF2-40B4-BE49-F238E27FC236}">
                  <a16:creationId xmlns:a16="http://schemas.microsoft.com/office/drawing/2014/main" id="{6302A5B6-9495-5F5D-D1B6-3D11E9328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79626" y="2501082"/>
              <a:ext cx="2175243" cy="1378460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6892B6C-3A78-7488-2940-88DA8C157039}"/>
              </a:ext>
            </a:extLst>
          </p:cNvPr>
          <p:cNvGrpSpPr/>
          <p:nvPr/>
        </p:nvGrpSpPr>
        <p:grpSpPr>
          <a:xfrm>
            <a:off x="1790868" y="2200383"/>
            <a:ext cx="2527926" cy="2080481"/>
            <a:chOff x="1790868" y="2200383"/>
            <a:chExt cx="2527926" cy="208048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9920BA0-B715-2410-CF2F-50F4A3A2901D}"/>
                </a:ext>
              </a:extLst>
            </p:cNvPr>
            <p:cNvGrpSpPr/>
            <p:nvPr/>
          </p:nvGrpSpPr>
          <p:grpSpPr>
            <a:xfrm>
              <a:off x="1790868" y="2200383"/>
              <a:ext cx="2527926" cy="2080481"/>
              <a:chOff x="2325950" y="1918549"/>
              <a:chExt cx="3048870" cy="3281524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0420000-CECE-0D95-A414-18D993C6EADF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" name="Rounded Rectangle 12">
                <a:extLst>
                  <a:ext uri="{FF2B5EF4-FFF2-40B4-BE49-F238E27FC236}">
                    <a16:creationId xmlns:a16="http://schemas.microsoft.com/office/drawing/2014/main" id="{5B4611E9-363A-28AF-D098-0A1130752E28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tr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ee</a:t>
                </a:r>
              </a:p>
            </p:txBody>
          </p:sp>
        </p:grpSp>
        <p:pic>
          <p:nvPicPr>
            <p:cNvPr id="45" name="Picture 44" descr="A picture containing tree, plant, grass, outdoor&#10;&#10;Description automatically generated">
              <a:extLst>
                <a:ext uri="{FF2B5EF4-FFF2-40B4-BE49-F238E27FC236}">
                  <a16:creationId xmlns:a16="http://schemas.microsoft.com/office/drawing/2014/main" id="{F3645A43-B711-214E-7269-3DCCD77C5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19152" y="2742606"/>
              <a:ext cx="2044036" cy="1360692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99A4797-989F-779F-9C5C-5F4BD14AE27C}"/>
              </a:ext>
            </a:extLst>
          </p:cNvPr>
          <p:cNvGrpSpPr/>
          <p:nvPr/>
        </p:nvGrpSpPr>
        <p:grpSpPr>
          <a:xfrm>
            <a:off x="4832037" y="2200383"/>
            <a:ext cx="2527926" cy="2080481"/>
            <a:chOff x="4832037" y="2200383"/>
            <a:chExt cx="2527926" cy="208048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2D0CED4-6071-F66B-9478-A858DD11B397}"/>
                </a:ext>
              </a:extLst>
            </p:cNvPr>
            <p:cNvGrpSpPr/>
            <p:nvPr/>
          </p:nvGrpSpPr>
          <p:grpSpPr>
            <a:xfrm>
              <a:off x="4832037" y="2200383"/>
              <a:ext cx="2527926" cy="2080481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70663F7C-8C55-976D-34AD-7C9946637965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3" name="Rounded Rectangle 12">
                <a:extLst>
                  <a:ext uri="{FF2B5EF4-FFF2-40B4-BE49-F238E27FC236}">
                    <a16:creationId xmlns:a16="http://schemas.microsoft.com/office/drawing/2014/main" id="{AF9637A8-77B1-A14B-1684-4E692845DB0A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s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ea</a:t>
                </a:r>
              </a:p>
            </p:txBody>
          </p:sp>
        </p:grpSp>
        <p:pic>
          <p:nvPicPr>
            <p:cNvPr id="47" name="Picture 46" descr="A picture containing nature, sunset, shore, blur&#10;&#10;Description automatically generated">
              <a:extLst>
                <a:ext uri="{FF2B5EF4-FFF2-40B4-BE49-F238E27FC236}">
                  <a16:creationId xmlns:a16="http://schemas.microsoft.com/office/drawing/2014/main" id="{8CBBC070-66F5-E13B-FB51-B4ABFC682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2093" y="2742606"/>
              <a:ext cx="2087813" cy="1391875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C46ED33-2800-930D-6E8C-2640E66E96F4}"/>
              </a:ext>
            </a:extLst>
          </p:cNvPr>
          <p:cNvGrpSpPr/>
          <p:nvPr/>
        </p:nvGrpSpPr>
        <p:grpSpPr>
          <a:xfrm>
            <a:off x="130966" y="4473803"/>
            <a:ext cx="2527926" cy="2080481"/>
            <a:chOff x="130966" y="4473803"/>
            <a:chExt cx="2527926" cy="2080481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BE4C3B0-B424-A218-8A9B-1846E1E7DB5F}"/>
                </a:ext>
              </a:extLst>
            </p:cNvPr>
            <p:cNvGrpSpPr/>
            <p:nvPr/>
          </p:nvGrpSpPr>
          <p:grpSpPr>
            <a:xfrm>
              <a:off x="130966" y="4473803"/>
              <a:ext cx="2527926" cy="2080481"/>
              <a:chOff x="2325950" y="1918549"/>
              <a:chExt cx="3048870" cy="3281524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1F3A0F73-0332-DDF8-B147-6312419DE30B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9" name="Rounded Rectangle 12">
                <a:extLst>
                  <a:ext uri="{FF2B5EF4-FFF2-40B4-BE49-F238E27FC236}">
                    <a16:creationId xmlns:a16="http://schemas.microsoft.com/office/drawing/2014/main" id="{AFD28C92-7DDF-9CD2-2588-C24976F5F79F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mach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i</a:t>
                </a:r>
                <a:r>
                  <a:rPr lang="en-GB" sz="3200" dirty="0">
                    <a:solidFill>
                      <a:schemeClr val="bg1"/>
                    </a:solidFill>
                  </a:rPr>
                  <a:t>n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e</a:t>
                </a:r>
              </a:p>
            </p:txBody>
          </p:sp>
        </p:grpSp>
        <p:pic>
          <p:nvPicPr>
            <p:cNvPr id="49" name="Picture 48" descr="A close-up of a machine&#10;&#10;Description automatically generated with low confidence">
              <a:extLst>
                <a:ext uri="{FF2B5EF4-FFF2-40B4-BE49-F238E27FC236}">
                  <a16:creationId xmlns:a16="http://schemas.microsoft.com/office/drawing/2014/main" id="{56BF1CB0-DE1C-416E-AF1A-37FB742BFC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370" y="5016026"/>
              <a:ext cx="2084546" cy="1391541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0CED3BC-A9CA-6685-4167-E57AC5EC0CD1}"/>
              </a:ext>
            </a:extLst>
          </p:cNvPr>
          <p:cNvGrpSpPr/>
          <p:nvPr/>
        </p:nvGrpSpPr>
        <p:grpSpPr>
          <a:xfrm>
            <a:off x="3236898" y="4473803"/>
            <a:ext cx="2527926" cy="2080481"/>
            <a:chOff x="3236898" y="4473803"/>
            <a:chExt cx="2527926" cy="2080481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A8B867C-8121-C038-5B2F-1A6B5034016A}"/>
                </a:ext>
              </a:extLst>
            </p:cNvPr>
            <p:cNvGrpSpPr/>
            <p:nvPr/>
          </p:nvGrpSpPr>
          <p:grpSpPr>
            <a:xfrm>
              <a:off x="3236898" y="4473803"/>
              <a:ext cx="2527926" cy="2080481"/>
              <a:chOff x="2325950" y="1918549"/>
              <a:chExt cx="3048870" cy="3281524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12C8E081-0EEB-8A5E-B16A-F6D57CDA653F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8" name="Rounded Rectangle 12">
                <a:extLst>
                  <a:ext uri="{FF2B5EF4-FFF2-40B4-BE49-F238E27FC236}">
                    <a16:creationId xmlns:a16="http://schemas.microsoft.com/office/drawing/2014/main" id="{63E70425-BB61-D0CC-9C13-2C9EAD476FE7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del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e</a:t>
                </a:r>
                <a:r>
                  <a:rPr lang="en-GB" sz="3200" dirty="0">
                    <a:solidFill>
                      <a:schemeClr val="bg1"/>
                    </a:solidFill>
                  </a:rPr>
                  <a:t>t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e</a:t>
                </a:r>
              </a:p>
            </p:txBody>
          </p:sp>
        </p:grpSp>
        <p:pic>
          <p:nvPicPr>
            <p:cNvPr id="51" name="Picture 50" descr="Text&#10;&#10;Description automatically generated">
              <a:extLst>
                <a:ext uri="{FF2B5EF4-FFF2-40B4-BE49-F238E27FC236}">
                  <a16:creationId xmlns:a16="http://schemas.microsoft.com/office/drawing/2014/main" id="{78E7F836-8E16-3CC2-3E9E-2694C4E6F4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20154" y="5016026"/>
              <a:ext cx="2175242" cy="1339612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4BC5CEC-5F84-02DC-80A8-F2E4CB42E745}"/>
              </a:ext>
            </a:extLst>
          </p:cNvPr>
          <p:cNvGrpSpPr/>
          <p:nvPr/>
        </p:nvGrpSpPr>
        <p:grpSpPr>
          <a:xfrm>
            <a:off x="6342830" y="4473803"/>
            <a:ext cx="2527926" cy="2080481"/>
            <a:chOff x="6342830" y="4473803"/>
            <a:chExt cx="2527926" cy="2080481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D34218B-EAD3-7412-0991-EB304435B19F}"/>
                </a:ext>
              </a:extLst>
            </p:cNvPr>
            <p:cNvGrpSpPr/>
            <p:nvPr/>
          </p:nvGrpSpPr>
          <p:grpSpPr>
            <a:xfrm>
              <a:off x="6342830" y="4473803"/>
              <a:ext cx="2527926" cy="2080481"/>
              <a:chOff x="2325950" y="1918549"/>
              <a:chExt cx="3048870" cy="3281524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C84F12D8-34D0-92E4-46C5-311B1319F580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4" name="Rounded Rectangle 12">
                <a:extLst>
                  <a:ext uri="{FF2B5EF4-FFF2-40B4-BE49-F238E27FC236}">
                    <a16:creationId xmlns:a16="http://schemas.microsoft.com/office/drawing/2014/main" id="{EA390415-29BE-27BD-52C2-8ED710B99525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monk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ey</a:t>
                </a:r>
              </a:p>
            </p:txBody>
          </p:sp>
        </p:grpSp>
        <p:pic>
          <p:nvPicPr>
            <p:cNvPr id="55" name="Picture 54" descr="A picture containing mammal, primate, grass, outdoor&#10;&#10;Description automatically generated">
              <a:extLst>
                <a:ext uri="{FF2B5EF4-FFF2-40B4-BE49-F238E27FC236}">
                  <a16:creationId xmlns:a16="http://schemas.microsoft.com/office/drawing/2014/main" id="{39731A9B-13A5-D2B4-44E8-34A3EB2D3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1661" y="5014058"/>
              <a:ext cx="2132812" cy="1421874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2FD8EFB-4641-562F-5CCD-AB38DBD7DE31}"/>
              </a:ext>
            </a:extLst>
          </p:cNvPr>
          <p:cNvGrpSpPr/>
          <p:nvPr/>
        </p:nvGrpSpPr>
        <p:grpSpPr>
          <a:xfrm>
            <a:off x="9448763" y="4473803"/>
            <a:ext cx="2527926" cy="2080481"/>
            <a:chOff x="9448763" y="4473803"/>
            <a:chExt cx="2527926" cy="208048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7A0D31A5-4337-A2CD-5940-09345AA8F526}"/>
                </a:ext>
              </a:extLst>
            </p:cNvPr>
            <p:cNvGrpSpPr/>
            <p:nvPr/>
          </p:nvGrpSpPr>
          <p:grpSpPr>
            <a:xfrm>
              <a:off x="9448763" y="4473803"/>
              <a:ext cx="2527926" cy="2080481"/>
              <a:chOff x="2325950" y="1918549"/>
              <a:chExt cx="3048870" cy="3281524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6B0CB158-ADBE-1028-22C7-FACB459DA4B6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4" name="Rounded Rectangle 12">
                <a:extLst>
                  <a:ext uri="{FF2B5EF4-FFF2-40B4-BE49-F238E27FC236}">
                    <a16:creationId xmlns:a16="http://schemas.microsoft.com/office/drawing/2014/main" id="{30075475-438F-7413-A34C-C00AED3FD115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v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e</a:t>
                </a:r>
                <a:r>
                  <a:rPr lang="en-GB" sz="3200" dirty="0">
                    <a:solidFill>
                      <a:schemeClr val="bg1"/>
                    </a:solidFill>
                  </a:rPr>
                  <a:t>hicle</a:t>
                </a:r>
              </a:p>
            </p:txBody>
          </p:sp>
        </p:grpSp>
        <p:pic>
          <p:nvPicPr>
            <p:cNvPr id="57" name="Picture 56" descr="A car that has been involved in a accident&#10;&#10;Description automatically generated with medium confidence">
              <a:extLst>
                <a:ext uri="{FF2B5EF4-FFF2-40B4-BE49-F238E27FC236}">
                  <a16:creationId xmlns:a16="http://schemas.microsoft.com/office/drawing/2014/main" id="{3878658F-41BE-E1E0-CC82-6F9DE31050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13306" y="5014059"/>
              <a:ext cx="1987669" cy="14218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7180243-3EB6-4CCB-D620-0B4A9E6F0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77516" y="355846"/>
            <a:ext cx="11105147" cy="14793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‘</a:t>
            </a:r>
            <a:r>
              <a:rPr lang="en-GB" sz="3600" dirty="0">
                <a:solidFill>
                  <a:srgbClr val="FFFF00"/>
                </a:solidFill>
              </a:rPr>
              <a:t>i before e except after c</a:t>
            </a:r>
            <a:r>
              <a:rPr lang="en-GB" sz="3600" dirty="0">
                <a:solidFill>
                  <a:schemeClr val="bg1"/>
                </a:solidFill>
              </a:rPr>
              <a:t>’ 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is an old saying or proverb.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AA846B5-598F-52FD-FE4C-21195FF72C23}"/>
              </a:ext>
            </a:extLst>
          </p:cNvPr>
          <p:cNvSpPr txBox="1">
            <a:spLocks/>
          </p:cNvSpPr>
          <p:nvPr/>
        </p:nvSpPr>
        <p:spPr>
          <a:xfrm>
            <a:off x="577516" y="2164444"/>
            <a:ext cx="11105147" cy="139091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‘There are lots of words that make the long /ee/ sound using </a:t>
            </a:r>
            <a:r>
              <a:rPr lang="en-GB" sz="3600" u="sng" dirty="0">
                <a:solidFill>
                  <a:schemeClr val="bg1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 after </a:t>
            </a:r>
            <a:r>
              <a:rPr lang="en-GB" sz="3600" u="sng" dirty="0">
                <a:solidFill>
                  <a:schemeClr val="bg1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2691E77-1169-3548-CDA1-E7446C1E6CB6}"/>
              </a:ext>
            </a:extLst>
          </p:cNvPr>
          <p:cNvSpPr txBox="1">
            <a:spLocks/>
          </p:cNvSpPr>
          <p:nvPr/>
        </p:nvSpPr>
        <p:spPr>
          <a:xfrm>
            <a:off x="577516" y="3884652"/>
            <a:ext cx="11105147" cy="139091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three words that are spelt </a:t>
            </a:r>
            <a:r>
              <a:rPr lang="en-GB" sz="3600" u="sng" dirty="0">
                <a:solidFill>
                  <a:schemeClr val="bg1"/>
                </a:solidFill>
              </a:rPr>
              <a:t>cei</a:t>
            </a:r>
            <a:r>
              <a:rPr lang="en-GB" sz="3600" dirty="0">
                <a:solidFill>
                  <a:schemeClr val="bg1"/>
                </a:solidFill>
              </a:rPr>
              <a:t>? 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3372638-DFA8-0710-8D9E-B287F4521120}"/>
              </a:ext>
            </a:extLst>
          </p:cNvPr>
          <p:cNvSpPr txBox="1">
            <a:spLocks/>
          </p:cNvSpPr>
          <p:nvPr/>
        </p:nvSpPr>
        <p:spPr>
          <a:xfrm>
            <a:off x="577516" y="5604861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re</a:t>
            </a:r>
            <a:r>
              <a:rPr lang="en-GB" sz="3600" u="sng" dirty="0">
                <a:solidFill>
                  <a:srgbClr val="7030A0"/>
                </a:solidFill>
              </a:rPr>
              <a:t>cei</a:t>
            </a:r>
            <a:r>
              <a:rPr lang="en-GB" sz="3600" dirty="0">
                <a:solidFill>
                  <a:schemeClr val="bg1"/>
                </a:solidFill>
              </a:rPr>
              <a:t>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6271A46-6A57-E5C9-4A41-9FC02A0544F5}"/>
              </a:ext>
            </a:extLst>
          </p:cNvPr>
          <p:cNvSpPr txBox="1">
            <a:spLocks/>
          </p:cNvSpPr>
          <p:nvPr/>
        </p:nvSpPr>
        <p:spPr>
          <a:xfrm>
            <a:off x="3514558" y="5604861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de</a:t>
            </a:r>
            <a:r>
              <a:rPr lang="en-GB" sz="3600" u="sng" dirty="0">
                <a:solidFill>
                  <a:srgbClr val="7030A0"/>
                </a:solidFill>
              </a:rPr>
              <a:t>cei</a:t>
            </a:r>
            <a:r>
              <a:rPr lang="en-GB" sz="3600" dirty="0">
                <a:solidFill>
                  <a:schemeClr val="bg1"/>
                </a:solidFill>
              </a:rPr>
              <a:t>ve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B6DA3B2-5336-3445-678B-C99262F0BFBA}"/>
              </a:ext>
            </a:extLst>
          </p:cNvPr>
          <p:cNvSpPr txBox="1">
            <a:spLocks/>
          </p:cNvSpPr>
          <p:nvPr/>
        </p:nvSpPr>
        <p:spPr>
          <a:xfrm>
            <a:off x="6451600" y="5604861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per</a:t>
            </a:r>
            <a:r>
              <a:rPr lang="en-GB" sz="3600" u="sng" dirty="0">
                <a:solidFill>
                  <a:srgbClr val="7030A0"/>
                </a:solidFill>
              </a:rPr>
              <a:t>cei</a:t>
            </a:r>
            <a:r>
              <a:rPr lang="en-GB" sz="3600" dirty="0">
                <a:solidFill>
                  <a:schemeClr val="bg1"/>
                </a:solidFill>
              </a:rPr>
              <a:t>ve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9D15E56-7200-D5FB-6EFA-56AB8E1FFF43}"/>
              </a:ext>
            </a:extLst>
          </p:cNvPr>
          <p:cNvSpPr txBox="1">
            <a:spLocks/>
          </p:cNvSpPr>
          <p:nvPr/>
        </p:nvSpPr>
        <p:spPr>
          <a:xfrm>
            <a:off x="9388642" y="5604861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u="sng" dirty="0">
                <a:solidFill>
                  <a:srgbClr val="7030A0"/>
                </a:solidFill>
              </a:rPr>
              <a:t>cei</a:t>
            </a:r>
            <a:r>
              <a:rPr lang="en-GB" sz="3600" dirty="0">
                <a:solidFill>
                  <a:schemeClr val="bg1"/>
                </a:solidFill>
              </a:rPr>
              <a:t>ling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336" y="211870"/>
            <a:ext cx="1668379" cy="214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2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ECB2EFC-7417-67FF-4825-EFA21F4A3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77516" y="355846"/>
            <a:ext cx="11105147" cy="14793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Unfortunately, ‘</a:t>
            </a:r>
            <a:r>
              <a:rPr lang="en-GB" sz="3600" dirty="0">
                <a:solidFill>
                  <a:srgbClr val="FFFF00"/>
                </a:solidFill>
              </a:rPr>
              <a:t>i before e except after c</a:t>
            </a:r>
            <a:r>
              <a:rPr lang="en-GB" sz="3600" dirty="0">
                <a:solidFill>
                  <a:schemeClr val="bg1"/>
                </a:solidFill>
              </a:rPr>
              <a:t>’ 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isn’t always true.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2691E77-1169-3548-CDA1-E7446C1E6CB6}"/>
              </a:ext>
            </a:extLst>
          </p:cNvPr>
          <p:cNvSpPr txBox="1">
            <a:spLocks/>
          </p:cNvSpPr>
          <p:nvPr/>
        </p:nvSpPr>
        <p:spPr>
          <a:xfrm>
            <a:off x="3116179" y="2323231"/>
            <a:ext cx="8566484" cy="139091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any words that are spelt </a:t>
            </a:r>
            <a:r>
              <a:rPr lang="en-GB" sz="3600" u="sng" dirty="0">
                <a:solidFill>
                  <a:schemeClr val="bg1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 </a:t>
            </a:r>
            <a:r>
              <a:rPr lang="en-GB" sz="3600" u="sng" dirty="0">
                <a:solidFill>
                  <a:srgbClr val="FFFF00"/>
                </a:solidFill>
              </a:rPr>
              <a:t>without a c</a:t>
            </a:r>
            <a:r>
              <a:rPr lang="en-GB" sz="3600" dirty="0">
                <a:solidFill>
                  <a:schemeClr val="bg1"/>
                </a:solidFill>
              </a:rPr>
              <a:t>? 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3372638-DFA8-0710-8D9E-B287F4521120}"/>
              </a:ext>
            </a:extLst>
          </p:cNvPr>
          <p:cNvSpPr txBox="1">
            <a:spLocks/>
          </p:cNvSpPr>
          <p:nvPr/>
        </p:nvSpPr>
        <p:spPr>
          <a:xfrm>
            <a:off x="3446293" y="4180256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prot</a:t>
            </a: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6271A46-6A57-E5C9-4A41-9FC02A0544F5}"/>
              </a:ext>
            </a:extLst>
          </p:cNvPr>
          <p:cNvSpPr txBox="1">
            <a:spLocks/>
          </p:cNvSpPr>
          <p:nvPr/>
        </p:nvSpPr>
        <p:spPr>
          <a:xfrm>
            <a:off x="6047873" y="4202225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caff</a:t>
            </a: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ne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B6DA3B2-5336-3445-678B-C99262F0BFBA}"/>
              </a:ext>
            </a:extLst>
          </p:cNvPr>
          <p:cNvSpPr txBox="1">
            <a:spLocks/>
          </p:cNvSpPr>
          <p:nvPr/>
        </p:nvSpPr>
        <p:spPr>
          <a:xfrm>
            <a:off x="8649453" y="4202226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s</a:t>
            </a: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ze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9D15E56-7200-D5FB-6EFA-56AB8E1FFF43}"/>
              </a:ext>
            </a:extLst>
          </p:cNvPr>
          <p:cNvSpPr txBox="1">
            <a:spLocks/>
          </p:cNvSpPr>
          <p:nvPr/>
        </p:nvSpPr>
        <p:spPr>
          <a:xfrm>
            <a:off x="4655469" y="5439973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n</a:t>
            </a: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ther</a:t>
            </a:r>
          </a:p>
        </p:txBody>
      </p: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72F3B6-9C3C-A8DE-CA91-6B9D3F2118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00"/>
          <a:stretch/>
        </p:blipFill>
        <p:spPr>
          <a:xfrm>
            <a:off x="0" y="1464236"/>
            <a:ext cx="3542548" cy="50463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E848AC65-EE64-537A-2A33-BB32F19B49B0}"/>
              </a:ext>
            </a:extLst>
          </p:cNvPr>
          <p:cNvSpPr txBox="1">
            <a:spLocks/>
          </p:cNvSpPr>
          <p:nvPr/>
        </p:nvSpPr>
        <p:spPr>
          <a:xfrm>
            <a:off x="7536532" y="5439973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ther</a:t>
            </a:r>
          </a:p>
        </p:txBody>
      </p:sp>
    </p:spTree>
    <p:extLst>
      <p:ext uri="{BB962C8B-B14F-4D97-AF65-F5344CB8AC3E}">
        <p14:creationId xmlns:p14="http://schemas.microsoft.com/office/powerpoint/2010/main" val="387670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62 0.08009 L -2.5E-6 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31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With Deceitron's decet exposed, the Candy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Council gladly receved Emile and Aimee's help.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With Deceitron's deceit exposed, the Candy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Council gladly received Emile and Aimee's help.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With Deceitron's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deceit</a:t>
            </a:r>
            <a:r>
              <a:rPr lang="en-GB" sz="3200" dirty="0">
                <a:solidFill>
                  <a:schemeClr val="bg1"/>
                </a:solidFill>
              </a:rPr>
              <a:t> exposed, the Candy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Council gladly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received</a:t>
            </a:r>
            <a:r>
              <a:rPr lang="en-GB" sz="3200" dirty="0">
                <a:solidFill>
                  <a:schemeClr val="bg1"/>
                </a:solidFill>
              </a:rPr>
              <a:t> Emile and Aimee's help.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4B8C0-9F43-B4AA-E694-E523E53DB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ECD6C4B-670A-B561-8448-6109962B9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8BB56443-02EE-C844-95D3-C40099979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C0E832E-B48A-C07B-2335-D7EC5161C61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FFC72E9-1457-F763-DE0E-C9D75FCEAC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B18DA8-8F6B-7292-06B5-03CA5B647308}"/>
              </a:ext>
            </a:extLst>
          </p:cNvPr>
          <p:cNvSpPr txBox="1"/>
          <p:nvPr/>
        </p:nvSpPr>
        <p:spPr>
          <a:xfrm>
            <a:off x="387927" y="1975952"/>
            <a:ext cx="11355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Zazzle gifted a special drink made of proten-rich candy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and a dash of caffene to keep them energized.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DF5D4FD-41AE-F4C6-256C-21ECD60C9520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EF4174-78F7-B3A7-9C5C-513FA3A68B4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366FB97-D7FE-0AF3-1899-6162F3284EE3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Zazzle gifted a special drink made of protein-rich candy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and a dash of caffeine to keep them energized.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956B2E-4981-971B-0888-049DE2B63F0A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Zazzle gifted a special drink made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protein</a:t>
            </a:r>
            <a:r>
              <a:rPr lang="en-GB" sz="3200" dirty="0">
                <a:solidFill>
                  <a:schemeClr val="bg1"/>
                </a:solidFill>
              </a:rPr>
              <a:t>-rich candy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and a dash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caffeine</a:t>
            </a:r>
            <a:r>
              <a:rPr lang="en-GB" sz="3200" dirty="0">
                <a:solidFill>
                  <a:schemeClr val="bg1"/>
                </a:solidFill>
              </a:rPr>
              <a:t> to keep them energized.</a:t>
            </a:r>
          </a:p>
        </p:txBody>
      </p:sp>
    </p:spTree>
    <p:extLst>
      <p:ext uri="{BB962C8B-B14F-4D97-AF65-F5344CB8AC3E}">
        <p14:creationId xmlns:p14="http://schemas.microsoft.com/office/powerpoint/2010/main" val="34542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5144BFD-C2F5-1E89-DFC2-59301D122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589E9F-4851-FD31-5EE0-2010E03C6D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626056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16C0632-8C81-2A34-40EB-CC3D9527155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	To lie is to __________.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9220F0-5E21-816F-3D4A-60018CF89762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deceive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74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1342</Words>
  <Application>Microsoft Office PowerPoint</Application>
  <PresentationFormat>Widescreen</PresentationFormat>
  <Paragraphs>621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Scrambler has been scrambling!</vt:lpstr>
      <vt:lpstr>Words with a long /ee/ sound spelt ie or ei after c and exceptions.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25</cp:revision>
  <dcterms:created xsi:type="dcterms:W3CDTF">2022-05-31T09:42:07Z</dcterms:created>
  <dcterms:modified xsi:type="dcterms:W3CDTF">2025-12-08T17:45:45Z</dcterms:modified>
</cp:coreProperties>
</file>