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8" r:id="rId2"/>
    <p:sldId id="274" r:id="rId3"/>
    <p:sldId id="370" r:id="rId4"/>
    <p:sldId id="389" r:id="rId5"/>
    <p:sldId id="377" r:id="rId6"/>
    <p:sldId id="352" r:id="rId7"/>
    <p:sldId id="353" r:id="rId8"/>
    <p:sldId id="369" r:id="rId9"/>
    <p:sldId id="396" r:id="rId10"/>
    <p:sldId id="347" r:id="rId11"/>
    <p:sldId id="371" r:id="rId12"/>
    <p:sldId id="333" r:id="rId13"/>
    <p:sldId id="397" r:id="rId14"/>
    <p:sldId id="348" r:id="rId15"/>
    <p:sldId id="398" r:id="rId16"/>
    <p:sldId id="359" r:id="rId17"/>
    <p:sldId id="361" r:id="rId18"/>
    <p:sldId id="355" r:id="rId19"/>
    <p:sldId id="356" r:id="rId20"/>
    <p:sldId id="362" r:id="rId21"/>
    <p:sldId id="364" r:id="rId22"/>
    <p:sldId id="391" r:id="rId23"/>
    <p:sldId id="383" r:id="rId24"/>
    <p:sldId id="372" r:id="rId25"/>
    <p:sldId id="373" r:id="rId26"/>
    <p:sldId id="374" r:id="rId27"/>
    <p:sldId id="394" r:id="rId28"/>
    <p:sldId id="395" r:id="rId29"/>
    <p:sldId id="393" r:id="rId30"/>
    <p:sldId id="269" r:id="rId31"/>
    <p:sldId id="367" r:id="rId32"/>
    <p:sldId id="368" r:id="rId33"/>
    <p:sldId id="390" r:id="rId34"/>
    <p:sldId id="392" r:id="rId35"/>
    <p:sldId id="272" r:id="rId36"/>
    <p:sldId id="279" r:id="rId37"/>
    <p:sldId id="365" r:id="rId38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C68C08-3011-42B8-A9C1-B4AE75FC2003}" v="1" dt="2025-12-08T17:25:53.7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5:54.834" v="1" actId="47"/>
      <pc:docMkLst>
        <pc:docMk/>
      </pc:docMkLst>
      <pc:sldChg chg="del">
        <pc:chgData name="Glen Jones" userId="e846aaca-4b24-4b13-b0d0-f2308e16b284" providerId="ADAL" clId="{ED47ACC3-9597-4D89-A1DC-43CF280EF274}" dt="2025-12-08T17:25:54.834" v="1" actId="47"/>
        <pc:sldMkLst>
          <pc:docMk/>
          <pc:sldMk cId="2568357652" sldId="388"/>
        </pc:sldMkLst>
      </pc:sldChg>
      <pc:sldChg chg="add">
        <pc:chgData name="Glen Jones" userId="e846aaca-4b24-4b13-b0d0-f2308e16b284" providerId="ADAL" clId="{ED47ACC3-9597-4D89-A1DC-43CF280EF274}" dt="2025-12-08T17:25:53.744" v="0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2500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5D0DBE68-5DB4-C593-E95B-D72001982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Click on the words to reveal the answers.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970471-42D7-BD2A-1635-0CEBF50F4A77}"/>
              </a:ext>
            </a:extLst>
          </p:cNvPr>
          <p:cNvSpPr/>
          <p:nvPr/>
        </p:nvSpPr>
        <p:spPr>
          <a:xfrm>
            <a:off x="8172739" y="2319337"/>
            <a:ext cx="933707" cy="5453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432CD57-8C33-A384-65EF-721E798670BC}"/>
              </a:ext>
            </a:extLst>
          </p:cNvPr>
          <p:cNvSpPr/>
          <p:nvPr/>
        </p:nvSpPr>
        <p:spPr>
          <a:xfrm>
            <a:off x="8840968" y="3402956"/>
            <a:ext cx="933707" cy="5502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826120" y="4576960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662F42B-58AA-9A27-76D1-63AAE5E77E1B}"/>
              </a:ext>
            </a:extLst>
          </p:cNvPr>
          <p:cNvGrpSpPr/>
          <p:nvPr/>
        </p:nvGrpSpPr>
        <p:grpSpPr>
          <a:xfrm>
            <a:off x="7489606" y="5686801"/>
            <a:ext cx="1603996" cy="652098"/>
            <a:chOff x="6543150" y="2272966"/>
            <a:chExt cx="1603996" cy="652098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25FFFA-A579-47DA-B599-F800FE871953}"/>
                </a:ext>
              </a:extLst>
            </p:cNvPr>
            <p:cNvSpPr/>
            <p:nvPr/>
          </p:nvSpPr>
          <p:spPr>
            <a:xfrm>
              <a:off x="6543150" y="2272966"/>
              <a:ext cx="685800" cy="6520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C0A24E0-310A-CD79-2965-07D4780F51C7}"/>
                </a:ext>
              </a:extLst>
            </p:cNvPr>
            <p:cNvSpPr/>
            <p:nvPr/>
          </p:nvSpPr>
          <p:spPr>
            <a:xfrm>
              <a:off x="7213439" y="2275386"/>
              <a:ext cx="933707" cy="6496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8139497" y="4576959"/>
            <a:ext cx="685800" cy="65301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207980" y="2189802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146586-BD90-DAA5-6C02-8CD170225EE2}"/>
              </a:ext>
            </a:extLst>
          </p:cNvPr>
          <p:cNvSpPr txBox="1"/>
          <p:nvPr/>
        </p:nvSpPr>
        <p:spPr>
          <a:xfrm>
            <a:off x="7492386" y="562846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94DBE4-BA60-A14B-C9F6-FADE7619309D}"/>
              </a:ext>
            </a:extLst>
          </p:cNvPr>
          <p:cNvSpPr txBox="1"/>
          <p:nvPr/>
        </p:nvSpPr>
        <p:spPr>
          <a:xfrm>
            <a:off x="8164807" y="5628465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6B2370DD-507E-72B1-5F37-54307916D2A8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7463448" y="3103446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958B753A-001E-1B26-62A2-9B47A21E4821}"/>
              </a:ext>
            </a:extLst>
          </p:cNvPr>
          <p:cNvSpPr/>
          <p:nvPr/>
        </p:nvSpPr>
        <p:spPr>
          <a:xfrm>
            <a:off x="8148023" y="3405337"/>
            <a:ext cx="685800" cy="5453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0BBFECD-DF65-6130-8A9E-CC9777D9BAB7}"/>
              </a:ext>
            </a:extLst>
          </p:cNvPr>
          <p:cNvSpPr/>
          <p:nvPr/>
        </p:nvSpPr>
        <p:spPr>
          <a:xfrm>
            <a:off x="9085700" y="5485089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8139182" y="452354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r</a:t>
            </a:r>
            <a:endParaRPr lang="en-GB" sz="2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54843" y="3248468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05793BA-0D65-2CB8-1557-32E64E3AF4CE}"/>
              </a:ext>
            </a:extLst>
          </p:cNvPr>
          <p:cNvSpPr txBox="1"/>
          <p:nvPr/>
        </p:nvSpPr>
        <p:spPr>
          <a:xfrm>
            <a:off x="9065237" y="564795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0AA483-C337-666E-AF27-F165C8DC8CEE}"/>
              </a:ext>
            </a:extLst>
          </p:cNvPr>
          <p:cNvSpPr txBox="1"/>
          <p:nvPr/>
        </p:nvSpPr>
        <p:spPr>
          <a:xfrm>
            <a:off x="8778958" y="4526503"/>
            <a:ext cx="992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3D314B7-ECAC-A89F-2B3B-CAFE92D3E6FE}"/>
              </a:ext>
            </a:extLst>
          </p:cNvPr>
          <p:cNvSpPr/>
          <p:nvPr/>
        </p:nvSpPr>
        <p:spPr>
          <a:xfrm>
            <a:off x="7463448" y="2317326"/>
            <a:ext cx="685800" cy="5453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474095" y="2179067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844094" y="3286846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8151442" y="3285065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r</a:t>
            </a:r>
            <a:endParaRPr lang="en-GB" sz="28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DE7DF91-C46E-7DB6-591A-8092E5D94372}"/>
              </a:ext>
            </a:extLst>
          </p:cNvPr>
          <p:cNvSpPr/>
          <p:nvPr/>
        </p:nvSpPr>
        <p:spPr>
          <a:xfrm>
            <a:off x="7458018" y="4576342"/>
            <a:ext cx="685800" cy="95133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2B7C574-5506-056E-FA19-1A884117F76F}"/>
              </a:ext>
            </a:extLst>
          </p:cNvPr>
          <p:cNvSpPr/>
          <p:nvPr/>
        </p:nvSpPr>
        <p:spPr>
          <a:xfrm>
            <a:off x="9759827" y="4575767"/>
            <a:ext cx="685800" cy="65301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7477068" y="4532872"/>
            <a:ext cx="656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g</a:t>
            </a:r>
            <a:endParaRPr lang="en-GB" sz="28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62EB6F7-5AE0-2CFA-A2FC-395BEBA4A332}"/>
              </a:ext>
            </a:extLst>
          </p:cNvPr>
          <p:cNvSpPr txBox="1"/>
          <p:nvPr/>
        </p:nvSpPr>
        <p:spPr>
          <a:xfrm>
            <a:off x="9767592" y="4525632"/>
            <a:ext cx="656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71800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9" grpId="0"/>
      <p:bldP spid="35" grpId="0"/>
      <p:bldP spid="36" grpId="0"/>
      <p:bldP spid="7" grpId="0" animBg="1"/>
      <p:bldP spid="44" grpId="0" animBg="1"/>
      <p:bldP spid="45" grpId="0" animBg="1"/>
      <p:bldP spid="46" grpId="0" animBg="1"/>
      <p:bldP spid="42" grpId="0"/>
      <p:bldP spid="49" grpId="0"/>
      <p:bldP spid="53" grpId="0"/>
      <p:bldP spid="51" grpId="0"/>
      <p:bldP spid="6" grpId="0"/>
      <p:bldP spid="50" grpId="0"/>
      <p:bldP spid="33" grpId="0"/>
      <p:bldP spid="32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5D0DBE68-5DB4-C593-E95B-D72001982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970471-42D7-BD2A-1635-0CEBF50F4A77}"/>
              </a:ext>
            </a:extLst>
          </p:cNvPr>
          <p:cNvSpPr/>
          <p:nvPr/>
        </p:nvSpPr>
        <p:spPr>
          <a:xfrm>
            <a:off x="8172739" y="2319337"/>
            <a:ext cx="933707" cy="5453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432CD57-8C33-A384-65EF-721E798670BC}"/>
              </a:ext>
            </a:extLst>
          </p:cNvPr>
          <p:cNvSpPr/>
          <p:nvPr/>
        </p:nvSpPr>
        <p:spPr>
          <a:xfrm>
            <a:off x="8840968" y="3402956"/>
            <a:ext cx="933707" cy="5502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826120" y="4576960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662F42B-58AA-9A27-76D1-63AAE5E77E1B}"/>
              </a:ext>
            </a:extLst>
          </p:cNvPr>
          <p:cNvGrpSpPr/>
          <p:nvPr/>
        </p:nvGrpSpPr>
        <p:grpSpPr>
          <a:xfrm>
            <a:off x="7489606" y="5686801"/>
            <a:ext cx="1603996" cy="652098"/>
            <a:chOff x="6543150" y="2272966"/>
            <a:chExt cx="1603996" cy="652098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25FFFA-A579-47DA-B599-F800FE871953}"/>
                </a:ext>
              </a:extLst>
            </p:cNvPr>
            <p:cNvSpPr/>
            <p:nvPr/>
          </p:nvSpPr>
          <p:spPr>
            <a:xfrm>
              <a:off x="6543150" y="2272966"/>
              <a:ext cx="685800" cy="6520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C0A24E0-310A-CD79-2965-07D4780F51C7}"/>
                </a:ext>
              </a:extLst>
            </p:cNvPr>
            <p:cNvSpPr/>
            <p:nvPr/>
          </p:nvSpPr>
          <p:spPr>
            <a:xfrm>
              <a:off x="7213439" y="2275386"/>
              <a:ext cx="933707" cy="6496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8139497" y="4576959"/>
            <a:ext cx="685800" cy="65301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207980" y="2189802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146586-BD90-DAA5-6C02-8CD170225EE2}"/>
              </a:ext>
            </a:extLst>
          </p:cNvPr>
          <p:cNvSpPr txBox="1"/>
          <p:nvPr/>
        </p:nvSpPr>
        <p:spPr>
          <a:xfrm>
            <a:off x="7492386" y="562846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94DBE4-BA60-A14B-C9F6-FADE7619309D}"/>
              </a:ext>
            </a:extLst>
          </p:cNvPr>
          <p:cNvSpPr txBox="1"/>
          <p:nvPr/>
        </p:nvSpPr>
        <p:spPr>
          <a:xfrm>
            <a:off x="8164807" y="5628465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6B2370DD-507E-72B1-5F37-54307916D2A8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7463448" y="3103446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958B753A-001E-1B26-62A2-9B47A21E4821}"/>
              </a:ext>
            </a:extLst>
          </p:cNvPr>
          <p:cNvSpPr/>
          <p:nvPr/>
        </p:nvSpPr>
        <p:spPr>
          <a:xfrm>
            <a:off x="8148023" y="3405337"/>
            <a:ext cx="685800" cy="5453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0BBFECD-DF65-6130-8A9E-CC9777D9BAB7}"/>
              </a:ext>
            </a:extLst>
          </p:cNvPr>
          <p:cNvSpPr/>
          <p:nvPr/>
        </p:nvSpPr>
        <p:spPr>
          <a:xfrm>
            <a:off x="9085700" y="5485089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8139182" y="452354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r</a:t>
            </a:r>
            <a:endParaRPr lang="en-GB" sz="2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54843" y="3248468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05793BA-0D65-2CB8-1557-32E64E3AF4CE}"/>
              </a:ext>
            </a:extLst>
          </p:cNvPr>
          <p:cNvSpPr txBox="1"/>
          <p:nvPr/>
        </p:nvSpPr>
        <p:spPr>
          <a:xfrm>
            <a:off x="9065237" y="564795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0AA483-C337-666E-AF27-F165C8DC8CEE}"/>
              </a:ext>
            </a:extLst>
          </p:cNvPr>
          <p:cNvSpPr txBox="1"/>
          <p:nvPr/>
        </p:nvSpPr>
        <p:spPr>
          <a:xfrm>
            <a:off x="8778958" y="4526503"/>
            <a:ext cx="992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3D314B7-ECAC-A89F-2B3B-CAFE92D3E6FE}"/>
              </a:ext>
            </a:extLst>
          </p:cNvPr>
          <p:cNvSpPr/>
          <p:nvPr/>
        </p:nvSpPr>
        <p:spPr>
          <a:xfrm>
            <a:off x="7463448" y="2317326"/>
            <a:ext cx="685800" cy="5453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474095" y="2179067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844094" y="3286846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8151442" y="3285065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r</a:t>
            </a:r>
            <a:endParaRPr lang="en-GB" sz="28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DE7DF91-C46E-7DB6-591A-8092E5D94372}"/>
              </a:ext>
            </a:extLst>
          </p:cNvPr>
          <p:cNvSpPr/>
          <p:nvPr/>
        </p:nvSpPr>
        <p:spPr>
          <a:xfrm>
            <a:off x="7458018" y="4576342"/>
            <a:ext cx="685800" cy="95133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2B7C574-5506-056E-FA19-1A884117F76F}"/>
              </a:ext>
            </a:extLst>
          </p:cNvPr>
          <p:cNvSpPr/>
          <p:nvPr/>
        </p:nvSpPr>
        <p:spPr>
          <a:xfrm>
            <a:off x="9759827" y="4575767"/>
            <a:ext cx="685800" cy="65301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7477068" y="4532872"/>
            <a:ext cx="656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g</a:t>
            </a:r>
            <a:endParaRPr lang="en-GB" sz="28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62EB6F7-5AE0-2CFA-A2FC-395BEBA4A332}"/>
              </a:ext>
            </a:extLst>
          </p:cNvPr>
          <p:cNvSpPr txBox="1"/>
          <p:nvPr/>
        </p:nvSpPr>
        <p:spPr>
          <a:xfrm>
            <a:off x="9767592" y="4525632"/>
            <a:ext cx="656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969536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91589"/>
            <a:ext cx="11301820" cy="118851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/e/ sound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/ee/ sound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64538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305852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dream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3663" y="367286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each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301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meat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3020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meant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3665" y="293041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head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32355" y="445942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instead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59153 0.19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7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2604 -0.226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7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75898 -0.136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4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6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25468 0.113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Diagram&#10;&#10;Description automatically generated">
            <a:extLst>
              <a:ext uri="{FF2B5EF4-FFF2-40B4-BE49-F238E27FC236}">
                <a16:creationId xmlns:a16="http://schemas.microsoft.com/office/drawing/2014/main" id="{363C9137-C37E-7AAC-8C6E-D5A79D693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sz="3300" dirty="0">
                <a:solidFill>
                  <a:schemeClr val="bg1"/>
                </a:solidFill>
              </a:rPr>
              <a:t>Click on the words to reveal the answer.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90193F-344B-B6B1-B12F-A1483C4320F3}"/>
              </a:ext>
            </a:extLst>
          </p:cNvPr>
          <p:cNvGrpSpPr/>
          <p:nvPr/>
        </p:nvGrpSpPr>
        <p:grpSpPr>
          <a:xfrm>
            <a:off x="7490185" y="2271439"/>
            <a:ext cx="1618645" cy="659413"/>
            <a:chOff x="7226416" y="2277903"/>
            <a:chExt cx="1618645" cy="659413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90E34F2-BB23-EA2A-D113-C573A97A574D}"/>
                </a:ext>
              </a:extLst>
            </p:cNvPr>
            <p:cNvSpPr/>
            <p:nvPr/>
          </p:nvSpPr>
          <p:spPr>
            <a:xfrm>
              <a:off x="7226416" y="2277903"/>
              <a:ext cx="685800" cy="6530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970471-42D7-BD2A-1635-0CEBF50F4A77}"/>
                </a:ext>
              </a:extLst>
            </p:cNvPr>
            <p:cNvSpPr/>
            <p:nvPr/>
          </p:nvSpPr>
          <p:spPr>
            <a:xfrm>
              <a:off x="7911354" y="2277904"/>
              <a:ext cx="933707" cy="65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432CD57-8C33-A384-65EF-721E798670BC}"/>
              </a:ext>
            </a:extLst>
          </p:cNvPr>
          <p:cNvSpPr/>
          <p:nvPr/>
        </p:nvSpPr>
        <p:spPr>
          <a:xfrm>
            <a:off x="8156662" y="3413411"/>
            <a:ext cx="933707" cy="65425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181595" y="4482074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662F42B-58AA-9A27-76D1-63AAE5E77E1B}"/>
              </a:ext>
            </a:extLst>
          </p:cNvPr>
          <p:cNvGrpSpPr/>
          <p:nvPr/>
        </p:nvGrpSpPr>
        <p:grpSpPr>
          <a:xfrm>
            <a:off x="7489753" y="5693544"/>
            <a:ext cx="1618645" cy="650632"/>
            <a:chOff x="7226416" y="2279352"/>
            <a:chExt cx="1618645" cy="65063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25FFFA-A579-47DA-B599-F800FE871953}"/>
                </a:ext>
              </a:extLst>
            </p:cNvPr>
            <p:cNvSpPr/>
            <p:nvPr/>
          </p:nvSpPr>
          <p:spPr>
            <a:xfrm>
              <a:off x="7226416" y="2280306"/>
              <a:ext cx="685800" cy="6496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C0A24E0-310A-CD79-2965-07D4780F51C7}"/>
                </a:ext>
              </a:extLst>
            </p:cNvPr>
            <p:cNvSpPr/>
            <p:nvPr/>
          </p:nvSpPr>
          <p:spPr>
            <a:xfrm>
              <a:off x="7911354" y="2279352"/>
              <a:ext cx="933707" cy="6457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517415" y="2238313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7494972" y="4281413"/>
            <a:ext cx="685800" cy="8512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197114" y="2249914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ea</a:t>
            </a:r>
            <a:endParaRPr lang="en-GB" sz="28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7486381" y="4476649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</a:t>
            </a:r>
            <a:endParaRPr lang="en-GB" sz="28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146586-BD90-DAA5-6C02-8CD170225EE2}"/>
              </a:ext>
            </a:extLst>
          </p:cNvPr>
          <p:cNvSpPr txBox="1"/>
          <p:nvPr/>
        </p:nvSpPr>
        <p:spPr>
          <a:xfrm>
            <a:off x="7474197" y="5648322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94DBE4-BA60-A14B-C9F6-FADE7619309D}"/>
              </a:ext>
            </a:extLst>
          </p:cNvPr>
          <p:cNvSpPr txBox="1"/>
          <p:nvPr/>
        </p:nvSpPr>
        <p:spPr>
          <a:xfrm>
            <a:off x="8192680" y="5666035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ea</a:t>
            </a:r>
            <a:endParaRPr lang="en-GB" sz="28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6B2370DD-507E-72B1-5F37-54307916D2A8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9095842" y="3222882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168388" y="3346610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ea</a:t>
            </a:r>
            <a:endParaRPr lang="en-GB" sz="2800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9065001" y="335581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58B753A-001E-1B26-62A2-9B47A21E4821}"/>
              </a:ext>
            </a:extLst>
          </p:cNvPr>
          <p:cNvSpPr/>
          <p:nvPr/>
        </p:nvSpPr>
        <p:spPr>
          <a:xfrm>
            <a:off x="7474197" y="3417035"/>
            <a:ext cx="685800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0BBFECD-DF65-6130-8A9E-CC9777D9BAB7}"/>
              </a:ext>
            </a:extLst>
          </p:cNvPr>
          <p:cNvSpPr/>
          <p:nvPr/>
        </p:nvSpPr>
        <p:spPr>
          <a:xfrm>
            <a:off x="9791421" y="5486968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8171185" y="4468224"/>
            <a:ext cx="93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ea</a:t>
            </a:r>
            <a:endParaRPr lang="en-GB" sz="2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56547" y="3364944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05793BA-0D65-2CB8-1557-32E64E3AF4CE}"/>
              </a:ext>
            </a:extLst>
          </p:cNvPr>
          <p:cNvSpPr txBox="1"/>
          <p:nvPr/>
        </p:nvSpPr>
        <p:spPr>
          <a:xfrm>
            <a:off x="9781041" y="5655429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14580B9-2683-D457-CF52-66C51E280E80}"/>
              </a:ext>
            </a:extLst>
          </p:cNvPr>
          <p:cNvSpPr/>
          <p:nvPr/>
        </p:nvSpPr>
        <p:spPr>
          <a:xfrm>
            <a:off x="9122969" y="4281413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0AA483-C337-666E-AF27-F165C8DC8CEE}"/>
              </a:ext>
            </a:extLst>
          </p:cNvPr>
          <p:cNvSpPr txBox="1"/>
          <p:nvPr/>
        </p:nvSpPr>
        <p:spPr>
          <a:xfrm>
            <a:off x="9092128" y="4414348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</a:t>
            </a:r>
            <a:endParaRPr lang="en-GB" sz="28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A250147-CD1A-8318-8725-F474264810A6}"/>
              </a:ext>
            </a:extLst>
          </p:cNvPr>
          <p:cNvSpPr/>
          <p:nvPr/>
        </p:nvSpPr>
        <p:spPr>
          <a:xfrm>
            <a:off x="9108229" y="5693232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1998CB8-4C9D-5B16-BFEB-1AF2F737C4B8}"/>
              </a:ext>
            </a:extLst>
          </p:cNvPr>
          <p:cNvSpPr txBox="1"/>
          <p:nvPr/>
        </p:nvSpPr>
        <p:spPr>
          <a:xfrm>
            <a:off x="9105621" y="5652127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75905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29" grpId="0"/>
      <p:bldP spid="32" grpId="0"/>
      <p:bldP spid="35" grpId="0"/>
      <p:bldP spid="36" grpId="0"/>
      <p:bldP spid="7" grpId="0" animBg="1"/>
      <p:bldP spid="44" grpId="0" animBg="1"/>
      <p:bldP spid="45" grpId="0" animBg="1"/>
      <p:bldP spid="46" grpId="0" animBg="1"/>
      <p:bldP spid="50" grpId="0"/>
      <p:bldP spid="33" grpId="0"/>
      <p:bldP spid="42" grpId="0"/>
      <p:bldP spid="49" grpId="0"/>
      <p:bldP spid="53" grpId="0"/>
      <p:bldP spid="5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Diagram&#10;&#10;Description automatically generated">
            <a:extLst>
              <a:ext uri="{FF2B5EF4-FFF2-40B4-BE49-F238E27FC236}">
                <a16:creationId xmlns:a16="http://schemas.microsoft.com/office/drawing/2014/main" id="{363C9137-C37E-7AAC-8C6E-D5A79D693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90193F-344B-B6B1-B12F-A1483C4320F3}"/>
              </a:ext>
            </a:extLst>
          </p:cNvPr>
          <p:cNvGrpSpPr/>
          <p:nvPr/>
        </p:nvGrpSpPr>
        <p:grpSpPr>
          <a:xfrm>
            <a:off x="7490185" y="2271439"/>
            <a:ext cx="1618645" cy="659413"/>
            <a:chOff x="7226416" y="2277903"/>
            <a:chExt cx="1618645" cy="659413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90E34F2-BB23-EA2A-D113-C573A97A574D}"/>
                </a:ext>
              </a:extLst>
            </p:cNvPr>
            <p:cNvSpPr/>
            <p:nvPr/>
          </p:nvSpPr>
          <p:spPr>
            <a:xfrm>
              <a:off x="7226416" y="2277903"/>
              <a:ext cx="685800" cy="6530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970471-42D7-BD2A-1635-0CEBF50F4A77}"/>
                </a:ext>
              </a:extLst>
            </p:cNvPr>
            <p:cNvSpPr/>
            <p:nvPr/>
          </p:nvSpPr>
          <p:spPr>
            <a:xfrm>
              <a:off x="7911354" y="2277904"/>
              <a:ext cx="933707" cy="65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432CD57-8C33-A384-65EF-721E798670BC}"/>
              </a:ext>
            </a:extLst>
          </p:cNvPr>
          <p:cNvSpPr/>
          <p:nvPr/>
        </p:nvSpPr>
        <p:spPr>
          <a:xfrm>
            <a:off x="8156662" y="3413411"/>
            <a:ext cx="933707" cy="65425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181595" y="4482074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662F42B-58AA-9A27-76D1-63AAE5E77E1B}"/>
              </a:ext>
            </a:extLst>
          </p:cNvPr>
          <p:cNvGrpSpPr/>
          <p:nvPr/>
        </p:nvGrpSpPr>
        <p:grpSpPr>
          <a:xfrm>
            <a:off x="7489753" y="5693544"/>
            <a:ext cx="1618645" cy="650632"/>
            <a:chOff x="7226416" y="2279352"/>
            <a:chExt cx="1618645" cy="65063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25FFFA-A579-47DA-B599-F800FE871953}"/>
                </a:ext>
              </a:extLst>
            </p:cNvPr>
            <p:cNvSpPr/>
            <p:nvPr/>
          </p:nvSpPr>
          <p:spPr>
            <a:xfrm>
              <a:off x="7226416" y="2280306"/>
              <a:ext cx="685800" cy="6496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C0A24E0-310A-CD79-2965-07D4780F51C7}"/>
                </a:ext>
              </a:extLst>
            </p:cNvPr>
            <p:cNvSpPr/>
            <p:nvPr/>
          </p:nvSpPr>
          <p:spPr>
            <a:xfrm>
              <a:off x="7911354" y="2279352"/>
              <a:ext cx="933707" cy="6457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517415" y="2238313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7494972" y="4281413"/>
            <a:ext cx="685800" cy="8512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197114" y="2249914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ea</a:t>
            </a:r>
            <a:endParaRPr lang="en-GB" sz="28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7486381" y="4476649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</a:t>
            </a:r>
            <a:endParaRPr lang="en-GB" sz="28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146586-BD90-DAA5-6C02-8CD170225EE2}"/>
              </a:ext>
            </a:extLst>
          </p:cNvPr>
          <p:cNvSpPr txBox="1"/>
          <p:nvPr/>
        </p:nvSpPr>
        <p:spPr>
          <a:xfrm>
            <a:off x="7474197" y="5648322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94DBE4-BA60-A14B-C9F6-FADE7619309D}"/>
              </a:ext>
            </a:extLst>
          </p:cNvPr>
          <p:cNvSpPr txBox="1"/>
          <p:nvPr/>
        </p:nvSpPr>
        <p:spPr>
          <a:xfrm>
            <a:off x="8192680" y="5666035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ea</a:t>
            </a:r>
            <a:endParaRPr lang="en-GB" sz="28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6B2370DD-507E-72B1-5F37-54307916D2A8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9095842" y="3222882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168388" y="3346610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ea</a:t>
            </a:r>
            <a:endParaRPr lang="en-GB" sz="2800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9065001" y="335581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58B753A-001E-1B26-62A2-9B47A21E4821}"/>
              </a:ext>
            </a:extLst>
          </p:cNvPr>
          <p:cNvSpPr/>
          <p:nvPr/>
        </p:nvSpPr>
        <p:spPr>
          <a:xfrm>
            <a:off x="7474197" y="3417035"/>
            <a:ext cx="685800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0BBFECD-DF65-6130-8A9E-CC9777D9BAB7}"/>
              </a:ext>
            </a:extLst>
          </p:cNvPr>
          <p:cNvSpPr/>
          <p:nvPr/>
        </p:nvSpPr>
        <p:spPr>
          <a:xfrm>
            <a:off x="9791421" y="5486968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8171185" y="4468224"/>
            <a:ext cx="93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ea</a:t>
            </a:r>
            <a:endParaRPr lang="en-GB" sz="2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56547" y="3364944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05793BA-0D65-2CB8-1557-32E64E3AF4CE}"/>
              </a:ext>
            </a:extLst>
          </p:cNvPr>
          <p:cNvSpPr txBox="1"/>
          <p:nvPr/>
        </p:nvSpPr>
        <p:spPr>
          <a:xfrm>
            <a:off x="9781041" y="5655429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14580B9-2683-D457-CF52-66C51E280E80}"/>
              </a:ext>
            </a:extLst>
          </p:cNvPr>
          <p:cNvSpPr/>
          <p:nvPr/>
        </p:nvSpPr>
        <p:spPr>
          <a:xfrm>
            <a:off x="9122969" y="4281413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0AA483-C337-666E-AF27-F165C8DC8CEE}"/>
              </a:ext>
            </a:extLst>
          </p:cNvPr>
          <p:cNvSpPr txBox="1"/>
          <p:nvPr/>
        </p:nvSpPr>
        <p:spPr>
          <a:xfrm>
            <a:off x="9092128" y="4414348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</a:t>
            </a:r>
            <a:endParaRPr lang="en-GB" sz="28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A250147-CD1A-8318-8725-F474264810A6}"/>
              </a:ext>
            </a:extLst>
          </p:cNvPr>
          <p:cNvSpPr/>
          <p:nvPr/>
        </p:nvSpPr>
        <p:spPr>
          <a:xfrm>
            <a:off x="9108229" y="5693232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1998CB8-4C9D-5B16-BFEB-1AF2F737C4B8}"/>
              </a:ext>
            </a:extLst>
          </p:cNvPr>
          <p:cNvSpPr txBox="1"/>
          <p:nvPr/>
        </p:nvSpPr>
        <p:spPr>
          <a:xfrm>
            <a:off x="9105621" y="5652127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648616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82880"/>
            <a:ext cx="11301820" cy="119722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/igh/ sound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/ee/ sound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64538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chief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305852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field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3663" y="367286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shield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301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thief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3020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3665" y="293041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32355" y="445942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C2E213D2-66A3-4746-07BD-56FADBEA8B94}"/>
              </a:ext>
            </a:extLst>
          </p:cNvPr>
          <p:cNvSpPr txBox="1">
            <a:spLocks/>
          </p:cNvSpPr>
          <p:nvPr/>
        </p:nvSpPr>
        <p:spPr>
          <a:xfrm>
            <a:off x="2323662" y="521873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cried</a:t>
            </a:r>
          </a:p>
        </p:txBody>
      </p:sp>
    </p:spTree>
    <p:extLst>
      <p:ext uri="{BB962C8B-B14F-4D97-AF65-F5344CB8AC3E}">
        <p14:creationId xmlns:p14="http://schemas.microsoft.com/office/powerpoint/2010/main" val="352207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59153 0.19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7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2604 -0.226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7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75898 -0.136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4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6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25468 0.113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794 0.0062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87984EDE-40C6-A573-1AF8-897D56903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split 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588211" y="2430779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two letters forming the digraph are split up in the word when written.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83472" y="2423422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two letters forming the digraph are split up in the word when written.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583472" y="5690900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583472" y="5676186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word can be pronounced into different ways. 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83472" y="460699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583472" y="4599634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digraph that is at the end of a word.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583472" y="3523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583472" y="3524552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word with a hyphen (-).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7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87984EDE-40C6-A573-1AF8-897D56903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split 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588211" y="2430779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two letters forming the digraph are split up in the word when written.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2761" y="-344724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571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AF5A7BF2-9A77-313F-144C-1A6DF2B5B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theme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40508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extreme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7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complete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60960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delete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these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31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10" grpId="0" animBg="1"/>
      <p:bldP spid="30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35E946BA-26E4-1F54-8770-2928F87E0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3" y="908201"/>
            <a:ext cx="7010400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have the </a:t>
            </a:r>
            <a:r>
              <a:rPr lang="en-GB" sz="4400" u="sng" dirty="0">
                <a:solidFill>
                  <a:schemeClr val="bg1"/>
                </a:solidFill>
              </a:rPr>
              <a:t>split digraph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e-e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47DC2FED-4E11-A6F9-77D2-65CBDDC2DDA5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7FEF76B-A852-067D-0431-4B4933D3EE41}"/>
              </a:ext>
            </a:extLst>
          </p:cNvPr>
          <p:cNvSpPr txBox="1">
            <a:spLocks/>
          </p:cNvSpPr>
          <p:nvPr/>
        </p:nvSpPr>
        <p:spPr>
          <a:xfrm>
            <a:off x="40508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7BAA2A8-FE59-6754-5D30-5A2A530ED62E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</a:t>
            </a:r>
            <a:r>
              <a:rPr lang="en-GB" sz="2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2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2AFF434-7414-8208-8A38-24CAE6CAF3F9}"/>
              </a:ext>
            </a:extLst>
          </p:cNvPr>
          <p:cNvSpPr txBox="1">
            <a:spLocks/>
          </p:cNvSpPr>
          <p:nvPr/>
        </p:nvSpPr>
        <p:spPr>
          <a:xfrm>
            <a:off x="60960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DCDFDAB-B662-708E-C32C-8019FAC3DC6B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4C8372F-6434-FCCB-5B2B-C5C53A2F81F2}"/>
              </a:ext>
            </a:extLst>
          </p:cNvPr>
          <p:cNvSpPr txBox="1">
            <a:spLocks/>
          </p:cNvSpPr>
          <p:nvPr/>
        </p:nvSpPr>
        <p:spPr>
          <a:xfrm>
            <a:off x="1603899" y="4652729"/>
            <a:ext cx="898420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see the </a:t>
            </a:r>
            <a:r>
              <a:rPr lang="en-GB" sz="4400" u="sng" dirty="0">
                <a:solidFill>
                  <a:srgbClr val="FFFF00"/>
                </a:solidFill>
              </a:rPr>
              <a:t>e</a:t>
            </a:r>
            <a:r>
              <a:rPr lang="en-GB" sz="4400" dirty="0">
                <a:solidFill>
                  <a:schemeClr val="bg1"/>
                </a:solidFill>
              </a:rPr>
              <a:t> and the </a:t>
            </a:r>
            <a:r>
              <a:rPr lang="en-GB" sz="4400" u="sng" dirty="0">
                <a:solidFill>
                  <a:srgbClr val="FFFF00"/>
                </a:solidFill>
              </a:rPr>
              <a:t>e</a:t>
            </a:r>
            <a:r>
              <a:rPr lang="en-GB" sz="4400" dirty="0">
                <a:solidFill>
                  <a:schemeClr val="bg1"/>
                </a:solidFill>
              </a:rPr>
              <a:t> in each word?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93F9104-2B28-01A2-0834-10354830CEAC}"/>
              </a:ext>
            </a:extLst>
          </p:cNvPr>
          <p:cNvSpPr txBox="1">
            <a:spLocks/>
          </p:cNvSpPr>
          <p:nvPr/>
        </p:nvSpPr>
        <p:spPr>
          <a:xfrm>
            <a:off x="790113" y="5741077"/>
            <a:ext cx="1058218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What letter is between the</a:t>
            </a:r>
            <a:r>
              <a:rPr lang="en-GB" sz="4400" dirty="0">
                <a:solidFill>
                  <a:srgbClr val="FFFF00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</a:rPr>
              <a:t>e</a:t>
            </a:r>
            <a:r>
              <a:rPr lang="en-GB" sz="4400" dirty="0">
                <a:solidFill>
                  <a:schemeClr val="bg1"/>
                </a:solidFill>
              </a:rPr>
              <a:t> and the </a:t>
            </a:r>
            <a:r>
              <a:rPr lang="en-GB" sz="4400" u="sng" dirty="0">
                <a:solidFill>
                  <a:srgbClr val="FFFF00"/>
                </a:solidFill>
              </a:rPr>
              <a:t>e</a:t>
            </a:r>
            <a:r>
              <a:rPr lang="en-GB" sz="4400" dirty="0">
                <a:solidFill>
                  <a:schemeClr val="bg1"/>
                </a:solidFill>
              </a:rPr>
              <a:t> in each word? </a:t>
            </a:r>
          </a:p>
        </p:txBody>
      </p:sp>
    </p:spTree>
    <p:extLst>
      <p:ext uri="{BB962C8B-B14F-4D97-AF65-F5344CB8AC3E}">
        <p14:creationId xmlns:p14="http://schemas.microsoft.com/office/powerpoint/2010/main" val="329095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with a long /ee/ sound spelt ie or ei after c.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A5DA4CED-B566-7E0C-F072-EED1109B3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sz="3300" dirty="0">
                <a:solidFill>
                  <a:schemeClr val="bg1"/>
                </a:solidFill>
              </a:rPr>
              <a:t>Click on the word to reveal the answer.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670009" y="3501040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1683009" y="2107892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1670009" y="4948586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9325354" y="5269598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9313557" y="5148027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4321679" y="2629417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4317219" y="388307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4276418" y="5390930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10" y="4708128"/>
            <a:ext cx="1386681" cy="178664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5873747" y="5047928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F2D335D-0F20-0726-2A7A-E475D028A73B}"/>
              </a:ext>
            </a:extLst>
          </p:cNvPr>
          <p:cNvSpPr/>
          <p:nvPr/>
        </p:nvSpPr>
        <p:spPr>
          <a:xfrm>
            <a:off x="5920670" y="2080261"/>
            <a:ext cx="930422" cy="91757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AC41417-06C4-7813-9118-CBD1F8E41C1C}"/>
              </a:ext>
            </a:extLst>
          </p:cNvPr>
          <p:cNvSpPr/>
          <p:nvPr/>
        </p:nvSpPr>
        <p:spPr>
          <a:xfrm>
            <a:off x="6862197" y="2336708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3EABE65-EAD5-0364-AC42-68E0F207A7CD}"/>
              </a:ext>
            </a:extLst>
          </p:cNvPr>
          <p:cNvSpPr/>
          <p:nvPr/>
        </p:nvSpPr>
        <p:spPr>
          <a:xfrm>
            <a:off x="10022781" y="5052152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B07B896-D722-7AB3-88ED-4B3A3DED133D}"/>
              </a:ext>
            </a:extLst>
          </p:cNvPr>
          <p:cNvSpPr/>
          <p:nvPr/>
        </p:nvSpPr>
        <p:spPr>
          <a:xfrm>
            <a:off x="10708281" y="5269598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3062E33-6A34-A2ED-50EF-66DAD2C841B1}"/>
              </a:ext>
            </a:extLst>
          </p:cNvPr>
          <p:cNvGrpSpPr/>
          <p:nvPr/>
        </p:nvGrpSpPr>
        <p:grpSpPr>
          <a:xfrm>
            <a:off x="9625550" y="5562725"/>
            <a:ext cx="1467389" cy="753768"/>
            <a:chOff x="8481792" y="4870087"/>
            <a:chExt cx="1467389" cy="753768"/>
          </a:xfrm>
        </p:grpSpPr>
        <p:sp>
          <p:nvSpPr>
            <p:cNvPr id="51" name="Arc 50">
              <a:extLst>
                <a:ext uri="{FF2B5EF4-FFF2-40B4-BE49-F238E27FC236}">
                  <a16:creationId xmlns:a16="http://schemas.microsoft.com/office/drawing/2014/main" id="{D3572F14-58C6-FE40-63FA-0FE63BE2D9F0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7" name="Arc 56">
              <a:extLst>
                <a:ext uri="{FF2B5EF4-FFF2-40B4-BE49-F238E27FC236}">
                  <a16:creationId xmlns:a16="http://schemas.microsoft.com/office/drawing/2014/main" id="{C8460D1E-2E2A-ECB7-F3DC-92AEEC7F2D9E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C3FFDE3F-4867-C7B1-B94C-94C9EACCDE44}"/>
              </a:ext>
            </a:extLst>
          </p:cNvPr>
          <p:cNvSpPr txBox="1"/>
          <p:nvPr/>
        </p:nvSpPr>
        <p:spPr>
          <a:xfrm>
            <a:off x="10703906" y="515464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82C08A6-051E-B198-8A45-E35AEF7B44AB}"/>
              </a:ext>
            </a:extLst>
          </p:cNvPr>
          <p:cNvSpPr txBox="1"/>
          <p:nvPr/>
        </p:nvSpPr>
        <p:spPr>
          <a:xfrm>
            <a:off x="10013939" y="5122011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D5A3472-B756-91AF-E952-2E2FEEF87FD7}"/>
              </a:ext>
            </a:extLst>
          </p:cNvPr>
          <p:cNvGrpSpPr/>
          <p:nvPr/>
        </p:nvGrpSpPr>
        <p:grpSpPr>
          <a:xfrm>
            <a:off x="7102623" y="4016712"/>
            <a:ext cx="1467389" cy="753768"/>
            <a:chOff x="8481792" y="4870087"/>
            <a:chExt cx="1467389" cy="753768"/>
          </a:xfrm>
        </p:grpSpPr>
        <p:sp>
          <p:nvSpPr>
            <p:cNvPr id="68" name="Arc 67">
              <a:extLst>
                <a:ext uri="{FF2B5EF4-FFF2-40B4-BE49-F238E27FC236}">
                  <a16:creationId xmlns:a16="http://schemas.microsoft.com/office/drawing/2014/main" id="{0E5ED3A9-3CAD-7091-B6A4-757C19F8AC2F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8B4F4F15-3958-8DB6-1DB9-3FA7C834876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191F6FA-4DE0-4FCD-EB72-16DEB02F716B}"/>
              </a:ext>
            </a:extLst>
          </p:cNvPr>
          <p:cNvGrpSpPr/>
          <p:nvPr/>
        </p:nvGrpSpPr>
        <p:grpSpPr>
          <a:xfrm>
            <a:off x="7134143" y="2670708"/>
            <a:ext cx="1467389" cy="753768"/>
            <a:chOff x="8481792" y="4870087"/>
            <a:chExt cx="1467389" cy="753768"/>
          </a:xfrm>
        </p:grpSpPr>
        <p:sp>
          <p:nvSpPr>
            <p:cNvPr id="71" name="Arc 70">
              <a:extLst>
                <a:ext uri="{FF2B5EF4-FFF2-40B4-BE49-F238E27FC236}">
                  <a16:creationId xmlns:a16="http://schemas.microsoft.com/office/drawing/2014/main" id="{0845AACA-D4F1-47FE-A7A0-8C620067D145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2" name="Arc 71">
              <a:extLst>
                <a:ext uri="{FF2B5EF4-FFF2-40B4-BE49-F238E27FC236}">
                  <a16:creationId xmlns:a16="http://schemas.microsoft.com/office/drawing/2014/main" id="{F36DA2BE-B4AE-0C7C-DCA8-F9741DBC2EE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D9A1D576-65ED-3169-FAC0-B2C6B3A0DF72}"/>
              </a:ext>
            </a:extLst>
          </p:cNvPr>
          <p:cNvSpPr/>
          <p:nvPr/>
        </p:nvSpPr>
        <p:spPr>
          <a:xfrm>
            <a:off x="7547559" y="2336251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B88787-D454-A56A-FCF1-53F318C153F3}"/>
              </a:ext>
            </a:extLst>
          </p:cNvPr>
          <p:cNvSpPr txBox="1"/>
          <p:nvPr/>
        </p:nvSpPr>
        <p:spPr>
          <a:xfrm>
            <a:off x="5920561" y="2219000"/>
            <a:ext cx="9415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</a:t>
            </a:r>
            <a:endParaRPr lang="en-GB" sz="28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5F09288-E6E7-2D8E-23CE-2928B7BE87A8}"/>
              </a:ext>
            </a:extLst>
          </p:cNvPr>
          <p:cNvSpPr txBox="1"/>
          <p:nvPr/>
        </p:nvSpPr>
        <p:spPr>
          <a:xfrm>
            <a:off x="6854503" y="224879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4086837-6E45-B11D-D133-6C355365E4AE}"/>
              </a:ext>
            </a:extLst>
          </p:cNvPr>
          <p:cNvSpPr/>
          <p:nvPr/>
        </p:nvSpPr>
        <p:spPr>
          <a:xfrm>
            <a:off x="8233468" y="2338460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240560" y="224879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599716" y="2244696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A7E9A22-6011-E52E-F657-98E3405362FC}"/>
              </a:ext>
            </a:extLst>
          </p:cNvPr>
          <p:cNvSpPr/>
          <p:nvPr/>
        </p:nvSpPr>
        <p:spPr>
          <a:xfrm>
            <a:off x="5920670" y="3430157"/>
            <a:ext cx="930422" cy="91757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64D6DA5-266D-98B6-36E8-27532DA46FC1}"/>
              </a:ext>
            </a:extLst>
          </p:cNvPr>
          <p:cNvSpPr/>
          <p:nvPr/>
        </p:nvSpPr>
        <p:spPr>
          <a:xfrm>
            <a:off x="6862197" y="3686604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1A2289E-0273-A03C-1DC4-3D4F698BCD65}"/>
              </a:ext>
            </a:extLst>
          </p:cNvPr>
          <p:cNvSpPr/>
          <p:nvPr/>
        </p:nvSpPr>
        <p:spPr>
          <a:xfrm>
            <a:off x="7547559" y="3686147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A4BEA2B-864C-A7C0-A4E8-4DDECAC4ECF1}"/>
              </a:ext>
            </a:extLst>
          </p:cNvPr>
          <p:cNvSpPr txBox="1"/>
          <p:nvPr/>
        </p:nvSpPr>
        <p:spPr>
          <a:xfrm>
            <a:off x="5920561" y="3568896"/>
            <a:ext cx="9415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</a:t>
            </a:r>
            <a:endParaRPr lang="en-GB" sz="28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CC2C13-7293-9183-2389-800307CF2D25}"/>
              </a:ext>
            </a:extLst>
          </p:cNvPr>
          <p:cNvSpPr txBox="1"/>
          <p:nvPr/>
        </p:nvSpPr>
        <p:spPr>
          <a:xfrm>
            <a:off x="6854503" y="3598690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275075B-0816-E355-C53E-390477D09C8A}"/>
              </a:ext>
            </a:extLst>
          </p:cNvPr>
          <p:cNvSpPr/>
          <p:nvPr/>
        </p:nvSpPr>
        <p:spPr>
          <a:xfrm>
            <a:off x="8233468" y="3688356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FD16682-0AF0-18A6-48B0-21549CD87EB5}"/>
              </a:ext>
            </a:extLst>
          </p:cNvPr>
          <p:cNvSpPr txBox="1"/>
          <p:nvPr/>
        </p:nvSpPr>
        <p:spPr>
          <a:xfrm>
            <a:off x="8240560" y="3598690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16F94EA-2BBF-99CD-2DC8-2BB703415A0B}"/>
              </a:ext>
            </a:extLst>
          </p:cNvPr>
          <p:cNvSpPr txBox="1"/>
          <p:nvPr/>
        </p:nvSpPr>
        <p:spPr>
          <a:xfrm>
            <a:off x="7599716" y="3594592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4F8335B-B30B-D43A-864D-D4DB106AD564}"/>
              </a:ext>
            </a:extLst>
          </p:cNvPr>
          <p:cNvSpPr/>
          <p:nvPr/>
        </p:nvSpPr>
        <p:spPr>
          <a:xfrm>
            <a:off x="5929180" y="5238499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E377A4C-AF54-A0F8-8AD2-E75F05F3AECE}"/>
              </a:ext>
            </a:extLst>
          </p:cNvPr>
          <p:cNvSpPr/>
          <p:nvPr/>
        </p:nvSpPr>
        <p:spPr>
          <a:xfrm>
            <a:off x="6614542" y="5238042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7965146D-014B-DABC-6AD2-E9734BFB40F9}"/>
              </a:ext>
            </a:extLst>
          </p:cNvPr>
          <p:cNvSpPr/>
          <p:nvPr/>
        </p:nvSpPr>
        <p:spPr>
          <a:xfrm>
            <a:off x="7300451" y="5240251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6D90183-C94D-3713-CF26-15D7366D8674}"/>
              </a:ext>
            </a:extLst>
          </p:cNvPr>
          <p:cNvSpPr/>
          <p:nvPr/>
        </p:nvSpPr>
        <p:spPr>
          <a:xfrm>
            <a:off x="7990626" y="5235440"/>
            <a:ext cx="685800" cy="94124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3EC0F88-5773-6297-BDA7-4A1B5323D695}"/>
              </a:ext>
            </a:extLst>
          </p:cNvPr>
          <p:cNvSpPr/>
          <p:nvPr/>
        </p:nvSpPr>
        <p:spPr>
          <a:xfrm>
            <a:off x="8688223" y="4976227"/>
            <a:ext cx="685800" cy="94124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3A3C3C8-B9D8-6CDB-BCCF-AF932BC0744B}"/>
              </a:ext>
            </a:extLst>
          </p:cNvPr>
          <p:cNvSpPr txBox="1"/>
          <p:nvPr/>
        </p:nvSpPr>
        <p:spPr>
          <a:xfrm>
            <a:off x="5923474" y="5148026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</a:t>
            </a:r>
            <a:endParaRPr lang="en-GB" sz="28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F0FE9DF-9C96-D4DB-5FEC-792C22A044AB}"/>
              </a:ext>
            </a:extLst>
          </p:cNvPr>
          <p:cNvSpPr txBox="1"/>
          <p:nvPr/>
        </p:nvSpPr>
        <p:spPr>
          <a:xfrm>
            <a:off x="6621477" y="5159789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o</a:t>
            </a:r>
            <a:endParaRPr lang="en-GB" sz="28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0658E3F-4DB0-AD20-B5ED-5750ECFC6200}"/>
              </a:ext>
            </a:extLst>
          </p:cNvPr>
          <p:cNvSpPr txBox="1"/>
          <p:nvPr/>
        </p:nvSpPr>
        <p:spPr>
          <a:xfrm>
            <a:off x="7307513" y="5154643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BD05F29-6B89-FA2A-03E2-AE0103EDC4BD}"/>
              </a:ext>
            </a:extLst>
          </p:cNvPr>
          <p:cNvSpPr txBox="1"/>
          <p:nvPr/>
        </p:nvSpPr>
        <p:spPr>
          <a:xfrm>
            <a:off x="7981466" y="5169841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p</a:t>
            </a:r>
            <a:endParaRPr lang="en-GB" sz="28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026AB5-A021-1028-9055-A02FC4A58C5C}"/>
              </a:ext>
            </a:extLst>
          </p:cNvPr>
          <p:cNvSpPr txBox="1"/>
          <p:nvPr/>
        </p:nvSpPr>
        <p:spPr>
          <a:xfrm>
            <a:off x="8691552" y="5145266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l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64785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2" grpId="0"/>
      <p:bldP spid="7" grpId="0" animBg="1"/>
      <p:bldP spid="44" grpId="0" animBg="1"/>
      <p:bldP spid="45" grpId="0" animBg="1"/>
      <p:bldP spid="62" grpId="0"/>
      <p:bldP spid="63" grpId="0"/>
      <p:bldP spid="43" grpId="0"/>
      <p:bldP spid="75" grpId="0"/>
      <p:bldP spid="29" grpId="0"/>
      <p:bldP spid="6" grpId="0"/>
      <p:bldP spid="55" grpId="0"/>
      <p:bldP spid="56" grpId="0"/>
      <p:bldP spid="59" grpId="0"/>
      <p:bldP spid="60" grpId="0"/>
      <p:bldP spid="81" grpId="0"/>
      <p:bldP spid="82" grpId="0"/>
      <p:bldP spid="83" grpId="0"/>
      <p:bldP spid="84" grpId="0"/>
      <p:bldP spid="8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A5DA4CED-B566-7E0C-F072-EED1109B3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670009" y="3501040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1683009" y="2107892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1670009" y="4948586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9325354" y="5269598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9313557" y="5148027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4321679" y="2629417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4317219" y="388307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4276418" y="5390930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10" y="4708128"/>
            <a:ext cx="1386681" cy="178664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5873747" y="5047928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F2D335D-0F20-0726-2A7A-E475D028A73B}"/>
              </a:ext>
            </a:extLst>
          </p:cNvPr>
          <p:cNvSpPr/>
          <p:nvPr/>
        </p:nvSpPr>
        <p:spPr>
          <a:xfrm>
            <a:off x="5920670" y="2080261"/>
            <a:ext cx="930422" cy="91757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AC41417-06C4-7813-9118-CBD1F8E41C1C}"/>
              </a:ext>
            </a:extLst>
          </p:cNvPr>
          <p:cNvSpPr/>
          <p:nvPr/>
        </p:nvSpPr>
        <p:spPr>
          <a:xfrm>
            <a:off x="6862197" y="2336708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3EABE65-EAD5-0364-AC42-68E0F207A7CD}"/>
              </a:ext>
            </a:extLst>
          </p:cNvPr>
          <p:cNvSpPr/>
          <p:nvPr/>
        </p:nvSpPr>
        <p:spPr>
          <a:xfrm>
            <a:off x="10022781" y="5052152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B07B896-D722-7AB3-88ED-4B3A3DED133D}"/>
              </a:ext>
            </a:extLst>
          </p:cNvPr>
          <p:cNvSpPr/>
          <p:nvPr/>
        </p:nvSpPr>
        <p:spPr>
          <a:xfrm>
            <a:off x="10708281" y="5269598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3062E33-6A34-A2ED-50EF-66DAD2C841B1}"/>
              </a:ext>
            </a:extLst>
          </p:cNvPr>
          <p:cNvGrpSpPr/>
          <p:nvPr/>
        </p:nvGrpSpPr>
        <p:grpSpPr>
          <a:xfrm>
            <a:off x="9625550" y="5562725"/>
            <a:ext cx="1467389" cy="753768"/>
            <a:chOff x="8481792" y="4870087"/>
            <a:chExt cx="1467389" cy="753768"/>
          </a:xfrm>
        </p:grpSpPr>
        <p:sp>
          <p:nvSpPr>
            <p:cNvPr id="51" name="Arc 50">
              <a:extLst>
                <a:ext uri="{FF2B5EF4-FFF2-40B4-BE49-F238E27FC236}">
                  <a16:creationId xmlns:a16="http://schemas.microsoft.com/office/drawing/2014/main" id="{D3572F14-58C6-FE40-63FA-0FE63BE2D9F0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7" name="Arc 56">
              <a:extLst>
                <a:ext uri="{FF2B5EF4-FFF2-40B4-BE49-F238E27FC236}">
                  <a16:creationId xmlns:a16="http://schemas.microsoft.com/office/drawing/2014/main" id="{C8460D1E-2E2A-ECB7-F3DC-92AEEC7F2D9E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C3FFDE3F-4867-C7B1-B94C-94C9EACCDE44}"/>
              </a:ext>
            </a:extLst>
          </p:cNvPr>
          <p:cNvSpPr txBox="1"/>
          <p:nvPr/>
        </p:nvSpPr>
        <p:spPr>
          <a:xfrm>
            <a:off x="10703906" y="515464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82C08A6-051E-B198-8A45-E35AEF7B44AB}"/>
              </a:ext>
            </a:extLst>
          </p:cNvPr>
          <p:cNvSpPr txBox="1"/>
          <p:nvPr/>
        </p:nvSpPr>
        <p:spPr>
          <a:xfrm>
            <a:off x="10013939" y="5122011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D5A3472-B756-91AF-E952-2E2FEEF87FD7}"/>
              </a:ext>
            </a:extLst>
          </p:cNvPr>
          <p:cNvGrpSpPr/>
          <p:nvPr/>
        </p:nvGrpSpPr>
        <p:grpSpPr>
          <a:xfrm>
            <a:off x="7102623" y="4016712"/>
            <a:ext cx="1467389" cy="753768"/>
            <a:chOff x="8481792" y="4870087"/>
            <a:chExt cx="1467389" cy="753768"/>
          </a:xfrm>
        </p:grpSpPr>
        <p:sp>
          <p:nvSpPr>
            <p:cNvPr id="68" name="Arc 67">
              <a:extLst>
                <a:ext uri="{FF2B5EF4-FFF2-40B4-BE49-F238E27FC236}">
                  <a16:creationId xmlns:a16="http://schemas.microsoft.com/office/drawing/2014/main" id="{0E5ED3A9-3CAD-7091-B6A4-757C19F8AC2F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8B4F4F15-3958-8DB6-1DB9-3FA7C834876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191F6FA-4DE0-4FCD-EB72-16DEB02F716B}"/>
              </a:ext>
            </a:extLst>
          </p:cNvPr>
          <p:cNvGrpSpPr/>
          <p:nvPr/>
        </p:nvGrpSpPr>
        <p:grpSpPr>
          <a:xfrm>
            <a:off x="7134143" y="2670708"/>
            <a:ext cx="1467389" cy="753768"/>
            <a:chOff x="8481792" y="4870087"/>
            <a:chExt cx="1467389" cy="753768"/>
          </a:xfrm>
        </p:grpSpPr>
        <p:sp>
          <p:nvSpPr>
            <p:cNvPr id="71" name="Arc 70">
              <a:extLst>
                <a:ext uri="{FF2B5EF4-FFF2-40B4-BE49-F238E27FC236}">
                  <a16:creationId xmlns:a16="http://schemas.microsoft.com/office/drawing/2014/main" id="{0845AACA-D4F1-47FE-A7A0-8C620067D145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2" name="Arc 71">
              <a:extLst>
                <a:ext uri="{FF2B5EF4-FFF2-40B4-BE49-F238E27FC236}">
                  <a16:creationId xmlns:a16="http://schemas.microsoft.com/office/drawing/2014/main" id="{F36DA2BE-B4AE-0C7C-DCA8-F9741DBC2EE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D9A1D576-65ED-3169-FAC0-B2C6B3A0DF72}"/>
              </a:ext>
            </a:extLst>
          </p:cNvPr>
          <p:cNvSpPr/>
          <p:nvPr/>
        </p:nvSpPr>
        <p:spPr>
          <a:xfrm>
            <a:off x="7547559" y="2336251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B88787-D454-A56A-FCF1-53F318C153F3}"/>
              </a:ext>
            </a:extLst>
          </p:cNvPr>
          <p:cNvSpPr txBox="1"/>
          <p:nvPr/>
        </p:nvSpPr>
        <p:spPr>
          <a:xfrm>
            <a:off x="5920561" y="2219000"/>
            <a:ext cx="9415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</a:t>
            </a:r>
            <a:endParaRPr lang="en-GB" sz="28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5F09288-E6E7-2D8E-23CE-2928B7BE87A8}"/>
              </a:ext>
            </a:extLst>
          </p:cNvPr>
          <p:cNvSpPr txBox="1"/>
          <p:nvPr/>
        </p:nvSpPr>
        <p:spPr>
          <a:xfrm>
            <a:off x="6854503" y="224879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4086837-6E45-B11D-D133-6C355365E4AE}"/>
              </a:ext>
            </a:extLst>
          </p:cNvPr>
          <p:cNvSpPr/>
          <p:nvPr/>
        </p:nvSpPr>
        <p:spPr>
          <a:xfrm>
            <a:off x="8233468" y="2338460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240560" y="224879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599716" y="2244696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A7E9A22-6011-E52E-F657-98E3405362FC}"/>
              </a:ext>
            </a:extLst>
          </p:cNvPr>
          <p:cNvSpPr/>
          <p:nvPr/>
        </p:nvSpPr>
        <p:spPr>
          <a:xfrm>
            <a:off x="5920670" y="3430157"/>
            <a:ext cx="930422" cy="91757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64D6DA5-266D-98B6-36E8-27532DA46FC1}"/>
              </a:ext>
            </a:extLst>
          </p:cNvPr>
          <p:cNvSpPr/>
          <p:nvPr/>
        </p:nvSpPr>
        <p:spPr>
          <a:xfrm>
            <a:off x="6862197" y="3686604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1A2289E-0273-A03C-1DC4-3D4F698BCD65}"/>
              </a:ext>
            </a:extLst>
          </p:cNvPr>
          <p:cNvSpPr/>
          <p:nvPr/>
        </p:nvSpPr>
        <p:spPr>
          <a:xfrm>
            <a:off x="7547559" y="3686147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A4BEA2B-864C-A7C0-A4E8-4DDECAC4ECF1}"/>
              </a:ext>
            </a:extLst>
          </p:cNvPr>
          <p:cNvSpPr txBox="1"/>
          <p:nvPr/>
        </p:nvSpPr>
        <p:spPr>
          <a:xfrm>
            <a:off x="5920561" y="3568896"/>
            <a:ext cx="9415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</a:t>
            </a:r>
            <a:endParaRPr lang="en-GB" sz="28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CC2C13-7293-9183-2389-800307CF2D25}"/>
              </a:ext>
            </a:extLst>
          </p:cNvPr>
          <p:cNvSpPr txBox="1"/>
          <p:nvPr/>
        </p:nvSpPr>
        <p:spPr>
          <a:xfrm>
            <a:off x="6854503" y="3598690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275075B-0816-E355-C53E-390477D09C8A}"/>
              </a:ext>
            </a:extLst>
          </p:cNvPr>
          <p:cNvSpPr/>
          <p:nvPr/>
        </p:nvSpPr>
        <p:spPr>
          <a:xfrm>
            <a:off x="8233468" y="3688356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FD16682-0AF0-18A6-48B0-21549CD87EB5}"/>
              </a:ext>
            </a:extLst>
          </p:cNvPr>
          <p:cNvSpPr txBox="1"/>
          <p:nvPr/>
        </p:nvSpPr>
        <p:spPr>
          <a:xfrm>
            <a:off x="8240560" y="3598690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16F94EA-2BBF-99CD-2DC8-2BB703415A0B}"/>
              </a:ext>
            </a:extLst>
          </p:cNvPr>
          <p:cNvSpPr txBox="1"/>
          <p:nvPr/>
        </p:nvSpPr>
        <p:spPr>
          <a:xfrm>
            <a:off x="7599716" y="3594592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4F8335B-B30B-D43A-864D-D4DB106AD564}"/>
              </a:ext>
            </a:extLst>
          </p:cNvPr>
          <p:cNvSpPr/>
          <p:nvPr/>
        </p:nvSpPr>
        <p:spPr>
          <a:xfrm>
            <a:off x="5929180" y="5238499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E377A4C-AF54-A0F8-8AD2-E75F05F3AECE}"/>
              </a:ext>
            </a:extLst>
          </p:cNvPr>
          <p:cNvSpPr/>
          <p:nvPr/>
        </p:nvSpPr>
        <p:spPr>
          <a:xfrm>
            <a:off x="6614542" y="5238042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7965146D-014B-DABC-6AD2-E9734BFB40F9}"/>
              </a:ext>
            </a:extLst>
          </p:cNvPr>
          <p:cNvSpPr/>
          <p:nvPr/>
        </p:nvSpPr>
        <p:spPr>
          <a:xfrm>
            <a:off x="7300451" y="5240251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6D90183-C94D-3713-CF26-15D7366D8674}"/>
              </a:ext>
            </a:extLst>
          </p:cNvPr>
          <p:cNvSpPr/>
          <p:nvPr/>
        </p:nvSpPr>
        <p:spPr>
          <a:xfrm>
            <a:off x="7990626" y="5235440"/>
            <a:ext cx="685800" cy="94124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3EC0F88-5773-6297-BDA7-4A1B5323D695}"/>
              </a:ext>
            </a:extLst>
          </p:cNvPr>
          <p:cNvSpPr/>
          <p:nvPr/>
        </p:nvSpPr>
        <p:spPr>
          <a:xfrm>
            <a:off x="8688223" y="4976227"/>
            <a:ext cx="685800" cy="94124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3A3C3C8-B9D8-6CDB-BCCF-AF932BC0744B}"/>
              </a:ext>
            </a:extLst>
          </p:cNvPr>
          <p:cNvSpPr txBox="1"/>
          <p:nvPr/>
        </p:nvSpPr>
        <p:spPr>
          <a:xfrm>
            <a:off x="5923474" y="5148026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</a:t>
            </a:r>
            <a:endParaRPr lang="en-GB" sz="28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F0FE9DF-9C96-D4DB-5FEC-792C22A044AB}"/>
              </a:ext>
            </a:extLst>
          </p:cNvPr>
          <p:cNvSpPr txBox="1"/>
          <p:nvPr/>
        </p:nvSpPr>
        <p:spPr>
          <a:xfrm>
            <a:off x="6621477" y="5159789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o</a:t>
            </a:r>
            <a:endParaRPr lang="en-GB" sz="28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0658E3F-4DB0-AD20-B5ED-5750ECFC6200}"/>
              </a:ext>
            </a:extLst>
          </p:cNvPr>
          <p:cNvSpPr txBox="1"/>
          <p:nvPr/>
        </p:nvSpPr>
        <p:spPr>
          <a:xfrm>
            <a:off x="7307513" y="5154643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BD05F29-6B89-FA2A-03E2-AE0103EDC4BD}"/>
              </a:ext>
            </a:extLst>
          </p:cNvPr>
          <p:cNvSpPr txBox="1"/>
          <p:nvPr/>
        </p:nvSpPr>
        <p:spPr>
          <a:xfrm>
            <a:off x="7981466" y="5169841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p</a:t>
            </a:r>
            <a:endParaRPr lang="en-GB" sz="28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026AB5-A021-1028-9055-A02FC4A58C5C}"/>
              </a:ext>
            </a:extLst>
          </p:cNvPr>
          <p:cNvSpPr txBox="1"/>
          <p:nvPr/>
        </p:nvSpPr>
        <p:spPr>
          <a:xfrm>
            <a:off x="8691552" y="5145266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l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0938774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118633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long /ee/ sound spelt e-e,ee, ea or ie (these/tree/sea/chief)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336356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long /ee/ sound spelt y (fancy).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5670411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/s/ sound spelt c before e, i and y (fancy).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6BC112C9-0135-6930-1607-602434449CE4}"/>
              </a:ext>
            </a:extLst>
          </p:cNvPr>
          <p:cNvSpPr/>
          <p:nvPr/>
        </p:nvSpPr>
        <p:spPr>
          <a:xfrm>
            <a:off x="1070389" y="450338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long /ee/ sound spelt ey (monkey).</a:t>
            </a:r>
          </a:p>
        </p:txBody>
      </p:sp>
    </p:spTree>
    <p:extLst>
      <p:ext uri="{BB962C8B-B14F-4D97-AF65-F5344CB8AC3E}">
        <p14:creationId xmlns:p14="http://schemas.microsoft.com/office/powerpoint/2010/main" val="4782434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very, happy, family, silly?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FFD5FB87-08A5-1FE0-A87A-6A22CFAD051D}"/>
              </a:ext>
            </a:extLst>
          </p:cNvPr>
          <p:cNvSpPr/>
          <p:nvPr/>
        </p:nvSpPr>
        <p:spPr>
          <a:xfrm>
            <a:off x="1054671" y="1889941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long /ee/ sound spelt y (fancy).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family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smelly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sunny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3AE85A-D7BA-EA28-6637-48770D59D5B8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baby</a:t>
            </a:r>
          </a:p>
        </p:txBody>
      </p:sp>
    </p:spTree>
    <p:extLst>
      <p:ext uri="{BB962C8B-B14F-4D97-AF65-F5344CB8AC3E}">
        <p14:creationId xmlns:p14="http://schemas.microsoft.com/office/powerpoint/2010/main" val="15825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 animBg="1"/>
      <p:bldP spid="29" grpId="0" animBg="1"/>
      <p:bldP spid="10" grpId="0" animBg="1"/>
      <p:bldP spid="30" grpId="0" animBg="1"/>
      <p:bldP spid="26" grpId="0" animBg="1"/>
      <p:bldP spid="32" grpId="0" animBg="1"/>
      <p:bldP spid="27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end </a:t>
            </a:r>
            <a:r>
              <a:rPr lang="en-GB" sz="4400" u="sng" dirty="0">
                <a:solidFill>
                  <a:srgbClr val="FFFF00"/>
                </a:solidFill>
              </a:rPr>
              <a:t>y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3A92872C-141A-B8BF-9F5E-DA407DCB5E9D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sill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C7B6442A-69CE-9579-C29A-4C4EFAB0BF70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98C4F614-216A-37D1-E2CE-39CFE20BD364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2B428E4D-11A4-57B8-A111-963F50BB1F9D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57ACED7-043C-6E15-B3AA-0F277BD7283C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famil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119A745E-AC82-02DB-5E2E-E1689680B57B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smell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0A744970-C161-C89B-83E4-C17D0E3D746B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A428F4B1-9B8C-9AEA-B572-19A409689757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sunn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30C50E18-97F7-AEED-FA7B-80B7DABA6F8F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bab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9027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D8D42-5842-6260-206D-300EFB0CE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E30C0F70-4C99-F88A-E7FB-48A6D1BB9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2920D-AD02-5755-E962-55A93AED19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7279" y="255261"/>
            <a:ext cx="9160367" cy="17528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If a word </a:t>
            </a:r>
            <a:r>
              <a:rPr lang="en-GB" sz="4400" u="sng" dirty="0">
                <a:solidFill>
                  <a:srgbClr val="FFFF00"/>
                </a:solidFill>
              </a:rPr>
              <a:t>ends</a:t>
            </a:r>
            <a:r>
              <a:rPr lang="en-GB" sz="4400" dirty="0">
                <a:solidFill>
                  <a:schemeClr val="bg1"/>
                </a:solidFill>
              </a:rPr>
              <a:t> with an /i/ or /ee/ sound, it is usually written “y”.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F35E1A36-4123-541F-86D4-4FEB67EFA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89458" y="1319987"/>
            <a:ext cx="3344348" cy="31202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41DD2-05DA-51A9-586C-1AED9966EF98}"/>
              </a:ext>
            </a:extLst>
          </p:cNvPr>
          <p:cNvSpPr txBox="1">
            <a:spLocks/>
          </p:cNvSpPr>
          <p:nvPr/>
        </p:nvSpPr>
        <p:spPr>
          <a:xfrm>
            <a:off x="7353515" y="3830185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sill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3FCE11-5A0C-D3E8-8907-031D30A2DCD9}"/>
              </a:ext>
            </a:extLst>
          </p:cNvPr>
          <p:cNvSpPr txBox="1">
            <a:spLocks/>
          </p:cNvSpPr>
          <p:nvPr/>
        </p:nvSpPr>
        <p:spPr>
          <a:xfrm>
            <a:off x="5225041" y="2595627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0400C41-1ABA-79B0-EA3C-74A33B4991E1}"/>
              </a:ext>
            </a:extLst>
          </p:cNvPr>
          <p:cNvSpPr txBox="1">
            <a:spLocks/>
          </p:cNvSpPr>
          <p:nvPr/>
        </p:nvSpPr>
        <p:spPr>
          <a:xfrm>
            <a:off x="3106969" y="383018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E74204-0021-532E-5A49-F6E6CCB7C949}"/>
              </a:ext>
            </a:extLst>
          </p:cNvPr>
          <p:cNvSpPr txBox="1">
            <a:spLocks/>
          </p:cNvSpPr>
          <p:nvPr/>
        </p:nvSpPr>
        <p:spPr>
          <a:xfrm>
            <a:off x="7343279" y="259562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B17F7C-3816-A209-83E1-84A37FCCFCC8}"/>
              </a:ext>
            </a:extLst>
          </p:cNvPr>
          <p:cNvSpPr txBox="1">
            <a:spLocks/>
          </p:cNvSpPr>
          <p:nvPr/>
        </p:nvSpPr>
        <p:spPr>
          <a:xfrm>
            <a:off x="5225207" y="383018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famil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AFA2ED-ED80-DBF9-D72A-64D596CB9931}"/>
              </a:ext>
            </a:extLst>
          </p:cNvPr>
          <p:cNvSpPr txBox="1">
            <a:spLocks/>
          </p:cNvSpPr>
          <p:nvPr/>
        </p:nvSpPr>
        <p:spPr>
          <a:xfrm>
            <a:off x="3106969" y="259562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5F144B7-DEC0-3830-EA65-FAF5B461E03C}"/>
              </a:ext>
            </a:extLst>
          </p:cNvPr>
          <p:cNvSpPr txBox="1">
            <a:spLocks/>
          </p:cNvSpPr>
          <p:nvPr/>
        </p:nvSpPr>
        <p:spPr>
          <a:xfrm>
            <a:off x="1597279" y="5117274"/>
            <a:ext cx="9160367" cy="14223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hear the /i/ or /ee/ sound?</a:t>
            </a:r>
          </a:p>
        </p:txBody>
      </p:sp>
    </p:spTree>
    <p:extLst>
      <p:ext uri="{BB962C8B-B14F-4D97-AF65-F5344CB8AC3E}">
        <p14:creationId xmlns:p14="http://schemas.microsoft.com/office/powerpoint/2010/main" val="30076694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118633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long /ee/ sound spelt e-e,ee, ea or ie (these/tree/sea/chief)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336356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long /ee/ sound spelt y (fancy).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5670411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/s/ sound spelt c before e, i and y (fancy).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6BC112C9-0135-6930-1607-602434449CE4}"/>
              </a:ext>
            </a:extLst>
          </p:cNvPr>
          <p:cNvSpPr/>
          <p:nvPr/>
        </p:nvSpPr>
        <p:spPr>
          <a:xfrm>
            <a:off x="1070389" y="450338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long /ee/ sound spelt ey (monkey).</a:t>
            </a:r>
          </a:p>
        </p:txBody>
      </p:sp>
    </p:spTree>
    <p:extLst>
      <p:ext uri="{BB962C8B-B14F-4D97-AF65-F5344CB8AC3E}">
        <p14:creationId xmlns:p14="http://schemas.microsoft.com/office/powerpoint/2010/main" val="23426241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donkey, monkey, key, chimney, trolley, journey?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5C2FC337-F298-7F88-03D7-D867249F7B41}"/>
              </a:ext>
            </a:extLst>
          </p:cNvPr>
          <p:cNvSpPr/>
          <p:nvPr/>
        </p:nvSpPr>
        <p:spPr>
          <a:xfrm>
            <a:off x="1070389" y="190981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long /ee/ sound spelt ey (monkey).</a:t>
            </a:r>
          </a:p>
        </p:txBody>
      </p:sp>
    </p:spTree>
    <p:extLst>
      <p:ext uri="{BB962C8B-B14F-4D97-AF65-F5344CB8AC3E}">
        <p14:creationId xmlns:p14="http://schemas.microsoft.com/office/powerpoint/2010/main" val="351815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, background pattern&#10;&#10;Description automatically generated">
            <a:extLst>
              <a:ext uri="{FF2B5EF4-FFF2-40B4-BE49-F238E27FC236}">
                <a16:creationId xmlns:a16="http://schemas.microsoft.com/office/drawing/2014/main" id="{13D5D28A-F32C-550E-6A8F-B783ECBB4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9415"/>
          </a:xfrm>
          <a:prstGeom prst="roundRect">
            <a:avLst/>
          </a:prstGeom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see or hear what these words have in common?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trolley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valley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donkey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monkey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chimney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key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journey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hockey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118633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long /ee/ sound spelt e-e, ee, ea or ie (these/tree/sea/chief)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336356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long /ee/ sound spelt y (fancy).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5670411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/s/ sound spelt c before e, i and y (fancy).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6BC112C9-0135-6930-1607-602434449CE4}"/>
              </a:ext>
            </a:extLst>
          </p:cNvPr>
          <p:cNvSpPr/>
          <p:nvPr/>
        </p:nvSpPr>
        <p:spPr>
          <a:xfrm>
            <a:off x="1070389" y="450338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long /ee/ sound spelt ey (monkey).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background pattern&#10;&#10;Description automatically generated">
            <a:extLst>
              <a:ext uri="{FF2B5EF4-FFF2-40B4-BE49-F238E27FC236}">
                <a16:creationId xmlns:a16="http://schemas.microsoft.com/office/drawing/2014/main" id="{D685C158-1A90-8291-CC2D-BEBF75071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237470"/>
            <a:ext cx="9530716" cy="12446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/ee/ sound at the end of a word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be spelt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ey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607"/>
            <a:ext cx="2321476" cy="216590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F9A9C08B-881F-8F0A-A9E4-9758494DED76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troll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AB7407C-966D-E7EF-A12A-C9CC726A2C0A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vall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0F3003D-3FDC-92F3-F1A7-1AF883B31D84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donk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AA36CDD-8793-B16D-4104-9B9DB9112EFB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monk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40DDACA-F30F-6906-CD00-EA91A6030081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chimn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8CD63C25-BC52-3221-D924-D56786732ADE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69D5ADF-BE90-8A8A-B3D1-E7AF3521226F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journ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D874B14D-C7E5-9F81-7B70-B38DCE69FA71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hock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2698D-EAB7-1792-3C64-9995D9420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C3D65F0-7100-BEB0-4019-A577BF3B4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46DAB03-BA78-A2A7-6946-4D6E3A857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6D679D8-65F1-79E1-17ED-4061B74FB6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4499B9A-6346-20B5-8966-9EA24AD488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2EC149-35CF-1889-2289-97DD9FBEBBEF}"/>
              </a:ext>
            </a:extLst>
          </p:cNvPr>
          <p:cNvSpPr txBox="1"/>
          <p:nvPr/>
        </p:nvSpPr>
        <p:spPr>
          <a:xfrm>
            <a:off x="602522" y="20228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"Look, Aimee! A kee! I wonder what it unlocks?" Emile exclaimed.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5A6FCC-549A-A0E2-477A-BDA32AC76D83}"/>
              </a:ext>
            </a:extLst>
          </p:cNvPr>
          <p:cNvSpPr txBox="1"/>
          <p:nvPr/>
        </p:nvSpPr>
        <p:spPr>
          <a:xfrm>
            <a:off x="602522" y="513237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"Look, Aimee! A </a:t>
            </a:r>
            <a:r>
              <a:rPr lang="en-GB" sz="3600" u="sng" dirty="0">
                <a:solidFill>
                  <a:srgbClr val="FF0000"/>
                </a:solidFill>
              </a:rPr>
              <a:t>key</a:t>
            </a:r>
            <a:r>
              <a:rPr lang="en-GB" sz="3600" dirty="0">
                <a:solidFill>
                  <a:schemeClr val="bg1"/>
                </a:solidFill>
              </a:rPr>
              <a:t>! I wonder what it unlocks?" Emile exclaimed.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23F379-B3F7-C5FD-D5CF-F31F770F1256}"/>
              </a:ext>
            </a:extLst>
          </p:cNvPr>
          <p:cNvSpPr txBox="1"/>
          <p:nvPr/>
        </p:nvSpPr>
        <p:spPr>
          <a:xfrm>
            <a:off x="602522" y="359143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"Look, Aimee! A key! I wonder what it unlocks?" Emile exclaimed.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DC90629-8F74-76C3-2037-A38DA7CE2E2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8C9B8-C118-5E3A-A05D-3B57AEC111E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44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889FD-4D38-FF5B-B4BF-A3CFE0D8B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4188C97-0769-7626-3AAB-264473E59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8423363-6A06-9E1B-DA80-F898D6A6A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14C285-A635-9B64-C18A-E9628760AF11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EDE6290D-C9E9-E950-20CD-B3DF294536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A652D5-56D3-D1DF-02A5-B959A60F0D21}"/>
              </a:ext>
            </a:extLst>
          </p:cNvPr>
          <p:cNvSpPr txBox="1"/>
          <p:nvPr/>
        </p:nvSpPr>
        <p:spPr>
          <a:xfrm>
            <a:off x="602522" y="20228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 in a faraway vallee, there lived a little red and purple alien named Emile.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A3673D-E983-45E6-9BE9-91FA2B118678}"/>
              </a:ext>
            </a:extLst>
          </p:cNvPr>
          <p:cNvSpPr txBox="1"/>
          <p:nvPr/>
        </p:nvSpPr>
        <p:spPr>
          <a:xfrm>
            <a:off x="602522" y="513237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 in a faraway </a:t>
            </a:r>
            <a:r>
              <a:rPr lang="en-GB" sz="3600" u="sng" dirty="0">
                <a:solidFill>
                  <a:srgbClr val="FF0000"/>
                </a:solidFill>
              </a:rPr>
              <a:t>valley</a:t>
            </a:r>
            <a:r>
              <a:rPr lang="en-GB" sz="3600" dirty="0">
                <a:solidFill>
                  <a:schemeClr val="bg1"/>
                </a:solidFill>
              </a:rPr>
              <a:t>, there lived a little red and purple alien named Emile.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C9CB96-2F5A-961C-662E-D21090C70F53}"/>
              </a:ext>
            </a:extLst>
          </p:cNvPr>
          <p:cNvSpPr txBox="1"/>
          <p:nvPr/>
        </p:nvSpPr>
        <p:spPr>
          <a:xfrm>
            <a:off x="602522" y="359143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 in a faraway valley, there lived a little red and purple alien named Emile.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7336296-3115-8C50-0307-193E531BBA61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AE06DCE-E61A-259B-1053-850FFBBEC10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29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118633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long /ee/ sound spelt e-e,ee, ea or ie (these/tree/sea/chief)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336356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long /ee/ sound spelt y (fancy).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5670411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/s/ sound spelt c before e, i and y (fancy).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6BC112C9-0135-6930-1607-602434449CE4}"/>
              </a:ext>
            </a:extLst>
          </p:cNvPr>
          <p:cNvSpPr/>
          <p:nvPr/>
        </p:nvSpPr>
        <p:spPr>
          <a:xfrm>
            <a:off x="1070389" y="450338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long /ee/ sound spelt ey (monkey).</a:t>
            </a:r>
          </a:p>
        </p:txBody>
      </p:sp>
    </p:spTree>
    <p:extLst>
      <p:ext uri="{BB962C8B-B14F-4D97-AF65-F5344CB8AC3E}">
        <p14:creationId xmlns:p14="http://schemas.microsoft.com/office/powerpoint/2010/main" val="594821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/s/ sound spelt c before e, i and y (fancy).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race, ice, cell, city, fancy, face,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price, nice, mice, icy, dance, or space?</a:t>
            </a:r>
          </a:p>
        </p:txBody>
      </p:sp>
    </p:spTree>
    <p:extLst>
      <p:ext uri="{BB962C8B-B14F-4D97-AF65-F5344CB8AC3E}">
        <p14:creationId xmlns:p14="http://schemas.microsoft.com/office/powerpoint/2010/main" val="280905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CDDD154-9653-2811-B3CA-4FBB34DE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280160" y="475665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A20133E-F08A-98DC-CD60-E4782B018F33}"/>
              </a:ext>
            </a:extLst>
          </p:cNvPr>
          <p:cNvGrpSpPr/>
          <p:nvPr/>
        </p:nvGrpSpPr>
        <p:grpSpPr>
          <a:xfrm>
            <a:off x="6151418" y="1969274"/>
            <a:ext cx="3297382" cy="2914179"/>
            <a:chOff x="6230417" y="1916439"/>
            <a:chExt cx="3297382" cy="291417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892528A-51A6-70BB-37D5-13CF3BD61786}"/>
                </a:ext>
              </a:extLst>
            </p:cNvPr>
            <p:cNvGrpSpPr/>
            <p:nvPr/>
          </p:nvGrpSpPr>
          <p:grpSpPr>
            <a:xfrm>
              <a:off x="6230417" y="1916439"/>
              <a:ext cx="3297382" cy="2914179"/>
              <a:chOff x="6858490" y="1918549"/>
              <a:chExt cx="3297382" cy="3281524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ABBB14FE-F665-A421-DA9B-AA11EEC3ED41}"/>
                  </a:ext>
                </a:extLst>
              </p:cNvPr>
              <p:cNvSpPr/>
              <p:nvPr/>
            </p:nvSpPr>
            <p:spPr>
              <a:xfrm>
                <a:off x="7158181" y="1918549"/>
                <a:ext cx="2707869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BF4BD51-3744-0D72-5538-849519D3C335}"/>
                  </a:ext>
                </a:extLst>
              </p:cNvPr>
              <p:cNvSpPr txBox="1"/>
              <p:nvPr/>
            </p:nvSpPr>
            <p:spPr>
              <a:xfrm>
                <a:off x="6858490" y="2207857"/>
                <a:ext cx="3297382" cy="646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icy</a:t>
                </a:r>
              </a:p>
            </p:txBody>
          </p:sp>
        </p:grpSp>
        <p:pic>
          <p:nvPicPr>
            <p:cNvPr id="23" name="Picture 22" descr="A tunnel in the snow&#10;&#10;Description automatically generated with medium confidence">
              <a:extLst>
                <a:ext uri="{FF2B5EF4-FFF2-40B4-BE49-F238E27FC236}">
                  <a16:creationId xmlns:a16="http://schemas.microsoft.com/office/drawing/2014/main" id="{5D735BDA-89F2-D90E-B5F1-91DF8C523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9310" y="2937454"/>
              <a:ext cx="2279596" cy="153991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B329171-AD14-15F1-287D-59FED910B118}"/>
              </a:ext>
            </a:extLst>
          </p:cNvPr>
          <p:cNvGrpSpPr/>
          <p:nvPr/>
        </p:nvGrpSpPr>
        <p:grpSpPr>
          <a:xfrm>
            <a:off x="2681786" y="1969274"/>
            <a:ext cx="2805587" cy="2900335"/>
            <a:chOff x="2740062" y="1930283"/>
            <a:chExt cx="3048870" cy="290033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2900335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338127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city</a:t>
                </a:r>
              </a:p>
            </p:txBody>
          </p:sp>
        </p:grpSp>
        <p:pic>
          <p:nvPicPr>
            <p:cNvPr id="25" name="Picture 24" descr="A city skyline at night&#10;&#10;Description automatically generated with medium confidence">
              <a:extLst>
                <a:ext uri="{FF2B5EF4-FFF2-40B4-BE49-F238E27FC236}">
                  <a16:creationId xmlns:a16="http://schemas.microsoft.com/office/drawing/2014/main" id="{6DB01E4C-569B-1AE7-28C5-6F23E7E7C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454" y="2987380"/>
              <a:ext cx="2318085" cy="15475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CDDD154-9653-2811-B3CA-4FBB34DE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280160" y="475665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981597" y="5120721"/>
            <a:ext cx="7980218" cy="13556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+mj-lt"/>
              </a:rPr>
              <a:t>The /s/ sound is spelt </a:t>
            </a:r>
            <a:r>
              <a:rPr lang="en-GB" sz="3600" u="sng" dirty="0">
                <a:solidFill>
                  <a:schemeClr val="tx1"/>
                </a:solidFill>
                <a:latin typeface="+mj-lt"/>
              </a:rPr>
              <a:t>c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sz="3600" b="1" u="sng" dirty="0">
                <a:solidFill>
                  <a:schemeClr val="tx1"/>
                </a:solidFill>
                <a:latin typeface="+mj-lt"/>
              </a:rPr>
              <a:t>after e, i or y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.</a:t>
            </a:r>
            <a:endParaRPr lang="en-GB" sz="3600" dirty="0">
              <a:solidFill>
                <a:schemeClr val="tx1"/>
              </a:solidFill>
              <a:latin typeface="+mj-lt"/>
              <a:ea typeface="Andika"/>
              <a:cs typeface="Andika"/>
            </a:endParaRP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A20133E-F08A-98DC-CD60-E4782B018F33}"/>
              </a:ext>
            </a:extLst>
          </p:cNvPr>
          <p:cNvGrpSpPr/>
          <p:nvPr/>
        </p:nvGrpSpPr>
        <p:grpSpPr>
          <a:xfrm>
            <a:off x="6151418" y="1969274"/>
            <a:ext cx="3297382" cy="2914179"/>
            <a:chOff x="6230417" y="1916439"/>
            <a:chExt cx="3297382" cy="291417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892528A-51A6-70BB-37D5-13CF3BD61786}"/>
                </a:ext>
              </a:extLst>
            </p:cNvPr>
            <p:cNvGrpSpPr/>
            <p:nvPr/>
          </p:nvGrpSpPr>
          <p:grpSpPr>
            <a:xfrm>
              <a:off x="6230417" y="1916439"/>
              <a:ext cx="3297382" cy="2914179"/>
              <a:chOff x="6858490" y="1918549"/>
              <a:chExt cx="3297382" cy="3281524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ABBB14FE-F665-A421-DA9B-AA11EEC3ED41}"/>
                  </a:ext>
                </a:extLst>
              </p:cNvPr>
              <p:cNvSpPr/>
              <p:nvPr/>
            </p:nvSpPr>
            <p:spPr>
              <a:xfrm>
                <a:off x="7158181" y="1918549"/>
                <a:ext cx="2707869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BF4BD51-3744-0D72-5538-849519D3C335}"/>
                  </a:ext>
                </a:extLst>
              </p:cNvPr>
              <p:cNvSpPr txBox="1"/>
              <p:nvPr/>
            </p:nvSpPr>
            <p:spPr>
              <a:xfrm>
                <a:off x="6858490" y="2207857"/>
                <a:ext cx="3297382" cy="727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i</a:t>
                </a:r>
                <a:r>
                  <a:rPr lang="en-GB" sz="3600" b="1" u="sng" dirty="0">
                    <a:solidFill>
                      <a:srgbClr val="FFFF00"/>
                    </a:solidFill>
                  </a:rPr>
                  <a:t>c</a:t>
                </a:r>
                <a:r>
                  <a:rPr lang="en-GB" sz="3600" dirty="0">
                    <a:solidFill>
                      <a:schemeClr val="bg1"/>
                    </a:solidFill>
                  </a:rPr>
                  <a:t>y</a:t>
                </a:r>
              </a:p>
            </p:txBody>
          </p:sp>
        </p:grpSp>
        <p:pic>
          <p:nvPicPr>
            <p:cNvPr id="23" name="Picture 22" descr="A tunnel in the snow&#10;&#10;Description automatically generated with medium confidence">
              <a:extLst>
                <a:ext uri="{FF2B5EF4-FFF2-40B4-BE49-F238E27FC236}">
                  <a16:creationId xmlns:a16="http://schemas.microsoft.com/office/drawing/2014/main" id="{5D735BDA-89F2-D90E-B5F1-91DF8C523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9310" y="2937454"/>
              <a:ext cx="2279596" cy="153991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B329171-AD14-15F1-287D-59FED910B118}"/>
              </a:ext>
            </a:extLst>
          </p:cNvPr>
          <p:cNvGrpSpPr/>
          <p:nvPr/>
        </p:nvGrpSpPr>
        <p:grpSpPr>
          <a:xfrm>
            <a:off x="2681786" y="1969274"/>
            <a:ext cx="2805587" cy="2900335"/>
            <a:chOff x="2740062" y="1930283"/>
            <a:chExt cx="3048870" cy="290033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2900335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338127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b="1" u="sng" dirty="0">
                    <a:solidFill>
                      <a:srgbClr val="FFFF00"/>
                    </a:solidFill>
                  </a:rPr>
                  <a:t>c</a:t>
                </a:r>
                <a:r>
                  <a:rPr lang="en-GB" sz="3600" dirty="0">
                    <a:solidFill>
                      <a:schemeClr val="bg1"/>
                    </a:solidFill>
                  </a:rPr>
                  <a:t>ity</a:t>
                </a:r>
              </a:p>
            </p:txBody>
          </p:sp>
        </p:grpSp>
        <p:pic>
          <p:nvPicPr>
            <p:cNvPr id="25" name="Picture 24" descr="A city skyline at night&#10;&#10;Description automatically generated with medium confidence">
              <a:extLst>
                <a:ext uri="{FF2B5EF4-FFF2-40B4-BE49-F238E27FC236}">
                  <a16:creationId xmlns:a16="http://schemas.microsoft.com/office/drawing/2014/main" id="{6DB01E4C-569B-1AE7-28C5-6F23E7E7C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454" y="2987380"/>
              <a:ext cx="2318085" cy="15475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913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425509" y="211268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fansy spaceship that looked like a giant ise cream cone.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500534" y="424119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by having a big party with the spase mise and other aliens from the sity.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425509" y="211268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fan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y spaceship that looked like a giant i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cream cone.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500534" y="423793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by having a big party with the spa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mi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and other aliens from the 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ity.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118633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long /ee/ sound spelt e-e,ee, ea or ie (these/tree/sea/chief)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336356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long /ee/ sound spelt y (fancy).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5670411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/s/ sound spelt c before e, i and y (fancy).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6BC112C9-0135-6930-1607-602434449CE4}"/>
              </a:ext>
            </a:extLst>
          </p:cNvPr>
          <p:cNvSpPr/>
          <p:nvPr/>
        </p:nvSpPr>
        <p:spPr>
          <a:xfrm>
            <a:off x="1070389" y="450338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long /ee/ sound spelt ey (monkey).</a:t>
            </a:r>
          </a:p>
        </p:txBody>
      </p:sp>
    </p:spTree>
    <p:extLst>
      <p:ext uri="{BB962C8B-B14F-4D97-AF65-F5344CB8AC3E}">
        <p14:creationId xmlns:p14="http://schemas.microsoft.com/office/powerpoint/2010/main" val="2228344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other examples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483844"/>
            <a:ext cx="9631680" cy="28529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see, tree, meet, need,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dream, seam, meat, each, read,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shield, chief, field, thief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theme, these, extreme, delete,..?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8FCDEB1-2DA1-148B-B87D-3B72DF011ECF}"/>
              </a:ext>
            </a:extLst>
          </p:cNvPr>
          <p:cNvSpPr/>
          <p:nvPr/>
        </p:nvSpPr>
        <p:spPr>
          <a:xfrm>
            <a:off x="1054671" y="1932562"/>
            <a:ext cx="9631680" cy="118633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long /ee/ sound spelt ee, ea, ie  or e_e (tree, sea, chief or these)</a:t>
            </a:r>
          </a:p>
        </p:txBody>
      </p:sp>
    </p:spTree>
    <p:extLst>
      <p:ext uri="{BB962C8B-B14F-4D97-AF65-F5344CB8AC3E}">
        <p14:creationId xmlns:p14="http://schemas.microsoft.com/office/powerpoint/2010/main" val="39562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1692CFDE-5D10-DA26-3A9C-D7553135C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street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meet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green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week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deep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seen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3AE85A-D7BA-EA28-6637-48770D59D5B8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need</a:t>
            </a:r>
          </a:p>
        </p:txBody>
      </p:sp>
    </p:spTree>
    <p:extLst>
      <p:ext uri="{BB962C8B-B14F-4D97-AF65-F5344CB8AC3E}">
        <p14:creationId xmlns:p14="http://schemas.microsoft.com/office/powerpoint/2010/main" val="12949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 animBg="1"/>
      <p:bldP spid="29" grpId="0" animBg="1"/>
      <p:bldP spid="10" grpId="0" animBg="1"/>
      <p:bldP spid="30" grpId="0" animBg="1"/>
      <p:bldP spid="26" grpId="0" animBg="1"/>
      <p:bldP spid="32" grpId="0" animBg="1"/>
      <p:bldP spid="27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BD4CFFA-35FF-6CB5-3426-7687B912F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3" y="908201"/>
            <a:ext cx="7010400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have the </a:t>
            </a:r>
            <a:r>
              <a:rPr lang="en-GB" sz="4400" u="sng" dirty="0">
                <a:solidFill>
                  <a:schemeClr val="bg1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ee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F245943F-46EE-9CC6-8332-B1F30D1EEB56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C23BD40-8CFE-5790-F730-2EA4CCB2BC16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07A86B1-7469-8A39-8689-AE9228F781FF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C40BB9B1-78DC-1B1A-837F-86B974E378A2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64A8EC3F-00B8-DA15-637C-B1BB116C3B0E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FA7DB4B-0A73-70FB-7566-060962E4878C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A4DAAE6-0E0B-10B1-4723-BB9152C3A659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211DB5F-4268-E2E2-3FD9-7369D540FAD1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7EA45880-EBB3-F5A7-6086-A3B41FD99AED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861232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g___n</a:t>
            </a:r>
            <a:endParaRPr lang="en-GB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_e_t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t__e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s_e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4AD1B2-803B-8972-0D8E-38A056050B02}"/>
              </a:ext>
            </a:extLst>
          </p:cNvPr>
          <p:cNvSpPr txBox="1"/>
          <p:nvPr/>
        </p:nvSpPr>
        <p:spPr>
          <a:xfrm>
            <a:off x="721663" y="589900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o 30 seconds">
            <a:extLst>
              <a:ext uri="{FF2B5EF4-FFF2-40B4-BE49-F238E27FC236}">
                <a16:creationId xmlns:a16="http://schemas.microsoft.com/office/drawing/2014/main" id="{C2E31ACD-85F7-6041-A01B-483EB65FDA2A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30 seconds start">
            <a:extLst>
              <a:ext uri="{FF2B5EF4-FFF2-40B4-BE49-F238E27FC236}">
                <a16:creationId xmlns:a16="http://schemas.microsoft.com/office/drawing/2014/main" id="{2699056E-1FD0-134A-2562-FCFD718DAC03}"/>
              </a:ext>
            </a:extLst>
          </p:cNvPr>
          <p:cNvSpPr txBox="1"/>
          <p:nvPr/>
        </p:nvSpPr>
        <p:spPr>
          <a:xfrm>
            <a:off x="740394" y="587174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see </a:t>
            </a:r>
          </a:p>
          <a:p>
            <a:pPr algn="ctr"/>
            <a:r>
              <a:rPr lang="en-GB" sz="4400" dirty="0"/>
              <a:t>tree</a:t>
            </a:r>
          </a:p>
          <a:p>
            <a:pPr algn="ctr"/>
            <a:r>
              <a:rPr lang="en-GB" sz="4400" dirty="0"/>
              <a:t>meet </a:t>
            </a:r>
          </a:p>
          <a:p>
            <a:pPr algn="ctr"/>
            <a:r>
              <a:rPr lang="en-GB" sz="4400" dirty="0"/>
              <a:t>green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46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0" grpId="0" animBg="1"/>
      <p:bldP spid="32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see </a:t>
            </a:r>
          </a:p>
          <a:p>
            <a:pPr algn="ctr"/>
            <a:r>
              <a:rPr lang="en-GB" sz="4400" dirty="0"/>
              <a:t>tree</a:t>
            </a:r>
          </a:p>
          <a:p>
            <a:pPr algn="ctr"/>
            <a:r>
              <a:rPr lang="en-GB" sz="4400" dirty="0"/>
              <a:t>meet </a:t>
            </a:r>
          </a:p>
          <a:p>
            <a:pPr algn="ctr"/>
            <a:r>
              <a:rPr lang="en-GB" sz="4400" dirty="0"/>
              <a:t>green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F9AA947B-4A44-B7A6-F956-6D798CE9F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719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1665</Words>
  <Application>Microsoft Office PowerPoint</Application>
  <PresentationFormat>Widescreen</PresentationFormat>
  <Paragraphs>326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Andika</vt:lpstr>
      <vt:lpstr>Arial</vt:lpstr>
      <vt:lpstr>Office Theme</vt:lpstr>
      <vt:lpstr> How to Use this PowerPoint</vt:lpstr>
      <vt:lpstr>FLASH BACK:  Words with a long /ee/ sound spelt ie or ei after c.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see or hear what these words have in common?</vt:lpstr>
      <vt:lpstr>The /ee/ sound at the end of a word  can be spelt ey. 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2025-12-08T17:25:56Z</dcterms:modified>
</cp:coreProperties>
</file>