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6" r:id="rId3"/>
    <p:sldId id="274" r:id="rId4"/>
    <p:sldId id="269" r:id="rId5"/>
    <p:sldId id="324" r:id="rId6"/>
    <p:sldId id="331" r:id="rId7"/>
    <p:sldId id="399" r:id="rId8"/>
    <p:sldId id="352" r:id="rId9"/>
    <p:sldId id="374" r:id="rId10"/>
    <p:sldId id="372" r:id="rId11"/>
    <p:sldId id="371" r:id="rId12"/>
    <p:sldId id="368" r:id="rId13"/>
    <p:sldId id="363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2DC0BB-B423-4B8A-8366-E575FEEDC81B}" v="3" dt="2025-12-08T17:45:52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5:54.074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41:40.898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1:40.898" v="0"/>
          <ac:spMkLst>
            <pc:docMk/>
            <pc:sldMk cId="0" sldId="277"/>
            <ac:spMk id="2" creationId="{ACFA97F2-096C-C8ED-EA45-973BF2E6AD4B}"/>
          </ac:spMkLst>
        </pc:spChg>
      </pc:sldChg>
      <pc:sldChg chg="del">
        <pc:chgData name="Glen Jones" userId="e846aaca-4b24-4b13-b0d0-f2308e16b284" providerId="ADAL" clId="{ED47ACC3-9597-4D89-A1DC-43CF280EF274}" dt="2025-12-08T17:42:40.438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5:52.759" v="3"/>
        <pc:sldMkLst>
          <pc:docMk/>
          <pc:sldMk cId="2622800202" sldId="390"/>
        </pc:sldMkLst>
      </pc:sldChg>
      <pc:sldChg chg="add del">
        <pc:chgData name="Glen Jones" userId="e846aaca-4b24-4b13-b0d0-f2308e16b284" providerId="ADAL" clId="{ED47ACC3-9597-4D89-A1DC-43CF280EF274}" dt="2025-12-08T17:45:54.074" v="4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6228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EB5D9-D2AB-2828-60F1-342F91EFD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4396E80-5732-1F4C-9F90-A17ACF7B3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5D2E5C7-1F31-B72B-3AF1-0C22A1EDB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897132E-6D7D-477E-C24B-C32E7698C32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496923BB-DAB5-DFF9-DFA4-49F4DE8248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DE1077-3860-AA8C-1EE4-6186FE7FCA8B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Instead of </a:t>
            </a:r>
            <a:r>
              <a:rPr lang="en-GB" sz="3200" dirty="0" err="1">
                <a:solidFill>
                  <a:schemeClr val="bg1"/>
                </a:solidFill>
              </a:rPr>
              <a:t>critisising</a:t>
            </a:r>
            <a:r>
              <a:rPr lang="en-GB" sz="3200" dirty="0">
                <a:solidFill>
                  <a:schemeClr val="bg1"/>
                </a:solidFill>
              </a:rPr>
              <a:t> them,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decided to show them how to do it.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223150F-268D-6725-535E-BA76E66548B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0D2E11-4157-C4B9-D325-F7987B26CA4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DB7FFC2-2CD0-BDA8-1F68-807A491446AD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Instead of criticising them,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decided to show them how to do it.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C0B679-CB81-D97A-F250-0461A4A44BDF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Instead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criticising</a:t>
            </a:r>
            <a:r>
              <a:rPr lang="en-GB" sz="3200" dirty="0">
                <a:solidFill>
                  <a:schemeClr val="bg1"/>
                </a:solidFill>
              </a:rPr>
              <a:t> them,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decided to show them how to do it. </a:t>
            </a:r>
          </a:p>
        </p:txBody>
      </p:sp>
    </p:spTree>
    <p:extLst>
      <p:ext uri="{BB962C8B-B14F-4D97-AF65-F5344CB8AC3E}">
        <p14:creationId xmlns:p14="http://schemas.microsoft.com/office/powerpoint/2010/main" val="280286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the </a:t>
            </a:r>
            <a:r>
              <a:rPr lang="en-GB" sz="3200" dirty="0" err="1">
                <a:solidFill>
                  <a:schemeClr val="bg1"/>
                </a:solidFill>
              </a:rPr>
              <a:t>semetery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noticed a </a:t>
            </a:r>
            <a:r>
              <a:rPr lang="en-GB" sz="3200" dirty="0" err="1">
                <a:solidFill>
                  <a:schemeClr val="bg1"/>
                </a:solidFill>
              </a:rPr>
              <a:t>hindranss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the cemetery,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noticed a hindrance.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cemetery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Emile noticed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hindrance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</a:t>
            </a:r>
            <a:r>
              <a:rPr lang="en-GB" altLang="en-US" sz="3600">
                <a:solidFill>
                  <a:schemeClr val="bg1"/>
                </a:solidFill>
              </a:rPr>
              <a:t>any </a:t>
            </a:r>
            <a:r>
              <a:rPr lang="en-GB" altLang="en-US" sz="3600" u="sng">
                <a:solidFill>
                  <a:srgbClr val="FFFF00"/>
                </a:solidFill>
              </a:rPr>
              <a:t>four</a:t>
            </a:r>
            <a:r>
              <a:rPr lang="en-GB" altLang="en-US" sz="3600">
                <a:solidFill>
                  <a:schemeClr val="bg1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</a:t>
            </a:r>
            <a:r>
              <a:rPr lang="en-GB" altLang="en-US" sz="2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2488CA-40F3-88EB-1252-4BF46D6A3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6775" y="2658877"/>
            <a:ext cx="3766534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cemetery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convenience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excellent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existence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prejudice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sacrifice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F45AB6-8EFB-8330-82C6-17AA2E653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5844" y="2658877"/>
            <a:ext cx="3267562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civil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criticise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fancy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bicycle 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981894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157" y="1829647"/>
            <a:ext cx="3766534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cemetery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convenience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excellent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existence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prejudice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sacrifice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7226" y="1829647"/>
            <a:ext cx="3267562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civil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criticise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fancy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bicycle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CFA97F2-096C-C8ED-EA45-973BF2E6AD4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group of bottles of juice&#10;&#10;AI-generated content may be incorrect.">
            <a:extLst>
              <a:ext uri="{FF2B5EF4-FFF2-40B4-BE49-F238E27FC236}">
                <a16:creationId xmlns:a16="http://schemas.microsoft.com/office/drawing/2014/main" id="{05B7510F-6FB0-3C1E-F477-51548EB364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312" y="0"/>
            <a:ext cx="5141375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D272A89-8F09-0614-1C8E-931FB575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99976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297372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where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makes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/s/ sound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,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052AD49-AC3E-9BCF-9013-BDAB6E89E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5685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remember how the /s/ sound can be spelt?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485" y="5255833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We are going to look at when </a:t>
            </a:r>
            <a:r>
              <a:rPr lang="en-GB" altLang="en-US" sz="32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 makes the /s/ sound in more detail.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4910948-E9C0-6109-649D-6E5BC1785329}"/>
              </a:ext>
            </a:extLst>
          </p:cNvPr>
          <p:cNvGrpSpPr/>
          <p:nvPr/>
        </p:nvGrpSpPr>
        <p:grpSpPr>
          <a:xfrm>
            <a:off x="9192405" y="2235245"/>
            <a:ext cx="2837071" cy="2758014"/>
            <a:chOff x="4508699" y="1911390"/>
            <a:chExt cx="3036163" cy="269744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9DB6931-6B91-94E6-6231-C9116A1AFC82}"/>
                </a:ext>
              </a:extLst>
            </p:cNvPr>
            <p:cNvGrpSpPr/>
            <p:nvPr/>
          </p:nvGrpSpPr>
          <p:grpSpPr>
            <a:xfrm>
              <a:off x="4508699" y="1911390"/>
              <a:ext cx="3036163" cy="2697448"/>
              <a:chOff x="4510001" y="1794653"/>
              <a:chExt cx="3036163" cy="2697448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B02B9FF3-0148-097B-A09D-8CAC112DAA8F}"/>
                  </a:ext>
                </a:extLst>
              </p:cNvPr>
              <p:cNvSpPr/>
              <p:nvPr/>
            </p:nvSpPr>
            <p:spPr>
              <a:xfrm>
                <a:off x="4510001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CA1DEA-0115-29CB-269B-B9A1BD693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7054" y="1799135"/>
                <a:ext cx="3024193" cy="56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‘ss’ as in gra</a:t>
                </a:r>
                <a:r>
                  <a:rPr lang="en-GB" altLang="en-US" sz="2800" b="1" u="sng" dirty="0">
                    <a:solidFill>
                      <a:srgbClr val="7030A0"/>
                    </a:solidFill>
                    <a:latin typeface="+mj-lt"/>
                  </a:rPr>
                  <a:t>ss</a:t>
                </a:r>
              </a:p>
            </p:txBody>
          </p:sp>
        </p:grpSp>
        <p:pic>
          <p:nvPicPr>
            <p:cNvPr id="27" name="Picture 26" descr="A picture containing grass, outdoor, plant&#10;&#10;Description automatically generated">
              <a:extLst>
                <a:ext uri="{FF2B5EF4-FFF2-40B4-BE49-F238E27FC236}">
                  <a16:creationId xmlns:a16="http://schemas.microsoft.com/office/drawing/2014/main" id="{711C92E3-E454-5027-8D0B-C950E7AF5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0986" y="2602107"/>
              <a:ext cx="1856509" cy="1798834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8D88B54-ED76-84C2-AF1B-1DE1288B7EC6}"/>
              </a:ext>
            </a:extLst>
          </p:cNvPr>
          <p:cNvGrpSpPr/>
          <p:nvPr/>
        </p:nvGrpSpPr>
        <p:grpSpPr>
          <a:xfrm>
            <a:off x="6196196" y="2253048"/>
            <a:ext cx="2805587" cy="2722409"/>
            <a:chOff x="2740062" y="1930283"/>
            <a:chExt cx="3048870" cy="290033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4B2CE7B-9500-B7CB-7C9B-D2E7DD6A302F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3F09C258-5ED6-8A8F-7EFF-AC9B62970BA1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Rounded Rectangle 12">
                <a:extLst>
                  <a:ext uri="{FF2B5EF4-FFF2-40B4-BE49-F238E27FC236}">
                    <a16:creationId xmlns:a16="http://schemas.microsoft.com/office/drawing/2014/main" id="{3FC6BF89-9C34-AD0D-D91B-8A74C6B552F3}"/>
                  </a:ext>
                </a:extLst>
              </p:cNvPr>
              <p:cNvSpPr/>
              <p:nvPr/>
            </p:nvSpPr>
            <p:spPr>
              <a:xfrm>
                <a:off x="2427676" y="2093839"/>
                <a:ext cx="2947144" cy="508001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‘</a:t>
                </a:r>
                <a:r>
                  <a:rPr lang="en-GB" sz="3600" dirty="0" err="1">
                    <a:solidFill>
                      <a:schemeClr val="bg1"/>
                    </a:solidFill>
                  </a:rPr>
                  <a:t>c’as</a:t>
                </a:r>
                <a:r>
                  <a:rPr lang="en-GB" sz="3600" dirty="0">
                    <a:solidFill>
                      <a:schemeClr val="bg1"/>
                    </a:solidFill>
                  </a:rPr>
                  <a:t> in </a:t>
                </a:r>
                <a:r>
                  <a:rPr lang="en-GB" sz="3600" b="1" u="sng" dirty="0">
                    <a:solidFill>
                      <a:srgbClr val="7030A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33" name="Picture 32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952FA2F7-E09A-3B57-A8E4-6E7676841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1788" y="2628319"/>
              <a:ext cx="2858212" cy="190811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06B6F18-80DB-5B01-1D14-F32564205EF0}"/>
              </a:ext>
            </a:extLst>
          </p:cNvPr>
          <p:cNvGrpSpPr/>
          <p:nvPr/>
        </p:nvGrpSpPr>
        <p:grpSpPr>
          <a:xfrm>
            <a:off x="239320" y="2265528"/>
            <a:ext cx="2770044" cy="2697448"/>
            <a:chOff x="2542347" y="1783331"/>
            <a:chExt cx="3042321" cy="269744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319BA1-AF37-CE91-F8FE-A8379870B4AF}"/>
                </a:ext>
              </a:extLst>
            </p:cNvPr>
            <p:cNvGrpSpPr/>
            <p:nvPr/>
          </p:nvGrpSpPr>
          <p:grpSpPr>
            <a:xfrm>
              <a:off x="2542347" y="1783331"/>
              <a:ext cx="3042321" cy="2697448"/>
              <a:chOff x="266330" y="1794653"/>
              <a:chExt cx="3042321" cy="2697448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E985D1-02ED-C7B4-9F84-78E8AA5C2174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35C35AE-48BE-DE3C-9EDF-EE5AEDC27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330" y="1847521"/>
                <a:ext cx="3042321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‘s' as in </a:t>
                </a:r>
                <a:r>
                  <a:rPr lang="en-GB" altLang="en-US" sz="2800" b="1" u="sng" dirty="0">
                    <a:solidFill>
                      <a:srgbClr val="7030A0"/>
                    </a:solidFill>
                    <a:latin typeface="+mj-lt"/>
                  </a:rPr>
                  <a:t>s</a:t>
                </a: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een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9" name="Picture 28" descr="A picture containing person, person, microphone&#10;&#10;Description automatically generated">
              <a:extLst>
                <a:ext uri="{FF2B5EF4-FFF2-40B4-BE49-F238E27FC236}">
                  <a16:creationId xmlns:a16="http://schemas.microsoft.com/office/drawing/2014/main" id="{DD34B423-5DE5-09D6-7907-A7677AC5A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2446" y="2474048"/>
              <a:ext cx="2735964" cy="179883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F4E49D-58EB-1B6E-3BA5-6CABD2E0F3C1}"/>
              </a:ext>
            </a:extLst>
          </p:cNvPr>
          <p:cNvGrpSpPr/>
          <p:nvPr/>
        </p:nvGrpSpPr>
        <p:grpSpPr>
          <a:xfrm>
            <a:off x="3199986" y="2235245"/>
            <a:ext cx="2805588" cy="2758014"/>
            <a:chOff x="2740062" y="1930282"/>
            <a:chExt cx="3048871" cy="328152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1B924F8-DBA4-9E83-62EB-333EDA442F1B}"/>
                </a:ext>
              </a:extLst>
            </p:cNvPr>
            <p:cNvGrpSpPr/>
            <p:nvPr/>
          </p:nvGrpSpPr>
          <p:grpSpPr>
            <a:xfrm>
              <a:off x="2740062" y="1930282"/>
              <a:ext cx="3048871" cy="3281524"/>
              <a:chOff x="2325950" y="1918548"/>
              <a:chExt cx="3048871" cy="3281524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DEDC4E80-4595-934D-E6CE-827A3F0953AB}"/>
                  </a:ext>
                </a:extLst>
              </p:cNvPr>
              <p:cNvSpPr/>
              <p:nvPr/>
            </p:nvSpPr>
            <p:spPr>
              <a:xfrm>
                <a:off x="2325951" y="1918548"/>
                <a:ext cx="3048870" cy="3281524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ounded Rectangle 12">
                <a:extLst>
                  <a:ext uri="{FF2B5EF4-FFF2-40B4-BE49-F238E27FC236}">
                    <a16:creationId xmlns:a16="http://schemas.microsoft.com/office/drawing/2014/main" id="{84D2F32C-04AB-C67E-79F7-794D35A9D387}"/>
                  </a:ext>
                </a:extLst>
              </p:cNvPr>
              <p:cNvSpPr/>
              <p:nvPr/>
            </p:nvSpPr>
            <p:spPr>
              <a:xfrm>
                <a:off x="2325950" y="2089596"/>
                <a:ext cx="3048870" cy="507999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solidFill>
                      <a:schemeClr val="bg1"/>
                    </a:solidFill>
                  </a:rPr>
                  <a:t>‘</a:t>
                </a:r>
                <a:r>
                  <a:rPr lang="en-GB" sz="2400" dirty="0" err="1">
                    <a:solidFill>
                      <a:schemeClr val="bg1"/>
                    </a:solidFill>
                  </a:rPr>
                  <a:t>sc</a:t>
                </a:r>
                <a:r>
                  <a:rPr lang="en-GB" sz="2400" dirty="0">
                    <a:solidFill>
                      <a:schemeClr val="bg1"/>
                    </a:solidFill>
                  </a:rPr>
                  <a:t>’ as in </a:t>
                </a:r>
                <a:r>
                  <a:rPr lang="en-GB" sz="2400" u="sng" dirty="0">
                    <a:solidFill>
                      <a:srgbClr val="7030A0"/>
                    </a:solidFill>
                  </a:rPr>
                  <a:t>sc</a:t>
                </a:r>
                <a:r>
                  <a:rPr lang="en-GB" sz="2400" dirty="0">
                    <a:solidFill>
                      <a:schemeClr val="bg1"/>
                    </a:solidFill>
                  </a:rPr>
                  <a:t>ience</a:t>
                </a:r>
              </a:p>
            </p:txBody>
          </p:sp>
        </p:grp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D347E07-BA82-B6F8-51D9-2E8DB6B53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789" y="2661321"/>
              <a:ext cx="2815606" cy="225664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77516" y="3558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All the words below spell the sound /s/ by using the letter or graphene </a:t>
            </a:r>
            <a:r>
              <a:rPr lang="en-GB" sz="3600" u="sng" dirty="0">
                <a:solidFill>
                  <a:schemeClr val="bg1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691E77-1169-3548-CDA1-E7446C1E6CB6}"/>
              </a:ext>
            </a:extLst>
          </p:cNvPr>
          <p:cNvSpPr txBox="1">
            <a:spLocks/>
          </p:cNvSpPr>
          <p:nvPr/>
        </p:nvSpPr>
        <p:spPr>
          <a:xfrm>
            <a:off x="577516" y="2122693"/>
            <a:ext cx="11105147" cy="13909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Can you see a pattern with the words on </a:t>
            </a:r>
          </a:p>
          <a:p>
            <a:pPr marL="0" indent="0" algn="ctr">
              <a:buNone/>
            </a:pPr>
            <a:r>
              <a:rPr lang="en-GB" sz="3600" u="sng" dirty="0">
                <a:solidFill>
                  <a:schemeClr val="bg1"/>
                </a:solidFill>
              </a:rPr>
              <a:t>different colours</a:t>
            </a:r>
            <a:r>
              <a:rPr lang="en-GB" sz="3600" dirty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372638-DFA8-0710-8D9E-B287F4521120}"/>
              </a:ext>
            </a:extLst>
          </p:cNvPr>
          <p:cNvSpPr txBox="1">
            <a:spLocks/>
          </p:cNvSpPr>
          <p:nvPr/>
        </p:nvSpPr>
        <p:spPr>
          <a:xfrm>
            <a:off x="577516" y="381941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emetery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B6DA3B2-5336-3445-678B-C99262F0BFBA}"/>
              </a:ext>
            </a:extLst>
          </p:cNvPr>
          <p:cNvSpPr txBox="1">
            <a:spLocks/>
          </p:cNvSpPr>
          <p:nvPr/>
        </p:nvSpPr>
        <p:spPr>
          <a:xfrm>
            <a:off x="6391913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ex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ellent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9D15E56-7200-D5FB-6EFA-56AB8E1FFF43}"/>
              </a:ext>
            </a:extLst>
          </p:cNvPr>
          <p:cNvSpPr txBox="1">
            <a:spLocks/>
          </p:cNvSpPr>
          <p:nvPr/>
        </p:nvSpPr>
        <p:spPr>
          <a:xfrm>
            <a:off x="9299111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ne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essary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62" y="1276642"/>
            <a:ext cx="1668379" cy="21495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872ABC6-0E11-8BFB-6924-0427DA8E1F59}"/>
              </a:ext>
            </a:extLst>
          </p:cNvPr>
          <p:cNvSpPr txBox="1">
            <a:spLocks/>
          </p:cNvSpPr>
          <p:nvPr/>
        </p:nvSpPr>
        <p:spPr>
          <a:xfrm>
            <a:off x="1840641" y="4831695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A32DD2B-3FEC-8A01-76CA-768D855FFCC3}"/>
              </a:ext>
            </a:extLst>
          </p:cNvPr>
          <p:cNvSpPr txBox="1">
            <a:spLocks/>
          </p:cNvSpPr>
          <p:nvPr/>
        </p:nvSpPr>
        <p:spPr>
          <a:xfrm>
            <a:off x="3484714" y="5801549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fan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49F8B8A-13F6-7EA8-E0D9-7B838F3CB738}"/>
              </a:ext>
            </a:extLst>
          </p:cNvPr>
          <p:cNvSpPr txBox="1">
            <a:spLocks/>
          </p:cNvSpPr>
          <p:nvPr/>
        </p:nvSpPr>
        <p:spPr>
          <a:xfrm>
            <a:off x="4747840" y="4800104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ivil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AA9FCB-66A8-0366-C142-8550A8081F40}"/>
              </a:ext>
            </a:extLst>
          </p:cNvPr>
          <p:cNvSpPr txBox="1">
            <a:spLocks/>
          </p:cNvSpPr>
          <p:nvPr/>
        </p:nvSpPr>
        <p:spPr>
          <a:xfrm>
            <a:off x="3484714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convenien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448F8A-C2B6-783B-D089-C1058E66E836}"/>
              </a:ext>
            </a:extLst>
          </p:cNvPr>
          <p:cNvSpPr txBox="1">
            <a:spLocks/>
          </p:cNvSpPr>
          <p:nvPr/>
        </p:nvSpPr>
        <p:spPr>
          <a:xfrm>
            <a:off x="6391913" y="5775868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bi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ycle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344B061-703D-3F9D-114F-751A81C35D24}"/>
              </a:ext>
            </a:extLst>
          </p:cNvPr>
          <p:cNvSpPr txBox="1">
            <a:spLocks/>
          </p:cNvSpPr>
          <p:nvPr/>
        </p:nvSpPr>
        <p:spPr>
          <a:xfrm>
            <a:off x="7655038" y="4831694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criti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ise</a:t>
            </a:r>
          </a:p>
        </p:txBody>
      </p:sp>
    </p:spTree>
    <p:extLst>
      <p:ext uri="{BB962C8B-B14F-4D97-AF65-F5344CB8AC3E}">
        <p14:creationId xmlns:p14="http://schemas.microsoft.com/office/powerpoint/2010/main" val="21276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28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ECB2EFC-7417-67FF-4825-EFA21F4A3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43426" y="9654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chemeClr val="bg1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 almost always makes the /s/ sound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before i, e and 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4F9F95-6CA0-0ED1-CD7A-F47261E904BF}"/>
              </a:ext>
            </a:extLst>
          </p:cNvPr>
          <p:cNvSpPr txBox="1">
            <a:spLocks/>
          </p:cNvSpPr>
          <p:nvPr/>
        </p:nvSpPr>
        <p:spPr>
          <a:xfrm>
            <a:off x="601260" y="282081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metery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9705550-E6E9-30E9-31A4-F002793E4011}"/>
              </a:ext>
            </a:extLst>
          </p:cNvPr>
          <p:cNvSpPr txBox="1">
            <a:spLocks/>
          </p:cNvSpPr>
          <p:nvPr/>
        </p:nvSpPr>
        <p:spPr>
          <a:xfrm>
            <a:off x="6415657" y="28573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ex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llent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9F4FA40-2EFC-2F17-F202-3AA20E120232}"/>
              </a:ext>
            </a:extLst>
          </p:cNvPr>
          <p:cNvSpPr txBox="1">
            <a:spLocks/>
          </p:cNvSpPr>
          <p:nvPr/>
        </p:nvSpPr>
        <p:spPr>
          <a:xfrm>
            <a:off x="9322855" y="28573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ne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ssary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11DF97A-FCC0-796B-BBE7-A46B640A6FFA}"/>
              </a:ext>
            </a:extLst>
          </p:cNvPr>
          <p:cNvSpPr txBox="1">
            <a:spLocks/>
          </p:cNvSpPr>
          <p:nvPr/>
        </p:nvSpPr>
        <p:spPr>
          <a:xfrm>
            <a:off x="1864385" y="3833095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ty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571722B-F5EA-016A-3FDB-0B6D3CA875F6}"/>
              </a:ext>
            </a:extLst>
          </p:cNvPr>
          <p:cNvSpPr txBox="1">
            <a:spLocks/>
          </p:cNvSpPr>
          <p:nvPr/>
        </p:nvSpPr>
        <p:spPr>
          <a:xfrm>
            <a:off x="3508458" y="4802949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fan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FFFF00"/>
                </a:solidFill>
              </a:rPr>
              <a:t>y</a:t>
            </a:r>
            <a:endParaRPr lang="en-GB" sz="3600" dirty="0">
              <a:solidFill>
                <a:srgbClr val="FFFF0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EB4D6A6-3905-65A0-0CF1-C730837AE6E3}"/>
              </a:ext>
            </a:extLst>
          </p:cNvPr>
          <p:cNvSpPr txBox="1">
            <a:spLocks/>
          </p:cNvSpPr>
          <p:nvPr/>
        </p:nvSpPr>
        <p:spPr>
          <a:xfrm>
            <a:off x="4771584" y="3801504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vil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FD090FE-0C46-1CA5-4365-502A6F065FF1}"/>
              </a:ext>
            </a:extLst>
          </p:cNvPr>
          <p:cNvSpPr txBox="1">
            <a:spLocks/>
          </p:cNvSpPr>
          <p:nvPr/>
        </p:nvSpPr>
        <p:spPr>
          <a:xfrm>
            <a:off x="3508458" y="28573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convenien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537C73-AD03-5077-2D4E-DEA2E8FA936E}"/>
              </a:ext>
            </a:extLst>
          </p:cNvPr>
          <p:cNvSpPr txBox="1">
            <a:spLocks/>
          </p:cNvSpPr>
          <p:nvPr/>
        </p:nvSpPr>
        <p:spPr>
          <a:xfrm>
            <a:off x="6415657" y="4777268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bi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FFFF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cle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2442B7D-71B5-CCD0-2258-65E28D513C73}"/>
              </a:ext>
            </a:extLst>
          </p:cNvPr>
          <p:cNvSpPr txBox="1">
            <a:spLocks/>
          </p:cNvSpPr>
          <p:nvPr/>
        </p:nvSpPr>
        <p:spPr>
          <a:xfrm>
            <a:off x="7678782" y="3833094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criti</a:t>
            </a:r>
            <a:r>
              <a:rPr lang="en-GB" sz="3600" u="sng" dirty="0">
                <a:solidFill>
                  <a:srgbClr val="7030A0"/>
                </a:solidFill>
              </a:rPr>
              <a:t>c</a:t>
            </a:r>
            <a:r>
              <a:rPr lang="en-GB" sz="3600" b="1" u="sng" dirty="0">
                <a:solidFill>
                  <a:srgbClr val="0070C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38767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Words with both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/k/ sound spelt &lt;c&gt;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circle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actor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office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catch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cancel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09612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clap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/s/ sound spelt &lt;c&gt;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necessary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decision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A1DAB-F10C-149D-4C18-EDA51DEEF1CC}"/>
              </a:ext>
            </a:extLst>
          </p:cNvPr>
          <p:cNvSpPr txBox="1">
            <a:spLocks/>
          </p:cNvSpPr>
          <p:nvPr/>
        </p:nvSpPr>
        <p:spPr>
          <a:xfrm>
            <a:off x="213596" y="2717120"/>
            <a:ext cx="3585788" cy="2466126"/>
          </a:xfrm>
          <a:prstGeom prst="roundRect">
            <a:avLst>
              <a:gd name="adj" fmla="val 10332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&lt;c&gt; almost always makes the /s/ sound</a:t>
            </a:r>
          </a:p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before </a:t>
            </a:r>
            <a:r>
              <a:rPr lang="en-GB" sz="3200" b="1" u="sng" dirty="0">
                <a:solidFill>
                  <a:schemeClr val="bg1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b="1" u="sng" dirty="0">
                <a:solidFill>
                  <a:schemeClr val="bg1"/>
                </a:solidFill>
              </a:rPr>
              <a:t>e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chemeClr val="bg1"/>
                </a:solidFill>
              </a:rPr>
              <a:t>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03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49 -0.08588 L 0.4039 0.1136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13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0.40716 0.1106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Cellar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sellar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Princess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prinsess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Princess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Climb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klimb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Climb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Local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lokal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Local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Prise or price?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Price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Cept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kept?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Kept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Cellar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hindrance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Extremely good.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Indicate faults in a judgemental way.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cemetery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criticise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act of giving up something of value for the sake of something regarded more important.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excellent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large burial ground.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thing that causes delays or obstructions to something or someone.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convenience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sacrifice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 quality of being useful or easy for someone.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Microsoft Office PowerPoint</Application>
  <PresentationFormat>Widescreen</PresentationFormat>
  <Paragraphs>141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Scrambler has been scrambling!</vt:lpstr>
      <vt:lpstr>Words where c makes  an /s/ sound before i, e and y.</vt:lpstr>
      <vt:lpstr>Can you remember how the /s/ sound can be spelt?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23</cp:revision>
  <dcterms:created xsi:type="dcterms:W3CDTF">2022-05-31T09:42:07Z</dcterms:created>
  <dcterms:modified xsi:type="dcterms:W3CDTF">2025-12-08T17:45:55Z</dcterms:modified>
</cp:coreProperties>
</file>