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3"/>
  </p:notesMasterIdLst>
  <p:sldIdLst>
    <p:sldId id="390" r:id="rId2"/>
    <p:sldId id="394" r:id="rId3"/>
    <p:sldId id="274" r:id="rId4"/>
    <p:sldId id="322" r:id="rId5"/>
    <p:sldId id="308" r:id="rId6"/>
    <p:sldId id="371" r:id="rId7"/>
    <p:sldId id="282" r:id="rId8"/>
    <p:sldId id="382" r:id="rId9"/>
    <p:sldId id="384" r:id="rId10"/>
    <p:sldId id="374" r:id="rId11"/>
    <p:sldId id="375" r:id="rId12"/>
    <p:sldId id="376" r:id="rId13"/>
    <p:sldId id="377" r:id="rId14"/>
    <p:sldId id="378" r:id="rId15"/>
    <p:sldId id="379" r:id="rId16"/>
    <p:sldId id="380" r:id="rId17"/>
    <p:sldId id="381" r:id="rId18"/>
    <p:sldId id="325" r:id="rId19"/>
    <p:sldId id="281" r:id="rId20"/>
    <p:sldId id="283" r:id="rId21"/>
    <p:sldId id="298" r:id="rId22"/>
    <p:sldId id="336" r:id="rId23"/>
    <p:sldId id="337" r:id="rId24"/>
    <p:sldId id="338" r:id="rId25"/>
    <p:sldId id="385" r:id="rId26"/>
    <p:sldId id="372" r:id="rId27"/>
    <p:sldId id="373" r:id="rId28"/>
    <p:sldId id="367" r:id="rId29"/>
    <p:sldId id="364" r:id="rId30"/>
    <p:sldId id="363" r:id="rId31"/>
    <p:sldId id="270" r:id="rId32"/>
  </p:sldIdLst>
  <p:sldSz cx="12192000" cy="6858000"/>
  <p:notesSz cx="6858000" cy="9144000"/>
  <p:embeddedFontLst>
    <p:embeddedFont>
      <p:font typeface="Andika" panose="02000000000000000000" pitchFamily="2" charset="0"/>
      <p:regular r:id="rId34"/>
      <p:bold r:id="rId35"/>
      <p:italic r:id="rId36"/>
      <p:boldItalic r:id="rId3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6465DB6-8826-45B9-AF66-0C113E600D5E}" v="3" dt="2025-12-08T17:46:02.69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106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4.fntdata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43" Type="http://schemas.microsoft.com/office/2015/10/relationships/revisionInfo" Target="revisionInfo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 sldOrd">
      <pc:chgData name="Glen Jones" userId="e846aaca-4b24-4b13-b0d0-f2308e16b284" providerId="ADAL" clId="{ED47ACC3-9597-4D89-A1DC-43CF280EF274}" dt="2025-12-08T17:46:03.851" v="6" actId="47"/>
      <pc:docMkLst>
        <pc:docMk/>
      </pc:docMkLst>
      <pc:sldChg chg="addSp modSp modAnim">
        <pc:chgData name="Glen Jones" userId="e846aaca-4b24-4b13-b0d0-f2308e16b284" providerId="ADAL" clId="{ED47ACC3-9597-4D89-A1DC-43CF280EF274}" dt="2025-12-08T17:41:34.527" v="0"/>
        <pc:sldMkLst>
          <pc:docMk/>
          <pc:sldMk cId="0" sldId="270"/>
        </pc:sldMkLst>
        <pc:spChg chg="add mod">
          <ac:chgData name="Glen Jones" userId="e846aaca-4b24-4b13-b0d0-f2308e16b284" providerId="ADAL" clId="{ED47ACC3-9597-4D89-A1DC-43CF280EF274}" dt="2025-12-08T17:41:34.527" v="0"/>
          <ac:spMkLst>
            <pc:docMk/>
            <pc:sldMk cId="0" sldId="270"/>
            <ac:spMk id="2" creationId="{F9FF302A-E700-A193-B13A-720E65D656E2}"/>
          </ac:spMkLst>
        </pc:spChg>
      </pc:sldChg>
      <pc:sldChg chg="del">
        <pc:chgData name="Glen Jones" userId="e846aaca-4b24-4b13-b0d0-f2308e16b284" providerId="ADAL" clId="{ED47ACC3-9597-4D89-A1DC-43CF280EF274}" dt="2025-12-08T17:42:48.662" v="1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8T17:46:02.681" v="5"/>
        <pc:sldMkLst>
          <pc:docMk/>
          <pc:sldMk cId="3740129024" sldId="390"/>
        </pc:sldMkLst>
      </pc:sldChg>
      <pc:sldChg chg="add del ord">
        <pc:chgData name="Glen Jones" userId="e846aaca-4b24-4b13-b0d0-f2308e16b284" providerId="ADAL" clId="{ED47ACC3-9597-4D89-A1DC-43CF280EF274}" dt="2025-12-08T17:46:03.851" v="6" actId="47"/>
        <pc:sldMkLst>
          <pc:docMk/>
          <pc:sldMk cId="461087981" sldId="408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08/12/2025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81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3740129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13FC95-27BE-9041-A08C-D4622F79DC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474B42F0-4E95-FFE4-18B1-4B7DB1702EE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86148660"/>
              </p:ext>
            </p:extLst>
          </p:nvPr>
        </p:nvGraphicFramePr>
        <p:xfrm>
          <a:off x="838200" y="1825625"/>
          <a:ext cx="10515600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3120">
                  <a:extLst>
                    <a:ext uri="{9D8B030D-6E8A-4147-A177-3AD203B41FA5}">
                      <a16:colId xmlns:a16="http://schemas.microsoft.com/office/drawing/2014/main" val="1307191070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3815715398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2423106612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946668232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133799288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55523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29005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34943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81755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87301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62014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98598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3376531"/>
                  </a:ext>
                </a:extLst>
              </a:tr>
            </a:tbl>
          </a:graphicData>
        </a:graphic>
      </p:graphicFrame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FB836694-9B3D-1061-DDFE-7F259B0A9F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C1F560E-8B6A-4A9B-1BAE-9D49E5BA844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1280670"/>
              </p:ext>
            </p:extLst>
          </p:nvPr>
        </p:nvGraphicFramePr>
        <p:xfrm>
          <a:off x="507999" y="1275478"/>
          <a:ext cx="11190940" cy="52130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1">
                  <a:extLst>
                    <a:ext uri="{9D8B030D-6E8A-4147-A177-3AD203B41FA5}">
                      <a16:colId xmlns:a16="http://schemas.microsoft.com/office/drawing/2014/main" val="2243499658"/>
                    </a:ext>
                  </a:extLst>
                </a:gridCol>
                <a:gridCol w="1255059">
                  <a:extLst>
                    <a:ext uri="{9D8B030D-6E8A-4147-A177-3AD203B41FA5}">
                      <a16:colId xmlns:a16="http://schemas.microsoft.com/office/drawing/2014/main" val="681331508"/>
                    </a:ext>
                  </a:extLst>
                </a:gridCol>
                <a:gridCol w="1146580">
                  <a:extLst>
                    <a:ext uri="{9D8B030D-6E8A-4147-A177-3AD203B41FA5}">
                      <a16:colId xmlns:a16="http://schemas.microsoft.com/office/drawing/2014/main" val="3709673195"/>
                    </a:ext>
                  </a:extLst>
                </a:gridCol>
                <a:gridCol w="1236416">
                  <a:extLst>
                    <a:ext uri="{9D8B030D-6E8A-4147-A177-3AD203B41FA5}">
                      <a16:colId xmlns:a16="http://schemas.microsoft.com/office/drawing/2014/main" val="387530038"/>
                    </a:ext>
                  </a:extLst>
                </a:gridCol>
                <a:gridCol w="2126636">
                  <a:extLst>
                    <a:ext uri="{9D8B030D-6E8A-4147-A177-3AD203B41FA5}">
                      <a16:colId xmlns:a16="http://schemas.microsoft.com/office/drawing/2014/main" val="3332786479"/>
                    </a:ext>
                  </a:extLst>
                </a:gridCol>
                <a:gridCol w="5019848">
                  <a:extLst>
                    <a:ext uri="{9D8B030D-6E8A-4147-A177-3AD203B41FA5}">
                      <a16:colId xmlns:a16="http://schemas.microsoft.com/office/drawing/2014/main" val="550833522"/>
                    </a:ext>
                  </a:extLst>
                </a:gridCol>
              </a:tblGrid>
              <a:tr h="925138">
                <a:tc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Prefix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Hyphen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Root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Hyphenated Word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Definition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6919712"/>
                  </a:ext>
                </a:extLst>
              </a:tr>
              <a:tr h="535993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Co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author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Co-author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A joint writer of a book, paper or report.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804291"/>
                  </a:ext>
                </a:extLst>
              </a:tr>
              <a:tr h="535993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Co-operate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AU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work together towards the same goal.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6308518"/>
                  </a:ext>
                </a:extLst>
              </a:tr>
              <a:tr h="535993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examine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Look into something further; examine again.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6190275"/>
                  </a:ext>
                </a:extLst>
              </a:tr>
              <a:tr h="535993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Co-own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4381085"/>
                  </a:ext>
                </a:extLst>
              </a:tr>
              <a:tr h="535993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ordinate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0005969"/>
                  </a:ext>
                </a:extLst>
              </a:tr>
              <a:tr h="535993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re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A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Elect somebody to a further term in office. 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5789794"/>
                  </a:ext>
                </a:extLst>
              </a:tr>
              <a:tr h="535993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existing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Having existed at an earlier time. 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1166293"/>
                  </a:ext>
                </a:extLst>
              </a:tr>
              <a:tr h="535993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go back in. 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0455145"/>
                  </a:ext>
                </a:extLst>
              </a:tr>
            </a:tbl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96CFCA2D-C462-FCE3-9381-CD56AA65AE97}"/>
              </a:ext>
            </a:extLst>
          </p:cNvPr>
          <p:cNvSpPr txBox="1">
            <a:spLocks/>
          </p:cNvSpPr>
          <p:nvPr/>
        </p:nvSpPr>
        <p:spPr>
          <a:xfrm>
            <a:off x="2662517" y="245172"/>
            <a:ext cx="6508377" cy="84774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help Emile fill in the blanks?</a:t>
            </a:r>
          </a:p>
        </p:txBody>
      </p:sp>
      <p:pic>
        <p:nvPicPr>
          <p:cNvPr id="8" name="Picture 7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A448B89-2FBF-972E-A257-3297DE33A21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18580" y="101642"/>
            <a:ext cx="1652196" cy="212874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549547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4511E2-D1A3-E80E-7107-F7817B63FF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C46224-39AB-E57C-6DFB-500F18ABD0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BB84D057-9035-8272-2706-3739313D33F9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10515600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3120">
                  <a:extLst>
                    <a:ext uri="{9D8B030D-6E8A-4147-A177-3AD203B41FA5}">
                      <a16:colId xmlns:a16="http://schemas.microsoft.com/office/drawing/2014/main" val="1307191070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3815715398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2423106612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946668232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133799288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55523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29005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34943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81755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87301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62014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98598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3376531"/>
                  </a:ext>
                </a:extLst>
              </a:tr>
            </a:tbl>
          </a:graphicData>
        </a:graphic>
      </p:graphicFrame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9B1D1BBC-9AEE-8512-E8C3-688E1EE9CC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F79E4AFB-98F2-F714-D582-8DA35317B3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8180792"/>
              </p:ext>
            </p:extLst>
          </p:nvPr>
        </p:nvGraphicFramePr>
        <p:xfrm>
          <a:off x="507999" y="1275478"/>
          <a:ext cx="11190940" cy="52130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1">
                  <a:extLst>
                    <a:ext uri="{9D8B030D-6E8A-4147-A177-3AD203B41FA5}">
                      <a16:colId xmlns:a16="http://schemas.microsoft.com/office/drawing/2014/main" val="2243499658"/>
                    </a:ext>
                  </a:extLst>
                </a:gridCol>
                <a:gridCol w="1246094">
                  <a:extLst>
                    <a:ext uri="{9D8B030D-6E8A-4147-A177-3AD203B41FA5}">
                      <a16:colId xmlns:a16="http://schemas.microsoft.com/office/drawing/2014/main" val="681331508"/>
                    </a:ext>
                  </a:extLst>
                </a:gridCol>
                <a:gridCol w="1155545">
                  <a:extLst>
                    <a:ext uri="{9D8B030D-6E8A-4147-A177-3AD203B41FA5}">
                      <a16:colId xmlns:a16="http://schemas.microsoft.com/office/drawing/2014/main" val="3709673195"/>
                    </a:ext>
                  </a:extLst>
                </a:gridCol>
                <a:gridCol w="1236416">
                  <a:extLst>
                    <a:ext uri="{9D8B030D-6E8A-4147-A177-3AD203B41FA5}">
                      <a16:colId xmlns:a16="http://schemas.microsoft.com/office/drawing/2014/main" val="387530038"/>
                    </a:ext>
                  </a:extLst>
                </a:gridCol>
                <a:gridCol w="2126636">
                  <a:extLst>
                    <a:ext uri="{9D8B030D-6E8A-4147-A177-3AD203B41FA5}">
                      <a16:colId xmlns:a16="http://schemas.microsoft.com/office/drawing/2014/main" val="3332786479"/>
                    </a:ext>
                  </a:extLst>
                </a:gridCol>
                <a:gridCol w="5019848">
                  <a:extLst>
                    <a:ext uri="{9D8B030D-6E8A-4147-A177-3AD203B41FA5}">
                      <a16:colId xmlns:a16="http://schemas.microsoft.com/office/drawing/2014/main" val="550833522"/>
                    </a:ext>
                  </a:extLst>
                </a:gridCol>
              </a:tblGrid>
              <a:tr h="925138">
                <a:tc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Prefix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Hyphen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Root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Hyphenated Word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Definition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6919712"/>
                  </a:ext>
                </a:extLst>
              </a:tr>
              <a:tr h="535993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Co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author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Co-author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A joint writer of a book, paper or report.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804291"/>
                  </a:ext>
                </a:extLst>
              </a:tr>
              <a:tr h="535993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Co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operate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Co-operate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AU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work together towards the same goal.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6308518"/>
                  </a:ext>
                </a:extLst>
              </a:tr>
              <a:tr h="535993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examine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Look into something further; examine again.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6190275"/>
                  </a:ext>
                </a:extLst>
              </a:tr>
              <a:tr h="535993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Co-own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4381085"/>
                  </a:ext>
                </a:extLst>
              </a:tr>
              <a:tr h="535993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ordinate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0005969"/>
                  </a:ext>
                </a:extLst>
              </a:tr>
              <a:tr h="535993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re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A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Elect somebody to a further term in office. 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5789794"/>
                  </a:ext>
                </a:extLst>
              </a:tr>
              <a:tr h="535993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existing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Having existed at an earlier time. 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1166293"/>
                  </a:ext>
                </a:extLst>
              </a:tr>
              <a:tr h="535993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go back in. 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0455145"/>
                  </a:ext>
                </a:extLst>
              </a:tr>
            </a:tbl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6C62A130-9E05-756B-459E-22130A84696B}"/>
              </a:ext>
            </a:extLst>
          </p:cNvPr>
          <p:cNvSpPr txBox="1">
            <a:spLocks/>
          </p:cNvSpPr>
          <p:nvPr/>
        </p:nvSpPr>
        <p:spPr>
          <a:xfrm>
            <a:off x="2662517" y="245172"/>
            <a:ext cx="6508377" cy="84774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help Emile fill in the blanks?</a:t>
            </a:r>
          </a:p>
        </p:txBody>
      </p:sp>
      <p:pic>
        <p:nvPicPr>
          <p:cNvPr id="8" name="Picture 7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D06C114-C39A-4680-2795-85928BEED35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18580" y="101642"/>
            <a:ext cx="1652196" cy="212874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90670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5C5AFA-B321-D5A8-7B52-D173B09B86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6E9CBB-CDAD-18A7-03F0-1866153FB0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69B3734B-9E8C-1CED-2EA0-91F64C3F46D5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10515600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3120">
                  <a:extLst>
                    <a:ext uri="{9D8B030D-6E8A-4147-A177-3AD203B41FA5}">
                      <a16:colId xmlns:a16="http://schemas.microsoft.com/office/drawing/2014/main" val="1307191070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3815715398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2423106612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946668232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133799288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55523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29005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34943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81755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87301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62014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98598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3376531"/>
                  </a:ext>
                </a:extLst>
              </a:tr>
            </a:tbl>
          </a:graphicData>
        </a:graphic>
      </p:graphicFrame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A65A363E-C265-8E47-B0B4-A36ED9A9FE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970CDDF5-82A0-652B-BC59-E175FF7975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0571677"/>
              </p:ext>
            </p:extLst>
          </p:nvPr>
        </p:nvGraphicFramePr>
        <p:xfrm>
          <a:off x="507999" y="1275478"/>
          <a:ext cx="11190940" cy="52130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1">
                  <a:extLst>
                    <a:ext uri="{9D8B030D-6E8A-4147-A177-3AD203B41FA5}">
                      <a16:colId xmlns:a16="http://schemas.microsoft.com/office/drawing/2014/main" val="2243499658"/>
                    </a:ext>
                  </a:extLst>
                </a:gridCol>
                <a:gridCol w="1228165">
                  <a:extLst>
                    <a:ext uri="{9D8B030D-6E8A-4147-A177-3AD203B41FA5}">
                      <a16:colId xmlns:a16="http://schemas.microsoft.com/office/drawing/2014/main" val="681331508"/>
                    </a:ext>
                  </a:extLst>
                </a:gridCol>
                <a:gridCol w="1173474">
                  <a:extLst>
                    <a:ext uri="{9D8B030D-6E8A-4147-A177-3AD203B41FA5}">
                      <a16:colId xmlns:a16="http://schemas.microsoft.com/office/drawing/2014/main" val="3709673195"/>
                    </a:ext>
                  </a:extLst>
                </a:gridCol>
                <a:gridCol w="1236416">
                  <a:extLst>
                    <a:ext uri="{9D8B030D-6E8A-4147-A177-3AD203B41FA5}">
                      <a16:colId xmlns:a16="http://schemas.microsoft.com/office/drawing/2014/main" val="387530038"/>
                    </a:ext>
                  </a:extLst>
                </a:gridCol>
                <a:gridCol w="2126636">
                  <a:extLst>
                    <a:ext uri="{9D8B030D-6E8A-4147-A177-3AD203B41FA5}">
                      <a16:colId xmlns:a16="http://schemas.microsoft.com/office/drawing/2014/main" val="3332786479"/>
                    </a:ext>
                  </a:extLst>
                </a:gridCol>
                <a:gridCol w="5019848">
                  <a:extLst>
                    <a:ext uri="{9D8B030D-6E8A-4147-A177-3AD203B41FA5}">
                      <a16:colId xmlns:a16="http://schemas.microsoft.com/office/drawing/2014/main" val="550833522"/>
                    </a:ext>
                  </a:extLst>
                </a:gridCol>
              </a:tblGrid>
              <a:tr h="925138">
                <a:tc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Prefix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Hyphen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Root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Hyphenated Word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Definition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6919712"/>
                  </a:ext>
                </a:extLst>
              </a:tr>
              <a:tr h="535993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Co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author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Co-author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A joint writer of a book, paper or report.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804291"/>
                  </a:ext>
                </a:extLst>
              </a:tr>
              <a:tr h="535993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Co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operate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Co-operate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AU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work together towards the same goal.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6308518"/>
                  </a:ext>
                </a:extLst>
              </a:tr>
              <a:tr h="535993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Re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examine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Re-examine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Look into something further; examine again.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6190275"/>
                  </a:ext>
                </a:extLst>
              </a:tr>
              <a:tr h="535993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Co-own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4381085"/>
                  </a:ext>
                </a:extLst>
              </a:tr>
              <a:tr h="535993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ordinate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0005969"/>
                  </a:ext>
                </a:extLst>
              </a:tr>
              <a:tr h="535993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re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A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Elect somebody to a further term in office. 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5789794"/>
                  </a:ext>
                </a:extLst>
              </a:tr>
              <a:tr h="535993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existing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Having existed at an earlier time. 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1166293"/>
                  </a:ext>
                </a:extLst>
              </a:tr>
              <a:tr h="535993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go back in. 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0455145"/>
                  </a:ext>
                </a:extLst>
              </a:tr>
            </a:tbl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038C144C-9F0D-A32B-90ED-A54752916CD8}"/>
              </a:ext>
            </a:extLst>
          </p:cNvPr>
          <p:cNvSpPr txBox="1">
            <a:spLocks/>
          </p:cNvSpPr>
          <p:nvPr/>
        </p:nvSpPr>
        <p:spPr>
          <a:xfrm>
            <a:off x="2662517" y="245172"/>
            <a:ext cx="6508377" cy="84774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help Emile fill in the blanks?</a:t>
            </a:r>
          </a:p>
        </p:txBody>
      </p:sp>
      <p:pic>
        <p:nvPicPr>
          <p:cNvPr id="8" name="Picture 7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1AF1D6A-1583-54F7-D8A2-F9EFD34316C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18580" y="101642"/>
            <a:ext cx="1652196" cy="212874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82687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91898B-48A4-F73A-34DC-769DF5EEDE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191B3A-5242-08BC-95A2-45F67E9E64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0F2CA6FB-5D34-6785-0FB5-0876FB272259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10515600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3120">
                  <a:extLst>
                    <a:ext uri="{9D8B030D-6E8A-4147-A177-3AD203B41FA5}">
                      <a16:colId xmlns:a16="http://schemas.microsoft.com/office/drawing/2014/main" val="1307191070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3815715398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2423106612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946668232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133799288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55523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29005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34943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81755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87301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62014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98598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3376531"/>
                  </a:ext>
                </a:extLst>
              </a:tr>
            </a:tbl>
          </a:graphicData>
        </a:graphic>
      </p:graphicFrame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F6DCEEB9-60F1-0013-39ED-CE262D0349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6721DCA-54FB-E5E5-4587-0595403F98A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2831468"/>
              </p:ext>
            </p:extLst>
          </p:nvPr>
        </p:nvGraphicFramePr>
        <p:xfrm>
          <a:off x="507999" y="1275478"/>
          <a:ext cx="11190940" cy="52130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1">
                  <a:extLst>
                    <a:ext uri="{9D8B030D-6E8A-4147-A177-3AD203B41FA5}">
                      <a16:colId xmlns:a16="http://schemas.microsoft.com/office/drawing/2014/main" val="2243499658"/>
                    </a:ext>
                  </a:extLst>
                </a:gridCol>
                <a:gridCol w="1210235">
                  <a:extLst>
                    <a:ext uri="{9D8B030D-6E8A-4147-A177-3AD203B41FA5}">
                      <a16:colId xmlns:a16="http://schemas.microsoft.com/office/drawing/2014/main" val="681331508"/>
                    </a:ext>
                  </a:extLst>
                </a:gridCol>
                <a:gridCol w="1191404">
                  <a:extLst>
                    <a:ext uri="{9D8B030D-6E8A-4147-A177-3AD203B41FA5}">
                      <a16:colId xmlns:a16="http://schemas.microsoft.com/office/drawing/2014/main" val="3709673195"/>
                    </a:ext>
                  </a:extLst>
                </a:gridCol>
                <a:gridCol w="1236416">
                  <a:extLst>
                    <a:ext uri="{9D8B030D-6E8A-4147-A177-3AD203B41FA5}">
                      <a16:colId xmlns:a16="http://schemas.microsoft.com/office/drawing/2014/main" val="387530038"/>
                    </a:ext>
                  </a:extLst>
                </a:gridCol>
                <a:gridCol w="2126636">
                  <a:extLst>
                    <a:ext uri="{9D8B030D-6E8A-4147-A177-3AD203B41FA5}">
                      <a16:colId xmlns:a16="http://schemas.microsoft.com/office/drawing/2014/main" val="3332786479"/>
                    </a:ext>
                  </a:extLst>
                </a:gridCol>
                <a:gridCol w="5019848">
                  <a:extLst>
                    <a:ext uri="{9D8B030D-6E8A-4147-A177-3AD203B41FA5}">
                      <a16:colId xmlns:a16="http://schemas.microsoft.com/office/drawing/2014/main" val="550833522"/>
                    </a:ext>
                  </a:extLst>
                </a:gridCol>
              </a:tblGrid>
              <a:tr h="925138">
                <a:tc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Prefix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Hyphen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Root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Hyphenated Word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Definition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6919712"/>
                  </a:ext>
                </a:extLst>
              </a:tr>
              <a:tr h="535993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Co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author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Co-author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A joint writer of a book, paper or report.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804291"/>
                  </a:ext>
                </a:extLst>
              </a:tr>
              <a:tr h="535993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Co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operate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Co-operate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AU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work together towards the same goal.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6308518"/>
                  </a:ext>
                </a:extLst>
              </a:tr>
              <a:tr h="535993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Re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examine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Re-examine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Look into something further; examine again.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6190275"/>
                  </a:ext>
                </a:extLst>
              </a:tr>
              <a:tr h="535993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Co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own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Co-own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b="1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own jointly.</a:t>
                      </a:r>
                      <a:endParaRPr lang="en-GB" sz="1800" b="1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4381085"/>
                  </a:ext>
                </a:extLst>
              </a:tr>
              <a:tr h="535993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ordinate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0005969"/>
                  </a:ext>
                </a:extLst>
              </a:tr>
              <a:tr h="535993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re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A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Elect somebody to a further term in office. 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5789794"/>
                  </a:ext>
                </a:extLst>
              </a:tr>
              <a:tr h="535993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existing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Having existed at an earlier time. 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1166293"/>
                  </a:ext>
                </a:extLst>
              </a:tr>
              <a:tr h="535993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go back in. 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0455145"/>
                  </a:ext>
                </a:extLst>
              </a:tr>
            </a:tbl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31EFB7C8-9291-2BDD-49D7-3DE4DD13EF8F}"/>
              </a:ext>
            </a:extLst>
          </p:cNvPr>
          <p:cNvSpPr txBox="1">
            <a:spLocks/>
          </p:cNvSpPr>
          <p:nvPr/>
        </p:nvSpPr>
        <p:spPr>
          <a:xfrm>
            <a:off x="2662517" y="245172"/>
            <a:ext cx="6508377" cy="84774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help Emile fill in the blanks?</a:t>
            </a:r>
          </a:p>
        </p:txBody>
      </p:sp>
      <p:pic>
        <p:nvPicPr>
          <p:cNvPr id="8" name="Picture 7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0693ABE3-ECEA-AF51-A557-77F42A1FA2C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18580" y="101642"/>
            <a:ext cx="1652196" cy="212874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88511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1DFFD9-29C4-0654-DA3A-436467317B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5B531C-8B7A-C260-C3C1-2ADED99C64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09DB7B41-7186-2968-4959-FD4DF8BC5C1F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10515600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3120">
                  <a:extLst>
                    <a:ext uri="{9D8B030D-6E8A-4147-A177-3AD203B41FA5}">
                      <a16:colId xmlns:a16="http://schemas.microsoft.com/office/drawing/2014/main" val="1307191070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3815715398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2423106612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946668232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133799288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55523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29005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34943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81755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87301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62014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98598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3376531"/>
                  </a:ext>
                </a:extLst>
              </a:tr>
            </a:tbl>
          </a:graphicData>
        </a:graphic>
      </p:graphicFrame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11C931CC-0C79-DB14-8A35-BAB1F01354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2BE3E1E-01A9-D557-BFE8-E595ECC84D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812437"/>
              </p:ext>
            </p:extLst>
          </p:nvPr>
        </p:nvGraphicFramePr>
        <p:xfrm>
          <a:off x="507999" y="1275478"/>
          <a:ext cx="11190940" cy="52130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1">
                  <a:extLst>
                    <a:ext uri="{9D8B030D-6E8A-4147-A177-3AD203B41FA5}">
                      <a16:colId xmlns:a16="http://schemas.microsoft.com/office/drawing/2014/main" val="2243499658"/>
                    </a:ext>
                  </a:extLst>
                </a:gridCol>
                <a:gridCol w="1210235">
                  <a:extLst>
                    <a:ext uri="{9D8B030D-6E8A-4147-A177-3AD203B41FA5}">
                      <a16:colId xmlns:a16="http://schemas.microsoft.com/office/drawing/2014/main" val="681331508"/>
                    </a:ext>
                  </a:extLst>
                </a:gridCol>
                <a:gridCol w="1191404">
                  <a:extLst>
                    <a:ext uri="{9D8B030D-6E8A-4147-A177-3AD203B41FA5}">
                      <a16:colId xmlns:a16="http://schemas.microsoft.com/office/drawing/2014/main" val="3709673195"/>
                    </a:ext>
                  </a:extLst>
                </a:gridCol>
                <a:gridCol w="1236416">
                  <a:extLst>
                    <a:ext uri="{9D8B030D-6E8A-4147-A177-3AD203B41FA5}">
                      <a16:colId xmlns:a16="http://schemas.microsoft.com/office/drawing/2014/main" val="387530038"/>
                    </a:ext>
                  </a:extLst>
                </a:gridCol>
                <a:gridCol w="2126636">
                  <a:extLst>
                    <a:ext uri="{9D8B030D-6E8A-4147-A177-3AD203B41FA5}">
                      <a16:colId xmlns:a16="http://schemas.microsoft.com/office/drawing/2014/main" val="3332786479"/>
                    </a:ext>
                  </a:extLst>
                </a:gridCol>
                <a:gridCol w="5019848">
                  <a:extLst>
                    <a:ext uri="{9D8B030D-6E8A-4147-A177-3AD203B41FA5}">
                      <a16:colId xmlns:a16="http://schemas.microsoft.com/office/drawing/2014/main" val="550833522"/>
                    </a:ext>
                  </a:extLst>
                </a:gridCol>
              </a:tblGrid>
              <a:tr h="925138">
                <a:tc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Prefix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Hyphen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Root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Hyphenated Word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Definition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6919712"/>
                  </a:ext>
                </a:extLst>
              </a:tr>
              <a:tr h="535993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Co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author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Co-author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A joint writer of a book, paper or report.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804291"/>
                  </a:ext>
                </a:extLst>
              </a:tr>
              <a:tr h="535993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Co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operate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Co-operate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AU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work together towards the same goal.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6308518"/>
                  </a:ext>
                </a:extLst>
              </a:tr>
              <a:tr h="535993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Re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examine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Re-examine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Look into something further; examine again.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6190275"/>
                  </a:ext>
                </a:extLst>
              </a:tr>
              <a:tr h="535993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Co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own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Co-own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b="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own jointly.</a:t>
                      </a:r>
                      <a:endParaRPr lang="en-GB" sz="1800" b="0" u="non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4381085"/>
                  </a:ext>
                </a:extLst>
              </a:tr>
              <a:tr h="535993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Co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ordinate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Co-ordinate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1800" b="1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To bring different elements together.</a:t>
                      </a:r>
                      <a:endParaRPr lang="en-GB" sz="2000" b="1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0005969"/>
                  </a:ext>
                </a:extLst>
              </a:tr>
              <a:tr h="535993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re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A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Elect somebody to a further term in office. 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5789794"/>
                  </a:ext>
                </a:extLst>
              </a:tr>
              <a:tr h="535993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existing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Having existed at an earlier time. 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1166293"/>
                  </a:ext>
                </a:extLst>
              </a:tr>
              <a:tr h="535993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go back in. 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0455145"/>
                  </a:ext>
                </a:extLst>
              </a:tr>
            </a:tbl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8B29456C-AB2D-5B98-4CB4-4AA07813F2D6}"/>
              </a:ext>
            </a:extLst>
          </p:cNvPr>
          <p:cNvSpPr txBox="1">
            <a:spLocks/>
          </p:cNvSpPr>
          <p:nvPr/>
        </p:nvSpPr>
        <p:spPr>
          <a:xfrm>
            <a:off x="2662517" y="245172"/>
            <a:ext cx="6508377" cy="84774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help Emile fill in the blanks?</a:t>
            </a:r>
          </a:p>
        </p:txBody>
      </p:sp>
      <p:pic>
        <p:nvPicPr>
          <p:cNvPr id="8" name="Picture 7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610B3C8-7042-2B2F-6CEE-E7097C71E71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18580" y="101642"/>
            <a:ext cx="1652196" cy="212874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79128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940FD5-2DB1-D265-54D4-1FAA46A6AB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74CE60-F109-FCFD-362F-01F0993E7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BD20A8AF-737D-7366-1DB8-D343B05D7124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10515600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3120">
                  <a:extLst>
                    <a:ext uri="{9D8B030D-6E8A-4147-A177-3AD203B41FA5}">
                      <a16:colId xmlns:a16="http://schemas.microsoft.com/office/drawing/2014/main" val="1307191070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3815715398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2423106612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946668232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133799288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55523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29005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34943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81755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87301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62014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98598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3376531"/>
                  </a:ext>
                </a:extLst>
              </a:tr>
            </a:tbl>
          </a:graphicData>
        </a:graphic>
      </p:graphicFrame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A2546F25-1C38-C403-6705-4F424E187F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969760B-01B0-6787-D079-6318D2B30E6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2091701"/>
              </p:ext>
            </p:extLst>
          </p:nvPr>
        </p:nvGraphicFramePr>
        <p:xfrm>
          <a:off x="507999" y="1275478"/>
          <a:ext cx="11190940" cy="52130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1">
                  <a:extLst>
                    <a:ext uri="{9D8B030D-6E8A-4147-A177-3AD203B41FA5}">
                      <a16:colId xmlns:a16="http://schemas.microsoft.com/office/drawing/2014/main" val="2243499658"/>
                    </a:ext>
                  </a:extLst>
                </a:gridCol>
                <a:gridCol w="1210235">
                  <a:extLst>
                    <a:ext uri="{9D8B030D-6E8A-4147-A177-3AD203B41FA5}">
                      <a16:colId xmlns:a16="http://schemas.microsoft.com/office/drawing/2014/main" val="681331508"/>
                    </a:ext>
                  </a:extLst>
                </a:gridCol>
                <a:gridCol w="1191404">
                  <a:extLst>
                    <a:ext uri="{9D8B030D-6E8A-4147-A177-3AD203B41FA5}">
                      <a16:colId xmlns:a16="http://schemas.microsoft.com/office/drawing/2014/main" val="3709673195"/>
                    </a:ext>
                  </a:extLst>
                </a:gridCol>
                <a:gridCol w="1236416">
                  <a:extLst>
                    <a:ext uri="{9D8B030D-6E8A-4147-A177-3AD203B41FA5}">
                      <a16:colId xmlns:a16="http://schemas.microsoft.com/office/drawing/2014/main" val="387530038"/>
                    </a:ext>
                  </a:extLst>
                </a:gridCol>
                <a:gridCol w="2126636">
                  <a:extLst>
                    <a:ext uri="{9D8B030D-6E8A-4147-A177-3AD203B41FA5}">
                      <a16:colId xmlns:a16="http://schemas.microsoft.com/office/drawing/2014/main" val="3332786479"/>
                    </a:ext>
                  </a:extLst>
                </a:gridCol>
                <a:gridCol w="5019848">
                  <a:extLst>
                    <a:ext uri="{9D8B030D-6E8A-4147-A177-3AD203B41FA5}">
                      <a16:colId xmlns:a16="http://schemas.microsoft.com/office/drawing/2014/main" val="550833522"/>
                    </a:ext>
                  </a:extLst>
                </a:gridCol>
              </a:tblGrid>
              <a:tr h="925138">
                <a:tc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Prefix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Hyphen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Root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Hyphenated Word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Definition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6919712"/>
                  </a:ext>
                </a:extLst>
              </a:tr>
              <a:tr h="535993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Co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author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Co-author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A joint writer of a book, paper or report.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804291"/>
                  </a:ext>
                </a:extLst>
              </a:tr>
              <a:tr h="535993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Co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operate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Co-operate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AU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work together towards the same goal.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6308518"/>
                  </a:ext>
                </a:extLst>
              </a:tr>
              <a:tr h="535993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Re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examine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Re-examine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Look into something further; examine again.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6190275"/>
                  </a:ext>
                </a:extLst>
              </a:tr>
              <a:tr h="535993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Co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own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Co-own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b="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own jointly.</a:t>
                      </a:r>
                      <a:endParaRPr lang="en-GB" sz="1800" b="0" u="non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4381085"/>
                  </a:ext>
                </a:extLst>
              </a:tr>
              <a:tr h="535993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Co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ordinate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Co-ordinate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18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To bring different elements together.</a:t>
                      </a:r>
                      <a:endParaRPr lang="en-GB" sz="20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0005969"/>
                  </a:ext>
                </a:extLst>
              </a:tr>
              <a:tr h="535993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re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elect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Re-elect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A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Elect somebody to a further term in office. 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5789794"/>
                  </a:ext>
                </a:extLst>
              </a:tr>
              <a:tr h="535993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existing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Having existed at an earlier time. 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1166293"/>
                  </a:ext>
                </a:extLst>
              </a:tr>
              <a:tr h="535993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go back in. 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0455145"/>
                  </a:ext>
                </a:extLst>
              </a:tr>
            </a:tbl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2DB5D799-9A7A-4150-1835-1D531DCCBADE}"/>
              </a:ext>
            </a:extLst>
          </p:cNvPr>
          <p:cNvSpPr txBox="1">
            <a:spLocks/>
          </p:cNvSpPr>
          <p:nvPr/>
        </p:nvSpPr>
        <p:spPr>
          <a:xfrm>
            <a:off x="2662517" y="245172"/>
            <a:ext cx="6508377" cy="84774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help Emile fill in the blanks?</a:t>
            </a:r>
          </a:p>
        </p:txBody>
      </p:sp>
      <p:pic>
        <p:nvPicPr>
          <p:cNvPr id="8" name="Picture 7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DD920E0-DF70-C3ED-6F2C-E2304EF1A32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18580" y="101642"/>
            <a:ext cx="1652196" cy="212874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668762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6D6DB1-DC4C-8ACF-F8DF-DF4E2A90AA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483FA6-B7A8-6A62-82B5-3ADCCB6379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92B0144F-C3C8-865E-C8BB-CE991A5BC336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10515600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3120">
                  <a:extLst>
                    <a:ext uri="{9D8B030D-6E8A-4147-A177-3AD203B41FA5}">
                      <a16:colId xmlns:a16="http://schemas.microsoft.com/office/drawing/2014/main" val="1307191070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3815715398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2423106612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946668232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133799288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55523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29005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34943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81755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87301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62014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98598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3376531"/>
                  </a:ext>
                </a:extLst>
              </a:tr>
            </a:tbl>
          </a:graphicData>
        </a:graphic>
      </p:graphicFrame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80E5EF49-224E-1034-8541-F2FFF9A13B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020AC1D-5556-A23A-F8E0-6575324AB3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5924990"/>
              </p:ext>
            </p:extLst>
          </p:nvPr>
        </p:nvGraphicFramePr>
        <p:xfrm>
          <a:off x="507999" y="1275478"/>
          <a:ext cx="11190940" cy="52130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1">
                  <a:extLst>
                    <a:ext uri="{9D8B030D-6E8A-4147-A177-3AD203B41FA5}">
                      <a16:colId xmlns:a16="http://schemas.microsoft.com/office/drawing/2014/main" val="2243499658"/>
                    </a:ext>
                  </a:extLst>
                </a:gridCol>
                <a:gridCol w="1210235">
                  <a:extLst>
                    <a:ext uri="{9D8B030D-6E8A-4147-A177-3AD203B41FA5}">
                      <a16:colId xmlns:a16="http://schemas.microsoft.com/office/drawing/2014/main" val="681331508"/>
                    </a:ext>
                  </a:extLst>
                </a:gridCol>
                <a:gridCol w="1191404">
                  <a:extLst>
                    <a:ext uri="{9D8B030D-6E8A-4147-A177-3AD203B41FA5}">
                      <a16:colId xmlns:a16="http://schemas.microsoft.com/office/drawing/2014/main" val="3709673195"/>
                    </a:ext>
                  </a:extLst>
                </a:gridCol>
                <a:gridCol w="1236416">
                  <a:extLst>
                    <a:ext uri="{9D8B030D-6E8A-4147-A177-3AD203B41FA5}">
                      <a16:colId xmlns:a16="http://schemas.microsoft.com/office/drawing/2014/main" val="387530038"/>
                    </a:ext>
                  </a:extLst>
                </a:gridCol>
                <a:gridCol w="2126636">
                  <a:extLst>
                    <a:ext uri="{9D8B030D-6E8A-4147-A177-3AD203B41FA5}">
                      <a16:colId xmlns:a16="http://schemas.microsoft.com/office/drawing/2014/main" val="3332786479"/>
                    </a:ext>
                  </a:extLst>
                </a:gridCol>
                <a:gridCol w="5019848">
                  <a:extLst>
                    <a:ext uri="{9D8B030D-6E8A-4147-A177-3AD203B41FA5}">
                      <a16:colId xmlns:a16="http://schemas.microsoft.com/office/drawing/2014/main" val="550833522"/>
                    </a:ext>
                  </a:extLst>
                </a:gridCol>
              </a:tblGrid>
              <a:tr h="925138">
                <a:tc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Prefix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Hyphen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Root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Hyphenated Word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Definition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6919712"/>
                  </a:ext>
                </a:extLst>
              </a:tr>
              <a:tr h="535993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Co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author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Co-author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A joint writer of a book, paper or report.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804291"/>
                  </a:ext>
                </a:extLst>
              </a:tr>
              <a:tr h="535993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Co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operate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Co-operate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AU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work together towards the same goal.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6308518"/>
                  </a:ext>
                </a:extLst>
              </a:tr>
              <a:tr h="535993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Re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examine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Re-examine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Look into something further; examine again.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6190275"/>
                  </a:ext>
                </a:extLst>
              </a:tr>
              <a:tr h="535993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Co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own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Co-own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b="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own jointly.</a:t>
                      </a:r>
                      <a:endParaRPr lang="en-GB" sz="1800" b="0" u="non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4381085"/>
                  </a:ext>
                </a:extLst>
              </a:tr>
              <a:tr h="535993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Co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ordinate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Co-ordinate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18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To bring different elements together.</a:t>
                      </a:r>
                      <a:endParaRPr lang="en-GB" sz="20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0005969"/>
                  </a:ext>
                </a:extLst>
              </a:tr>
              <a:tr h="535993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re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elect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Re-elect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A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Elect somebody to a further term in office. 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5789794"/>
                  </a:ext>
                </a:extLst>
              </a:tr>
              <a:tr h="535993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Pre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existing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Pre-existing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Having existed at an earlier time. 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1166293"/>
                  </a:ext>
                </a:extLst>
              </a:tr>
              <a:tr h="535993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go back in. 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0455145"/>
                  </a:ext>
                </a:extLst>
              </a:tr>
            </a:tbl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F0C03626-3F02-C915-3AE0-D86784298E7E}"/>
              </a:ext>
            </a:extLst>
          </p:cNvPr>
          <p:cNvSpPr txBox="1">
            <a:spLocks/>
          </p:cNvSpPr>
          <p:nvPr/>
        </p:nvSpPr>
        <p:spPr>
          <a:xfrm>
            <a:off x="2662517" y="245172"/>
            <a:ext cx="6508377" cy="84774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help Emile fill in the blanks?</a:t>
            </a:r>
          </a:p>
        </p:txBody>
      </p:sp>
      <p:pic>
        <p:nvPicPr>
          <p:cNvPr id="8" name="Picture 7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8FD1DB9-B509-9B04-F9DE-7A2270BAD9E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18580" y="101642"/>
            <a:ext cx="1652196" cy="212874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68824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857C79-F435-4F77-8839-E2E136C89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A1FA36-2747-0424-C82A-36EC8C18FF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8DC49A0C-3E8B-D36B-F7B0-2344D73B6A76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10515600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3120">
                  <a:extLst>
                    <a:ext uri="{9D8B030D-6E8A-4147-A177-3AD203B41FA5}">
                      <a16:colId xmlns:a16="http://schemas.microsoft.com/office/drawing/2014/main" val="1307191070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3815715398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2423106612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946668232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133799288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55523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29005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34943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81755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87301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62014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98598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3376531"/>
                  </a:ext>
                </a:extLst>
              </a:tr>
            </a:tbl>
          </a:graphicData>
        </a:graphic>
      </p:graphicFrame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038E0DD7-2FAC-716C-6664-D84AF16E3A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F289F9EB-300A-432C-01D2-613FDB80B4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4856252"/>
              </p:ext>
            </p:extLst>
          </p:nvPr>
        </p:nvGraphicFramePr>
        <p:xfrm>
          <a:off x="507999" y="1275478"/>
          <a:ext cx="11190940" cy="52130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1">
                  <a:extLst>
                    <a:ext uri="{9D8B030D-6E8A-4147-A177-3AD203B41FA5}">
                      <a16:colId xmlns:a16="http://schemas.microsoft.com/office/drawing/2014/main" val="2243499658"/>
                    </a:ext>
                  </a:extLst>
                </a:gridCol>
                <a:gridCol w="1210235">
                  <a:extLst>
                    <a:ext uri="{9D8B030D-6E8A-4147-A177-3AD203B41FA5}">
                      <a16:colId xmlns:a16="http://schemas.microsoft.com/office/drawing/2014/main" val="681331508"/>
                    </a:ext>
                  </a:extLst>
                </a:gridCol>
                <a:gridCol w="1191404">
                  <a:extLst>
                    <a:ext uri="{9D8B030D-6E8A-4147-A177-3AD203B41FA5}">
                      <a16:colId xmlns:a16="http://schemas.microsoft.com/office/drawing/2014/main" val="3709673195"/>
                    </a:ext>
                  </a:extLst>
                </a:gridCol>
                <a:gridCol w="1236416">
                  <a:extLst>
                    <a:ext uri="{9D8B030D-6E8A-4147-A177-3AD203B41FA5}">
                      <a16:colId xmlns:a16="http://schemas.microsoft.com/office/drawing/2014/main" val="387530038"/>
                    </a:ext>
                  </a:extLst>
                </a:gridCol>
                <a:gridCol w="2126636">
                  <a:extLst>
                    <a:ext uri="{9D8B030D-6E8A-4147-A177-3AD203B41FA5}">
                      <a16:colId xmlns:a16="http://schemas.microsoft.com/office/drawing/2014/main" val="3332786479"/>
                    </a:ext>
                  </a:extLst>
                </a:gridCol>
                <a:gridCol w="5019848">
                  <a:extLst>
                    <a:ext uri="{9D8B030D-6E8A-4147-A177-3AD203B41FA5}">
                      <a16:colId xmlns:a16="http://schemas.microsoft.com/office/drawing/2014/main" val="550833522"/>
                    </a:ext>
                  </a:extLst>
                </a:gridCol>
              </a:tblGrid>
              <a:tr h="925138">
                <a:tc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Prefix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Hyphen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Root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Hyphenated Word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Definition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6919712"/>
                  </a:ext>
                </a:extLst>
              </a:tr>
              <a:tr h="535993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Co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author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Co-author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A joint writer of a book, paper or report.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804291"/>
                  </a:ext>
                </a:extLst>
              </a:tr>
              <a:tr h="535993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Co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operate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Co-operate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AU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work together towards the same goal.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6308518"/>
                  </a:ext>
                </a:extLst>
              </a:tr>
              <a:tr h="535993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Re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examine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Re-examine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Look into something further; examine again.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6190275"/>
                  </a:ext>
                </a:extLst>
              </a:tr>
              <a:tr h="535993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Co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own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Co-own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b="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own jointly.</a:t>
                      </a:r>
                      <a:endParaRPr lang="en-GB" sz="1800" b="0" u="non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4381085"/>
                  </a:ext>
                </a:extLst>
              </a:tr>
              <a:tr h="535993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Co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ordinate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Co-ordinate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18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To bring different elements together.</a:t>
                      </a:r>
                      <a:endParaRPr lang="en-GB" sz="20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0005969"/>
                  </a:ext>
                </a:extLst>
              </a:tr>
              <a:tr h="535993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re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elect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Re-elect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A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Elect somebody to a further term in office. 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5789794"/>
                  </a:ext>
                </a:extLst>
              </a:tr>
              <a:tr h="535993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Pre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existing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Pre-existing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Having existed at an earlier time. 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1166293"/>
                  </a:ext>
                </a:extLst>
              </a:tr>
              <a:tr h="535993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Re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enter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Re-enter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go back in. 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0455145"/>
                  </a:ext>
                </a:extLst>
              </a:tr>
            </a:tbl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435E64E1-C671-DC86-E258-B5B7F6A8CD64}"/>
              </a:ext>
            </a:extLst>
          </p:cNvPr>
          <p:cNvSpPr txBox="1">
            <a:spLocks/>
          </p:cNvSpPr>
          <p:nvPr/>
        </p:nvSpPr>
        <p:spPr>
          <a:xfrm>
            <a:off x="2662517" y="245172"/>
            <a:ext cx="6508377" cy="84774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help Emile fill in the blanks?</a:t>
            </a:r>
          </a:p>
        </p:txBody>
      </p:sp>
      <p:pic>
        <p:nvPicPr>
          <p:cNvPr id="8" name="Picture 7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4CAEE48-0869-73CE-58B2-443D4495805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18580" y="101642"/>
            <a:ext cx="1652196" cy="212874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15163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7BCF2DFE-86A8-E05E-9CE8-639CED0485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Aimee and Emile must co-ordinate their efforts in order to be successful.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626660" y="2767278"/>
            <a:ext cx="63983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c</a:t>
            </a:r>
            <a:r>
              <a:rPr lang="en-GB" sz="8000" u="sng" dirty="0">
                <a:solidFill>
                  <a:srgbClr val="7030A0"/>
                </a:solidFill>
              </a:rPr>
              <a:t>o-o</a:t>
            </a:r>
            <a:r>
              <a:rPr lang="en-GB" sz="8000" dirty="0">
                <a:solidFill>
                  <a:schemeClr val="bg1"/>
                </a:solidFill>
              </a:rPr>
              <a:t>rdinate 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574" y="2055730"/>
            <a:ext cx="4342450" cy="405144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B40EC26-45AC-C86B-E957-EFB535CB0D1C}"/>
              </a:ext>
            </a:extLst>
          </p:cNvPr>
          <p:cNvSpPr txBox="1"/>
          <p:nvPr/>
        </p:nvSpPr>
        <p:spPr>
          <a:xfrm>
            <a:off x="4705037" y="3975206"/>
            <a:ext cx="5763087" cy="147732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The prefix </a:t>
            </a:r>
            <a:r>
              <a:rPr lang="en-GB" u="sng" dirty="0">
                <a:solidFill>
                  <a:schemeClr val="bg1"/>
                </a:solidFill>
              </a:rPr>
              <a:t>co-</a:t>
            </a:r>
            <a:r>
              <a:rPr lang="en-GB" dirty="0">
                <a:solidFill>
                  <a:schemeClr val="bg1"/>
                </a:solidFill>
              </a:rPr>
              <a:t> ends in the vowel </a:t>
            </a:r>
            <a:r>
              <a:rPr lang="en-GB" u="sng" dirty="0">
                <a:solidFill>
                  <a:schemeClr val="bg1"/>
                </a:solidFill>
              </a:rPr>
              <a:t>o</a:t>
            </a:r>
            <a:r>
              <a:rPr lang="en-GB" dirty="0">
                <a:solidFill>
                  <a:schemeClr val="bg1"/>
                </a:solidFill>
              </a:rPr>
              <a:t>. </a:t>
            </a:r>
          </a:p>
          <a:p>
            <a:r>
              <a:rPr lang="en-GB" dirty="0">
                <a:solidFill>
                  <a:schemeClr val="bg1"/>
                </a:solidFill>
              </a:rPr>
              <a:t>The root word </a:t>
            </a:r>
            <a:r>
              <a:rPr lang="en-GB" u="sng" dirty="0">
                <a:solidFill>
                  <a:schemeClr val="bg1"/>
                </a:solidFill>
              </a:rPr>
              <a:t>ordinate</a:t>
            </a:r>
            <a:r>
              <a:rPr lang="en-GB" dirty="0">
                <a:solidFill>
                  <a:schemeClr val="bg1"/>
                </a:solidFill>
              </a:rPr>
              <a:t> begins with the vowel </a:t>
            </a:r>
            <a:r>
              <a:rPr lang="en-GB" u="sng" dirty="0">
                <a:solidFill>
                  <a:schemeClr val="bg1"/>
                </a:solidFill>
              </a:rPr>
              <a:t>o</a:t>
            </a:r>
            <a:r>
              <a:rPr lang="en-GB" dirty="0">
                <a:solidFill>
                  <a:schemeClr val="bg1"/>
                </a:solidFill>
              </a:rPr>
              <a:t>. </a:t>
            </a:r>
            <a:endParaRPr lang="en-GB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dirty="0">
              <a:solidFill>
                <a:schemeClr val="bg1"/>
              </a:solidFill>
            </a:endParaRPr>
          </a:p>
          <a:p>
            <a:r>
              <a:rPr lang="en-GB" dirty="0">
                <a:solidFill>
                  <a:schemeClr val="bg1"/>
                </a:solidFill>
              </a:rPr>
              <a:t>When the prefix </a:t>
            </a:r>
            <a:r>
              <a:rPr lang="en-GB" u="sng" dirty="0">
                <a:solidFill>
                  <a:schemeClr val="bg1"/>
                </a:solidFill>
              </a:rPr>
              <a:t>co-</a:t>
            </a:r>
            <a:r>
              <a:rPr lang="en-GB" dirty="0">
                <a:solidFill>
                  <a:schemeClr val="bg1"/>
                </a:solidFill>
              </a:rPr>
              <a:t> is added to the root word </a:t>
            </a:r>
            <a:r>
              <a:rPr lang="en-GB" u="sng" dirty="0">
                <a:solidFill>
                  <a:schemeClr val="bg1"/>
                </a:solidFill>
              </a:rPr>
              <a:t>ordinate</a:t>
            </a:r>
            <a:r>
              <a:rPr lang="en-GB" dirty="0">
                <a:solidFill>
                  <a:schemeClr val="bg1"/>
                </a:solidFill>
              </a:rPr>
              <a:t>, a </a:t>
            </a:r>
            <a:r>
              <a:rPr lang="en-GB" b="1" u="sng" dirty="0">
                <a:solidFill>
                  <a:schemeClr val="bg1"/>
                </a:solidFill>
              </a:rPr>
              <a:t>hyphen</a:t>
            </a:r>
            <a:r>
              <a:rPr lang="en-GB" dirty="0">
                <a:solidFill>
                  <a:schemeClr val="bg1"/>
                </a:solidFill>
              </a:rPr>
              <a:t> is used. </a:t>
            </a:r>
            <a:endParaRPr lang="en-GB" dirty="0">
              <a:solidFill>
                <a:schemeClr val="bg1"/>
              </a:solidFill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4830712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4BEEA5AF-AA4D-ADFA-82D3-D6D937A6D1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and Aimee are preparing to re-enter the planet's orbit.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2" y="2210424"/>
            <a:ext cx="5512498" cy="434629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413E6E0-E89A-CC94-53CD-E645EE78968F}"/>
              </a:ext>
            </a:extLst>
          </p:cNvPr>
          <p:cNvSpPr txBox="1"/>
          <p:nvPr/>
        </p:nvSpPr>
        <p:spPr>
          <a:xfrm>
            <a:off x="4774706" y="3059915"/>
            <a:ext cx="539195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r</a:t>
            </a:r>
            <a:r>
              <a:rPr lang="en-GB" sz="8000" u="sng" dirty="0">
                <a:solidFill>
                  <a:srgbClr val="FFFF00"/>
                </a:solidFill>
              </a:rPr>
              <a:t>e-e</a:t>
            </a:r>
            <a:r>
              <a:rPr lang="en-GB" sz="8000" dirty="0">
                <a:solidFill>
                  <a:schemeClr val="bg1"/>
                </a:solidFill>
              </a:rPr>
              <a:t>nter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3FBD6D2-320C-61D6-A9F6-F3F3E263C1C9}"/>
              </a:ext>
            </a:extLst>
          </p:cNvPr>
          <p:cNvSpPr txBox="1"/>
          <p:nvPr/>
        </p:nvSpPr>
        <p:spPr>
          <a:xfrm>
            <a:off x="4774706" y="4294317"/>
            <a:ext cx="5763087" cy="147732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The prefix </a:t>
            </a:r>
            <a:r>
              <a:rPr lang="en-GB" u="sng" dirty="0">
                <a:solidFill>
                  <a:schemeClr val="bg1"/>
                </a:solidFill>
              </a:rPr>
              <a:t>re-</a:t>
            </a:r>
            <a:r>
              <a:rPr lang="en-GB" dirty="0">
                <a:solidFill>
                  <a:schemeClr val="bg1"/>
                </a:solidFill>
              </a:rPr>
              <a:t> ends in the vowel </a:t>
            </a:r>
            <a:r>
              <a:rPr lang="en-GB" u="sng" dirty="0">
                <a:solidFill>
                  <a:schemeClr val="bg1"/>
                </a:solidFill>
              </a:rPr>
              <a:t>e</a:t>
            </a:r>
            <a:r>
              <a:rPr lang="en-GB" dirty="0">
                <a:solidFill>
                  <a:schemeClr val="bg1"/>
                </a:solidFill>
              </a:rPr>
              <a:t>. </a:t>
            </a:r>
          </a:p>
          <a:p>
            <a:r>
              <a:rPr lang="en-GB" dirty="0">
                <a:solidFill>
                  <a:schemeClr val="bg1"/>
                </a:solidFill>
              </a:rPr>
              <a:t>The root word </a:t>
            </a:r>
            <a:r>
              <a:rPr lang="en-GB" u="sng" dirty="0">
                <a:solidFill>
                  <a:schemeClr val="bg1"/>
                </a:solidFill>
              </a:rPr>
              <a:t>enter</a:t>
            </a:r>
            <a:r>
              <a:rPr lang="en-GB" dirty="0">
                <a:solidFill>
                  <a:schemeClr val="bg1"/>
                </a:solidFill>
              </a:rPr>
              <a:t> begins with the vowel </a:t>
            </a:r>
            <a:r>
              <a:rPr lang="en-GB" u="sng" dirty="0">
                <a:solidFill>
                  <a:schemeClr val="bg1"/>
                </a:solidFill>
              </a:rPr>
              <a:t>e</a:t>
            </a:r>
            <a:r>
              <a:rPr lang="en-GB" dirty="0">
                <a:solidFill>
                  <a:schemeClr val="bg1"/>
                </a:solidFill>
              </a:rPr>
              <a:t>. </a:t>
            </a:r>
            <a:endParaRPr lang="en-GB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dirty="0">
              <a:solidFill>
                <a:schemeClr val="bg1"/>
              </a:solidFill>
            </a:endParaRPr>
          </a:p>
          <a:p>
            <a:r>
              <a:rPr lang="en-GB" dirty="0">
                <a:solidFill>
                  <a:schemeClr val="bg1"/>
                </a:solidFill>
              </a:rPr>
              <a:t>When the prefix </a:t>
            </a:r>
            <a:r>
              <a:rPr lang="en-GB" u="sng" dirty="0">
                <a:solidFill>
                  <a:schemeClr val="bg1"/>
                </a:solidFill>
              </a:rPr>
              <a:t>re-</a:t>
            </a:r>
            <a:r>
              <a:rPr lang="en-GB" dirty="0">
                <a:solidFill>
                  <a:schemeClr val="bg1"/>
                </a:solidFill>
              </a:rPr>
              <a:t> is added to the root word </a:t>
            </a:r>
            <a:r>
              <a:rPr lang="en-GB" u="sng" dirty="0">
                <a:solidFill>
                  <a:schemeClr val="bg1"/>
                </a:solidFill>
              </a:rPr>
              <a:t>enter</a:t>
            </a:r>
            <a:r>
              <a:rPr lang="en-GB" dirty="0">
                <a:solidFill>
                  <a:schemeClr val="bg1"/>
                </a:solidFill>
              </a:rPr>
              <a:t>, a </a:t>
            </a:r>
            <a:r>
              <a:rPr lang="en-GB" b="1" u="sng" dirty="0">
                <a:solidFill>
                  <a:schemeClr val="bg1"/>
                </a:solidFill>
              </a:rPr>
              <a:t>hyphen</a:t>
            </a:r>
            <a:r>
              <a:rPr lang="en-GB" dirty="0">
                <a:solidFill>
                  <a:schemeClr val="bg1"/>
                </a:solidFill>
              </a:rPr>
              <a:t> is used. </a:t>
            </a:r>
            <a:endParaRPr lang="en-GB" dirty="0">
              <a:solidFill>
                <a:schemeClr val="bg1"/>
              </a:solidFill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6" name="Picture 5" descr="A television showing a person on a screen&#10;&#10;AI-generated content may be incorrect.">
            <a:extLst>
              <a:ext uri="{FF2B5EF4-FFF2-40B4-BE49-F238E27FC236}">
                <a16:creationId xmlns:a16="http://schemas.microsoft.com/office/drawing/2014/main" id="{6ABB6D2F-5191-B9DD-1A35-7C6CA572BAF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94423" y="1407886"/>
            <a:ext cx="7098353" cy="5450114"/>
          </a:xfrm>
          <a:prstGeom prst="rect">
            <a:avLst/>
          </a:prstGeom>
        </p:spPr>
      </p:pic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6319712D-D6FE-C881-8EA7-7DE2501732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799" y="365125"/>
            <a:ext cx="11591925" cy="1325563"/>
          </a:xfrm>
        </p:spPr>
        <p:txBody>
          <a:bodyPr>
            <a:no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has been scrambling!</a:t>
            </a:r>
          </a:p>
        </p:txBody>
      </p:sp>
    </p:spTree>
    <p:extLst>
      <p:ext uri="{BB962C8B-B14F-4D97-AF65-F5344CB8AC3E}">
        <p14:creationId xmlns:p14="http://schemas.microsoft.com/office/powerpoint/2010/main" val="85769575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iagram&#10;&#10;Description automatically generated">
            <a:extLst>
              <a:ext uri="{FF2B5EF4-FFF2-40B4-BE49-F238E27FC236}">
                <a16:creationId xmlns:a16="http://schemas.microsoft.com/office/drawing/2014/main" id="{6887A682-4E82-EA23-C7AC-2487D8DDE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and Aimee co-operate to find the gems.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2117" y="2352889"/>
            <a:ext cx="2838704" cy="36574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AC4FC74-6351-7045-6D6B-949E25C65E9D}"/>
              </a:ext>
            </a:extLst>
          </p:cNvPr>
          <p:cNvSpPr txBox="1"/>
          <p:nvPr/>
        </p:nvSpPr>
        <p:spPr>
          <a:xfrm>
            <a:off x="4619682" y="2776100"/>
            <a:ext cx="539195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c</a:t>
            </a:r>
            <a:r>
              <a:rPr lang="en-GB" sz="8000" u="sng" dirty="0">
                <a:solidFill>
                  <a:srgbClr val="FFFF00"/>
                </a:solidFill>
              </a:rPr>
              <a:t>o-o</a:t>
            </a:r>
            <a:r>
              <a:rPr lang="en-GB" sz="8000" dirty="0">
                <a:solidFill>
                  <a:schemeClr val="bg1"/>
                </a:solidFill>
              </a:rPr>
              <a:t>perate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273E79B-AE01-D14D-8852-CE9F27CDF43B}"/>
              </a:ext>
            </a:extLst>
          </p:cNvPr>
          <p:cNvSpPr txBox="1"/>
          <p:nvPr/>
        </p:nvSpPr>
        <p:spPr>
          <a:xfrm>
            <a:off x="4602047" y="4081900"/>
            <a:ext cx="6145843" cy="147732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The prefix </a:t>
            </a:r>
            <a:r>
              <a:rPr lang="en-GB" u="sng" dirty="0">
                <a:solidFill>
                  <a:schemeClr val="bg1"/>
                </a:solidFill>
              </a:rPr>
              <a:t>co-</a:t>
            </a:r>
            <a:r>
              <a:rPr lang="en-GB" dirty="0">
                <a:solidFill>
                  <a:schemeClr val="bg1"/>
                </a:solidFill>
              </a:rPr>
              <a:t> ends in the vowel </a:t>
            </a:r>
            <a:r>
              <a:rPr lang="en-GB" u="sng" dirty="0">
                <a:solidFill>
                  <a:schemeClr val="bg1"/>
                </a:solidFill>
              </a:rPr>
              <a:t>o</a:t>
            </a:r>
            <a:r>
              <a:rPr lang="en-GB" dirty="0">
                <a:solidFill>
                  <a:schemeClr val="bg1"/>
                </a:solidFill>
              </a:rPr>
              <a:t>. </a:t>
            </a:r>
          </a:p>
          <a:p>
            <a:r>
              <a:rPr lang="en-GB" dirty="0">
                <a:solidFill>
                  <a:schemeClr val="bg1"/>
                </a:solidFill>
              </a:rPr>
              <a:t>The root word </a:t>
            </a:r>
            <a:r>
              <a:rPr lang="en-GB" u="sng" dirty="0">
                <a:solidFill>
                  <a:schemeClr val="bg1"/>
                </a:solidFill>
              </a:rPr>
              <a:t>operate</a:t>
            </a:r>
            <a:r>
              <a:rPr lang="en-GB" dirty="0">
                <a:solidFill>
                  <a:schemeClr val="bg1"/>
                </a:solidFill>
              </a:rPr>
              <a:t> begins with the vowel </a:t>
            </a:r>
            <a:r>
              <a:rPr lang="en-GB" u="sng" dirty="0">
                <a:solidFill>
                  <a:schemeClr val="bg1"/>
                </a:solidFill>
              </a:rPr>
              <a:t>o</a:t>
            </a:r>
            <a:r>
              <a:rPr lang="en-GB" dirty="0">
                <a:solidFill>
                  <a:schemeClr val="bg1"/>
                </a:solidFill>
              </a:rPr>
              <a:t>. </a:t>
            </a:r>
            <a:endParaRPr lang="en-GB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dirty="0">
              <a:solidFill>
                <a:schemeClr val="bg1"/>
              </a:solidFill>
            </a:endParaRPr>
          </a:p>
          <a:p>
            <a:r>
              <a:rPr lang="en-GB" dirty="0">
                <a:solidFill>
                  <a:schemeClr val="bg1"/>
                </a:solidFill>
              </a:rPr>
              <a:t>When the prefix </a:t>
            </a:r>
            <a:r>
              <a:rPr lang="en-GB" u="sng" dirty="0">
                <a:solidFill>
                  <a:schemeClr val="bg1"/>
                </a:solidFill>
              </a:rPr>
              <a:t>co</a:t>
            </a:r>
            <a:r>
              <a:rPr lang="en-GB" dirty="0">
                <a:solidFill>
                  <a:schemeClr val="bg1"/>
                </a:solidFill>
              </a:rPr>
              <a:t>- is added to the root word </a:t>
            </a:r>
            <a:r>
              <a:rPr lang="en-GB" u="sng" dirty="0">
                <a:solidFill>
                  <a:schemeClr val="bg1"/>
                </a:solidFill>
              </a:rPr>
              <a:t>operate</a:t>
            </a:r>
            <a:r>
              <a:rPr lang="en-GB" dirty="0">
                <a:solidFill>
                  <a:schemeClr val="bg1"/>
                </a:solidFill>
              </a:rPr>
              <a:t>, a </a:t>
            </a:r>
            <a:r>
              <a:rPr lang="en-GB" b="1" dirty="0">
                <a:solidFill>
                  <a:schemeClr val="bg1"/>
                </a:solidFill>
              </a:rPr>
              <a:t>hyphen </a:t>
            </a:r>
            <a:r>
              <a:rPr lang="en-GB" dirty="0">
                <a:solidFill>
                  <a:schemeClr val="bg1"/>
                </a:solidFill>
              </a:rPr>
              <a:t>is used. </a:t>
            </a:r>
            <a:endParaRPr lang="en-GB" dirty="0">
              <a:solidFill>
                <a:schemeClr val="bg1"/>
              </a:solidFill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3DAB57C-7F21-A9F6-B8A6-16078AF15C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co-own this computer with my brother.</a:t>
            </a: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079" y="2139885"/>
            <a:ext cx="3652921" cy="47181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D4183DE-8563-A637-452D-D7079BF532BB}"/>
              </a:ext>
            </a:extLst>
          </p:cNvPr>
          <p:cNvSpPr txBox="1"/>
          <p:nvPr/>
        </p:nvSpPr>
        <p:spPr>
          <a:xfrm>
            <a:off x="1996672" y="2904081"/>
            <a:ext cx="539195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c</a:t>
            </a:r>
            <a:r>
              <a:rPr lang="en-GB" sz="8000" u="sng" dirty="0">
                <a:solidFill>
                  <a:srgbClr val="FFFF00"/>
                </a:solidFill>
              </a:rPr>
              <a:t>o-o</a:t>
            </a:r>
            <a:r>
              <a:rPr lang="en-GB" sz="8000" dirty="0">
                <a:solidFill>
                  <a:schemeClr val="bg1"/>
                </a:solidFill>
              </a:rPr>
              <a:t>wn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6674C5C-A49E-4A02-AEAE-335562F7FE87}"/>
              </a:ext>
            </a:extLst>
          </p:cNvPr>
          <p:cNvSpPr txBox="1"/>
          <p:nvPr/>
        </p:nvSpPr>
        <p:spPr>
          <a:xfrm>
            <a:off x="1996672" y="4314276"/>
            <a:ext cx="61458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Can anyone explain why a hyphen is used here? </a:t>
            </a:r>
          </a:p>
        </p:txBody>
      </p:sp>
    </p:spTree>
    <p:extLst>
      <p:ext uri="{BB962C8B-B14F-4D97-AF65-F5344CB8AC3E}">
        <p14:creationId xmlns:p14="http://schemas.microsoft.com/office/powerpoint/2010/main" val="235901329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97B1B6F9-9558-2AEA-5457-716313C327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man was the book's co-author.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3034937" y="2466309"/>
            <a:ext cx="75092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co-author</a:t>
            </a: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CD83A7E3-7B73-E81A-7FE5-0965A6E65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977" y="1803306"/>
            <a:ext cx="2893331" cy="488119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8388038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7BCF2DFE-86A8-E05E-9CE8-639CED0485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detective decided to re-examine the clues.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682343" y="3262064"/>
            <a:ext cx="63983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re-examine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9269" y="1705804"/>
            <a:ext cx="4342450" cy="405144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6CEFDCE-A9EF-1919-AFB8-B7C44CA28E5B}"/>
              </a:ext>
            </a:extLst>
          </p:cNvPr>
          <p:cNvSpPr txBox="1"/>
          <p:nvPr/>
        </p:nvSpPr>
        <p:spPr>
          <a:xfrm>
            <a:off x="4808616" y="4307108"/>
            <a:ext cx="61458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Can anyone explain why a hyphen is used here? </a:t>
            </a:r>
          </a:p>
        </p:txBody>
      </p:sp>
    </p:spTree>
    <p:extLst>
      <p:ext uri="{BB962C8B-B14F-4D97-AF65-F5344CB8AC3E}">
        <p14:creationId xmlns:p14="http://schemas.microsoft.com/office/powerpoint/2010/main" val="256197655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4BEEA5AF-AA4D-ADFA-82D3-D6D937A6D1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woman needed to re-educate her rescue dog.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77" y="1983255"/>
            <a:ext cx="5512498" cy="434629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413E6E0-E89A-CC94-53CD-E645EE78968F}"/>
              </a:ext>
            </a:extLst>
          </p:cNvPr>
          <p:cNvSpPr txBox="1"/>
          <p:nvPr/>
        </p:nvSpPr>
        <p:spPr>
          <a:xfrm>
            <a:off x="4940960" y="2767278"/>
            <a:ext cx="62590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re-educate</a:t>
            </a:r>
            <a:endParaRPr lang="en-GB" sz="8000" b="1" u="sng" dirty="0">
              <a:solidFill>
                <a:srgbClr val="FFFF00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A6D45AC-117A-9C34-D88F-23642C49604B}"/>
              </a:ext>
            </a:extLst>
          </p:cNvPr>
          <p:cNvSpPr txBox="1"/>
          <p:nvPr/>
        </p:nvSpPr>
        <p:spPr>
          <a:xfrm>
            <a:off x="5054171" y="3906051"/>
            <a:ext cx="61458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Can anyone explain why a hyphen is used here? </a:t>
            </a:r>
          </a:p>
        </p:txBody>
      </p:sp>
    </p:spTree>
    <p:extLst>
      <p:ext uri="{BB962C8B-B14F-4D97-AF65-F5344CB8AC3E}">
        <p14:creationId xmlns:p14="http://schemas.microsoft.com/office/powerpoint/2010/main" val="267549655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0D2FA5DE-E420-B3F6-D5F5-9824BB934E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423648" y="1261465"/>
            <a:ext cx="11338560" cy="1269152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Match the prefix to their meaning. 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D9A86477-277B-F1A7-2038-C14A0A508D90}"/>
              </a:ext>
            </a:extLst>
          </p:cNvPr>
          <p:cNvSpPr txBox="1">
            <a:spLocks/>
          </p:cNvSpPr>
          <p:nvPr/>
        </p:nvSpPr>
        <p:spPr>
          <a:xfrm>
            <a:off x="450301" y="2802401"/>
            <a:ext cx="6129793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Together or jointly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4EA6B851-6F06-B399-6636-0B82F1BCC421}"/>
              </a:ext>
            </a:extLst>
          </p:cNvPr>
          <p:cNvSpPr txBox="1">
            <a:spLocks/>
          </p:cNvSpPr>
          <p:nvPr/>
        </p:nvSpPr>
        <p:spPr>
          <a:xfrm>
            <a:off x="423648" y="3545836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Before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166298A6-2D8B-6684-74B3-91D3EB0FB5C4}"/>
              </a:ext>
            </a:extLst>
          </p:cNvPr>
          <p:cNvSpPr txBox="1">
            <a:spLocks/>
          </p:cNvSpPr>
          <p:nvPr/>
        </p:nvSpPr>
        <p:spPr>
          <a:xfrm>
            <a:off x="9371157" y="2802401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pre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59B0C5CE-F897-36BB-BB3F-9A9EB25040D7}"/>
              </a:ext>
            </a:extLst>
          </p:cNvPr>
          <p:cNvSpPr txBox="1">
            <a:spLocks/>
          </p:cNvSpPr>
          <p:nvPr/>
        </p:nvSpPr>
        <p:spPr>
          <a:xfrm>
            <a:off x="470013" y="4291843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Back or again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31DDD769-F4D9-60F5-7DF7-D7131143CCED}"/>
              </a:ext>
            </a:extLst>
          </p:cNvPr>
          <p:cNvSpPr txBox="1">
            <a:spLocks/>
          </p:cNvSpPr>
          <p:nvPr/>
        </p:nvSpPr>
        <p:spPr>
          <a:xfrm>
            <a:off x="9397810" y="3545836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co</a:t>
            </a:r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6FFC4ECF-0E55-0D65-97C4-832C6CBB6587}"/>
              </a:ext>
            </a:extLst>
          </p:cNvPr>
          <p:cNvSpPr txBox="1">
            <a:spLocks/>
          </p:cNvSpPr>
          <p:nvPr/>
        </p:nvSpPr>
        <p:spPr>
          <a:xfrm>
            <a:off x="9351445" y="4298577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re</a:t>
            </a:r>
          </a:p>
        </p:txBody>
      </p:sp>
    </p:spTree>
    <p:extLst>
      <p:ext uri="{BB962C8B-B14F-4D97-AF65-F5344CB8AC3E}">
        <p14:creationId xmlns:p14="http://schemas.microsoft.com/office/powerpoint/2010/main" val="260233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2.22222E-6 L -0.20339 -0.1087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69" y="-54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1.11111E-6 L -0.19922 0.108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961" y="54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44444E-6 L -0.19961 0.0018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948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33" grpId="0" animBg="1"/>
      <p:bldP spid="4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BE8313-2CA5-26FE-F868-343A7BF9BD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2EC9423-3912-2502-BE2C-F4E8A256AC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2A767535-8233-FE98-B6E3-A2C3A980F3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9B62CFE-AF2C-1EE9-B950-5C462A57CE8A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3F83C38F-E514-AD43-5C82-55231C515B4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A19D85F-42E5-5756-D3F0-EA2CF6B4218A}"/>
              </a:ext>
            </a:extLst>
          </p:cNvPr>
          <p:cNvSpPr txBox="1"/>
          <p:nvPr/>
        </p:nvSpPr>
        <p:spPr>
          <a:xfrm>
            <a:off x="272167" y="1975952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They had to reexamine their surroundings and reeducate themselves about the peculiarities of each planet.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C14940E-2BB1-3A30-E74C-66C11A305CF8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3A49BD6-1A52-1ECE-E50A-947D5DF34863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DABDBE86-4404-80C7-A688-DC09738B93E5}"/>
              </a:ext>
            </a:extLst>
          </p:cNvPr>
          <p:cNvSpPr txBox="1"/>
          <p:nvPr/>
        </p:nvSpPr>
        <p:spPr>
          <a:xfrm>
            <a:off x="272167" y="3599322"/>
            <a:ext cx="1147156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They had to re-examine their surroundings and re-educate themselves about the peculiarities of each planet.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39AFE-6CAB-AAF5-B474-BB19417B619E}"/>
              </a:ext>
            </a:extLst>
          </p:cNvPr>
          <p:cNvSpPr txBox="1"/>
          <p:nvPr/>
        </p:nvSpPr>
        <p:spPr>
          <a:xfrm>
            <a:off x="272167" y="5034711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They had to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re-examine</a:t>
            </a:r>
            <a:r>
              <a:rPr lang="en-GB" sz="3200" dirty="0">
                <a:solidFill>
                  <a:schemeClr val="bg1"/>
                </a:solidFill>
              </a:rPr>
              <a:t> their surroundings and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re-educate</a:t>
            </a:r>
            <a:r>
              <a:rPr lang="en-GB" sz="3200" dirty="0">
                <a:solidFill>
                  <a:schemeClr val="bg1"/>
                </a:solidFill>
              </a:rPr>
              <a:t> themselves about the peculiarities of each planet. </a:t>
            </a:r>
          </a:p>
        </p:txBody>
      </p:sp>
    </p:spTree>
    <p:extLst>
      <p:ext uri="{BB962C8B-B14F-4D97-AF65-F5344CB8AC3E}">
        <p14:creationId xmlns:p14="http://schemas.microsoft.com/office/powerpoint/2010/main" val="1558621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19D6E5-52B5-4B26-526D-7C66574F5E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3695AC3-586D-699E-15EA-F649BBECC1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7E42687A-3585-4DB1-BB47-5667735518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FDFA47FF-4E1C-0C75-4717-638D5C8EA6C4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A1031D5D-E812-E1CA-CE21-2D6D257BB29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E844E07-C7F1-4C37-05DB-93DD4C0DD9D8}"/>
              </a:ext>
            </a:extLst>
          </p:cNvPr>
          <p:cNvSpPr txBox="1"/>
          <p:nvPr/>
        </p:nvSpPr>
        <p:spPr>
          <a:xfrm>
            <a:off x="272167" y="1975952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aliens on this planet were facing a challenge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– they needed to reelect their leader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F57318D-576D-5140-B46E-5BFFA942675E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76D18A8-E8AA-3DA0-7B63-2A5844CD7443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B188A730-9F37-60E6-DD60-9D00829EF2EB}"/>
              </a:ext>
            </a:extLst>
          </p:cNvPr>
          <p:cNvSpPr txBox="1"/>
          <p:nvPr/>
        </p:nvSpPr>
        <p:spPr>
          <a:xfrm>
            <a:off x="272167" y="3599322"/>
            <a:ext cx="1147156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aliens on this planet were facing a challenge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– they needed to re-elect their leader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4B44357-3507-38C3-246F-F642033E2BEE}"/>
              </a:ext>
            </a:extLst>
          </p:cNvPr>
          <p:cNvSpPr txBox="1"/>
          <p:nvPr/>
        </p:nvSpPr>
        <p:spPr>
          <a:xfrm>
            <a:off x="272167" y="5034711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aliens on this planet were facing a challenge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– they needed to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re-elect</a:t>
            </a:r>
            <a:r>
              <a:rPr lang="en-GB" sz="3200" dirty="0">
                <a:solidFill>
                  <a:schemeClr val="bg1"/>
                </a:solidFill>
              </a:rPr>
              <a:t> their leader</a:t>
            </a:r>
          </a:p>
        </p:txBody>
      </p:sp>
    </p:spTree>
    <p:extLst>
      <p:ext uri="{BB962C8B-B14F-4D97-AF65-F5344CB8AC3E}">
        <p14:creationId xmlns:p14="http://schemas.microsoft.com/office/powerpoint/2010/main" val="1410802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stolen some letters!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algn="ctr"/>
            <a:r>
              <a:rPr lang="en-GB" sz="2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__-_rd_____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__-e____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__-_w_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__-_p_____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700433" y="5697272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425653" y="2394857"/>
            <a:ext cx="2547938" cy="2009061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co-ordinate</a:t>
            </a:r>
          </a:p>
          <a:p>
            <a:pPr algn="ctr"/>
            <a:r>
              <a:rPr lang="en-GB" sz="2800" dirty="0">
                <a:latin typeface="Andika" panose="02000000000000000000" pitchFamily="2" charset="0"/>
              </a:rPr>
              <a:t>re-enter </a:t>
            </a:r>
          </a:p>
          <a:p>
            <a:pPr algn="ctr"/>
            <a:r>
              <a:rPr lang="en-GB" sz="2800" dirty="0">
                <a:latin typeface="Andika" panose="02000000000000000000" pitchFamily="2" charset="0"/>
              </a:rPr>
              <a:t>co-operate </a:t>
            </a:r>
          </a:p>
          <a:p>
            <a:pPr algn="ctr"/>
            <a:r>
              <a:rPr lang="en-GB" sz="2800" dirty="0">
                <a:latin typeface="Andika" panose="02000000000000000000" pitchFamily="2" charset="0"/>
              </a:rPr>
              <a:t>co-own</a:t>
            </a:r>
          </a:p>
        </p:txBody>
      </p: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B019E17-9C94-1B45-6893-EB0EA36C8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329" y="4660847"/>
            <a:ext cx="1661233" cy="214564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700433" y="5697272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FD9277-F075-9E67-735E-316768EDB378}"/>
              </a:ext>
            </a:extLst>
          </p:cNvPr>
          <p:cNvSpPr txBox="1"/>
          <p:nvPr/>
        </p:nvSpPr>
        <p:spPr>
          <a:xfrm>
            <a:off x="700433" y="5697272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43" name="Go 30 seconds">
            <a:extLst>
              <a:ext uri="{FF2B5EF4-FFF2-40B4-BE49-F238E27FC236}">
                <a16:creationId xmlns:a16="http://schemas.microsoft.com/office/drawing/2014/main" id="{253787CD-3B53-663F-1303-AC106470E016}"/>
              </a:ext>
            </a:extLst>
          </p:cNvPr>
          <p:cNvSpPr txBox="1"/>
          <p:nvPr/>
        </p:nvSpPr>
        <p:spPr>
          <a:xfrm>
            <a:off x="700433" y="5697272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sp>
        <p:nvSpPr>
          <p:cNvPr id="44" name="30 seconds start">
            <a:extLst>
              <a:ext uri="{FF2B5EF4-FFF2-40B4-BE49-F238E27FC236}">
                <a16:creationId xmlns:a16="http://schemas.microsoft.com/office/drawing/2014/main" id="{9B3E9F09-9C08-4213-473B-A6F7571C51DE}"/>
              </a:ext>
            </a:extLst>
          </p:cNvPr>
          <p:cNvSpPr txBox="1"/>
          <p:nvPr/>
        </p:nvSpPr>
        <p:spPr>
          <a:xfrm>
            <a:off x="700433" y="5697272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1983561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0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42" grpId="0" animBg="1"/>
      <p:bldP spid="43" grpId="0" animBg="1"/>
      <p:bldP spid="4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292770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pic>
        <p:nvPicPr>
          <p:cNvPr id="39" name="Picture 38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0569FD31-B7D4-22AB-BD08-62723ACEA3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738" y="129547"/>
            <a:ext cx="2190564" cy="218813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7503D41-BD1D-5CD3-0EF8-52CC226C2EF0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algn="ctr"/>
            <a:r>
              <a:rPr lang="en-GB" sz="28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</a:t>
            </a:r>
            <a:r>
              <a:rPr lang="en-GB" sz="2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-</a:t>
            </a:r>
            <a:r>
              <a:rPr lang="en-GB" sz="28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r>
              <a:rPr lang="en-GB" sz="2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rd</a:t>
            </a:r>
            <a:r>
              <a:rPr lang="en-GB" sz="28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inate</a:t>
            </a:r>
            <a:endParaRPr lang="en-GB" sz="26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059E149-DAF6-B15B-F92B-6D1B581495A9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</a:t>
            </a:r>
          </a:p>
          <a:p>
            <a:pPr algn="ctr"/>
            <a:r>
              <a:rPr lang="en-GB" sz="24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-e</a:t>
            </a:r>
            <a:r>
              <a:rPr lang="en-GB" sz="24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nter</a:t>
            </a:r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45FE11-F173-8933-EFE4-81B364109248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algn="ctr"/>
            <a:r>
              <a:rPr lang="en-GB" sz="44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</a:t>
            </a:r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-</a:t>
            </a:r>
            <a:r>
              <a:rPr lang="en-GB" sz="44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</a:t>
            </a:r>
            <a:r>
              <a:rPr lang="en-GB" sz="44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</a:t>
            </a:r>
            <a:endParaRPr lang="en-GB" sz="4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FFC9506-D796-45FA-0C02-59CF1175C991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</a:p>
          <a:p>
            <a:pPr algn="ctr"/>
            <a:r>
              <a:rPr lang="en-GB" sz="32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-</a:t>
            </a:r>
            <a:r>
              <a:rPr lang="en-GB" sz="32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</a:t>
            </a:r>
            <a:r>
              <a:rPr lang="en-GB" sz="32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erate</a:t>
            </a:r>
            <a:endParaRPr lang="en-GB" sz="32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592594E-85E2-B545-E304-35194C5D6D50}"/>
              </a:ext>
            </a:extLst>
          </p:cNvPr>
          <p:cNvSpPr txBox="1"/>
          <p:nvPr/>
        </p:nvSpPr>
        <p:spPr>
          <a:xfrm>
            <a:off x="9425653" y="2394857"/>
            <a:ext cx="2547938" cy="2009061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co-ordinate</a:t>
            </a:r>
          </a:p>
          <a:p>
            <a:pPr algn="ctr"/>
            <a:r>
              <a:rPr lang="en-GB" sz="2800" dirty="0">
                <a:latin typeface="Andika" panose="02000000000000000000" pitchFamily="2" charset="0"/>
              </a:rPr>
              <a:t>re-enter </a:t>
            </a:r>
          </a:p>
          <a:p>
            <a:pPr algn="ctr"/>
            <a:r>
              <a:rPr lang="en-GB" sz="2800" dirty="0">
                <a:latin typeface="Andika" panose="02000000000000000000" pitchFamily="2" charset="0"/>
              </a:rPr>
              <a:t>co-operate </a:t>
            </a:r>
          </a:p>
          <a:p>
            <a:pPr algn="ctr"/>
            <a:r>
              <a:rPr lang="en-GB" sz="2800" dirty="0">
                <a:latin typeface="Andika" panose="02000000000000000000" pitchFamily="2" charset="0"/>
              </a:rPr>
              <a:t>co-own</a:t>
            </a:r>
          </a:p>
        </p:txBody>
      </p:sp>
    </p:spTree>
    <p:extLst>
      <p:ext uri="{BB962C8B-B14F-4D97-AF65-F5344CB8AC3E}">
        <p14:creationId xmlns:p14="http://schemas.microsoft.com/office/powerpoint/2010/main" val="37565306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602FF92-AF15-83F1-5296-FD7CFE61626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501B6632-0231-96DE-7125-330F589FAF8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7E66A8A6-1FA1-43F0-A999-5C3B7B9267D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81081813-AE92-7078-E4B8-26E5E3F43CA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Hyphens.</a:t>
            </a:r>
          </a:p>
        </p:txBody>
      </p:sp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3693539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SY5T2AW4L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SY5T2AW4P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SY5T2AW4S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SY5T2AW4F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SY5T2AW4A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SY5T2AW4Sa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SY5T2AW4Fe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D5171D8F-0081-F1C5-B6B7-990B386D13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30E481A6-712B-4938-FB1B-B81310AEE0B0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90A28490-CE88-59F0-D6BE-8B1C43A5C64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04014" y="2096457"/>
            <a:ext cx="3043772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	co-ordinate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re-enter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co-operate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co-own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co-author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endParaRPr lang="en-GB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45491" y="2096457"/>
            <a:ext cx="2816827" cy="2866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re-examine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re-educate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re-elect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co-operate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pre-existing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E682AA0-272B-9A46-462B-D3D387C096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F9FF302A-E700-A193-B13A-720E65D656E2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6879C6E9-9425-539C-254D-FB647ED6C6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818606"/>
            <a:ext cx="10885715" cy="4781005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2554318" y="922057"/>
            <a:ext cx="78645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</a:rPr>
              <a:t>What is a hyphen?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37250"/>
            <a:ext cx="2771022" cy="258532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CD767FA-7DC7-3F90-5972-4685519EECAD}"/>
              </a:ext>
            </a:extLst>
          </p:cNvPr>
          <p:cNvSpPr txBox="1"/>
          <p:nvPr/>
        </p:nvSpPr>
        <p:spPr>
          <a:xfrm>
            <a:off x="653142" y="2653741"/>
            <a:ext cx="1088571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</a:rPr>
              <a:t>A hyphen is a piece of </a:t>
            </a:r>
            <a:r>
              <a:rPr lang="en-GB" sz="5400" u="sng" dirty="0">
                <a:solidFill>
                  <a:schemeClr val="bg1"/>
                </a:solidFill>
              </a:rPr>
              <a:t>punctuation</a:t>
            </a:r>
            <a:r>
              <a:rPr lang="en-GB" sz="5400" dirty="0">
                <a:solidFill>
                  <a:schemeClr val="bg1"/>
                </a:solidFill>
              </a:rPr>
              <a:t> that links </a:t>
            </a:r>
            <a:r>
              <a:rPr lang="en-GB" sz="5400" u="sng" dirty="0">
                <a:solidFill>
                  <a:schemeClr val="bg1"/>
                </a:solidFill>
              </a:rPr>
              <a:t>two related words</a:t>
            </a:r>
            <a:r>
              <a:rPr lang="en-GB" sz="5400" dirty="0">
                <a:solidFill>
                  <a:schemeClr val="bg1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546425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ABE3418C-57B6-0530-1317-929741DF20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735496" y="1484060"/>
            <a:ext cx="10721008" cy="2965109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anyone remember what a </a:t>
            </a:r>
          </a:p>
          <a:p>
            <a:pPr algn="ctr"/>
            <a:r>
              <a:rPr lang="en-GB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prefix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36915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5F264056-0980-FE3F-8AB5-6B2F262C41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7"/>
            <a:ext cx="11338560" cy="628186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A prefix is a group of letters that go at the </a:t>
            </a:r>
            <a:r>
              <a:rPr lang="en-GB" sz="4000" u="sng" dirty="0">
                <a:solidFill>
                  <a:schemeClr val="bg1"/>
                </a:solidFill>
              </a:rPr>
              <a:t>beginning</a:t>
            </a:r>
            <a:r>
              <a:rPr lang="en-GB" sz="4000" dirty="0">
                <a:solidFill>
                  <a:schemeClr val="bg1"/>
                </a:solidFill>
              </a:rPr>
              <a:t> of a </a:t>
            </a:r>
            <a:r>
              <a:rPr lang="en-GB" sz="4000" u="sng" dirty="0">
                <a:solidFill>
                  <a:schemeClr val="bg1"/>
                </a:solidFill>
              </a:rPr>
              <a:t>root word</a:t>
            </a:r>
            <a:r>
              <a:rPr lang="en-GB" sz="4000" dirty="0">
                <a:solidFill>
                  <a:schemeClr val="bg1"/>
                </a:solidFill>
              </a:rPr>
              <a:t> and change the meaning of the word. 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7321331E-A809-65E3-9F62-A23B3EF182CF}"/>
              </a:ext>
            </a:extLst>
          </p:cNvPr>
          <p:cNvGrpSpPr/>
          <p:nvPr/>
        </p:nvGrpSpPr>
        <p:grpSpPr>
          <a:xfrm>
            <a:off x="2370708" y="2586894"/>
            <a:ext cx="2391466" cy="2626804"/>
            <a:chOff x="4628847" y="3413353"/>
            <a:chExt cx="2391466" cy="2626804"/>
          </a:xfrm>
        </p:grpSpPr>
        <p:pic>
          <p:nvPicPr>
            <p:cNvPr id="14" name="Picture 13" descr="Icon&#10;&#10;Description automatically generated">
              <a:extLst>
                <a:ext uri="{FF2B5EF4-FFF2-40B4-BE49-F238E27FC236}">
                  <a16:creationId xmlns:a16="http://schemas.microsoft.com/office/drawing/2014/main" id="{EC4BC384-3555-4AA2-06BF-B396FB1D966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1749" y="3413353"/>
              <a:ext cx="2328564" cy="2626804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D2ADBB5-3285-9B26-D54F-7BD74675F343}"/>
                </a:ext>
              </a:extLst>
            </p:cNvPr>
            <p:cNvSpPr txBox="1"/>
            <p:nvPr/>
          </p:nvSpPr>
          <p:spPr>
            <a:xfrm>
              <a:off x="4628847" y="4344740"/>
              <a:ext cx="201546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000" dirty="0">
                  <a:solidFill>
                    <a:schemeClr val="bg1"/>
                  </a:solidFill>
                </a:rPr>
                <a:t>dis</a:t>
              </a:r>
              <a:r>
                <a:rPr lang="en-GB" sz="1100" dirty="0"/>
                <a:t> 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708CD0AF-3911-7493-9430-9DA418DFF835}"/>
              </a:ext>
            </a:extLst>
          </p:cNvPr>
          <p:cNvGrpSpPr/>
          <p:nvPr/>
        </p:nvGrpSpPr>
        <p:grpSpPr>
          <a:xfrm>
            <a:off x="8414317" y="2646261"/>
            <a:ext cx="2296325" cy="2508069"/>
            <a:chOff x="6517813" y="3444650"/>
            <a:chExt cx="2296325" cy="2508069"/>
          </a:xfrm>
        </p:grpSpPr>
        <p:pic>
          <p:nvPicPr>
            <p:cNvPr id="8" name="Picture 7" descr="A picture containing text, clock, vector graphics, sign&#10;&#10;Description automatically generated">
              <a:extLst>
                <a:ext uri="{FF2B5EF4-FFF2-40B4-BE49-F238E27FC236}">
                  <a16:creationId xmlns:a16="http://schemas.microsoft.com/office/drawing/2014/main" id="{8F0D706E-A169-CA73-800A-6B159DC1C8C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17813" y="3444650"/>
              <a:ext cx="2296325" cy="2508069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D7FC553-7CDE-980A-7276-F570F5A5EE30}"/>
                </a:ext>
              </a:extLst>
            </p:cNvPr>
            <p:cNvSpPr txBox="1"/>
            <p:nvPr/>
          </p:nvSpPr>
          <p:spPr>
            <a:xfrm>
              <a:off x="6688918" y="4331192"/>
              <a:ext cx="159320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4000" dirty="0">
                  <a:solidFill>
                    <a:schemeClr val="bg1"/>
                  </a:solidFill>
                </a:rPr>
                <a:t>agree</a:t>
              </a:r>
              <a:r>
                <a:rPr lang="en-GB" sz="1050" dirty="0"/>
                <a:t> 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0051CB96-B8D4-1534-1BEC-C5EF4D8BD66F}"/>
              </a:ext>
            </a:extLst>
          </p:cNvPr>
          <p:cNvGrpSpPr/>
          <p:nvPr/>
        </p:nvGrpSpPr>
        <p:grpSpPr>
          <a:xfrm>
            <a:off x="653658" y="3195115"/>
            <a:ext cx="3524597" cy="646331"/>
            <a:chOff x="1299117" y="4052871"/>
            <a:chExt cx="3524597" cy="646331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1DDAB4A-25A5-0172-53B3-D1968404AD86}"/>
                </a:ext>
              </a:extLst>
            </p:cNvPr>
            <p:cNvSpPr txBox="1"/>
            <p:nvPr/>
          </p:nvSpPr>
          <p:spPr>
            <a:xfrm>
              <a:off x="1299117" y="4052871"/>
              <a:ext cx="18288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4" name="Straight Arrow Connector 3">
              <a:extLst>
                <a:ext uri="{FF2B5EF4-FFF2-40B4-BE49-F238E27FC236}">
                  <a16:creationId xmlns:a16="http://schemas.microsoft.com/office/drawing/2014/main" id="{68ECCB54-CB71-DCB2-EC95-B5006F04DA3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986177" y="4277058"/>
              <a:ext cx="1837537" cy="98978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FAD2B8E-1A71-C7C8-5A78-CDB886A671FB}"/>
              </a:ext>
            </a:extLst>
          </p:cNvPr>
          <p:cNvGrpSpPr/>
          <p:nvPr/>
        </p:nvGrpSpPr>
        <p:grpSpPr>
          <a:xfrm>
            <a:off x="7849678" y="3192403"/>
            <a:ext cx="4180198" cy="646331"/>
            <a:chOff x="8495137" y="4050159"/>
            <a:chExt cx="4180198" cy="646331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2B41AAA-65BD-51D9-4553-B94F794C196B}"/>
                </a:ext>
              </a:extLst>
            </p:cNvPr>
            <p:cNvSpPr txBox="1"/>
            <p:nvPr/>
          </p:nvSpPr>
          <p:spPr>
            <a:xfrm>
              <a:off x="10294686" y="4050159"/>
              <a:ext cx="23806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root word</a:t>
              </a:r>
            </a:p>
          </p:txBody>
        </p: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1E2DB22A-07AA-2B2F-37D5-CB97EA0CF5B9}"/>
                </a:ext>
              </a:extLst>
            </p:cNvPr>
            <p:cNvCxnSpPr>
              <a:cxnSpLocks/>
              <a:stCxn id="13" idx="1"/>
            </p:cNvCxnSpPr>
            <p:nvPr/>
          </p:nvCxnSpPr>
          <p:spPr>
            <a:xfrm flipH="1" flipV="1">
              <a:off x="8495137" y="4331192"/>
              <a:ext cx="1799549" cy="42133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577C188B-EEF9-A415-F387-17971485C4FD}"/>
              </a:ext>
            </a:extLst>
          </p:cNvPr>
          <p:cNvSpPr txBox="1"/>
          <p:nvPr/>
        </p:nvSpPr>
        <p:spPr>
          <a:xfrm>
            <a:off x="3708596" y="5546217"/>
            <a:ext cx="60450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</a:rPr>
              <a:t>dis + agree = disagree</a:t>
            </a:r>
          </a:p>
        </p:txBody>
      </p:sp>
    </p:spTree>
    <p:extLst>
      <p:ext uri="{BB962C8B-B14F-4D97-AF65-F5344CB8AC3E}">
        <p14:creationId xmlns:p14="http://schemas.microsoft.com/office/powerpoint/2010/main" val="173820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1.11022E-16 L 0.15312 -0.0016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56" y="-9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1.11022E-16 L -0.19101 -0.0034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57" y="-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92F495A3-D7D6-B36E-7D76-3149F750D7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774489" y="1751461"/>
            <a:ext cx="739860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</a:rPr>
              <a:t>Hyphens are commonly used to </a:t>
            </a:r>
            <a:r>
              <a:rPr lang="en-GB" sz="4400" u="sng" dirty="0">
                <a:solidFill>
                  <a:schemeClr val="bg1"/>
                </a:solidFill>
              </a:rPr>
              <a:t>join</a:t>
            </a:r>
            <a:r>
              <a:rPr lang="en-GB" sz="4400" dirty="0">
                <a:solidFill>
                  <a:schemeClr val="bg1"/>
                </a:solidFill>
              </a:rPr>
              <a:t> a </a:t>
            </a:r>
            <a:r>
              <a:rPr lang="en-GB" sz="4400" u="sng" dirty="0">
                <a:solidFill>
                  <a:schemeClr val="bg1"/>
                </a:solidFill>
              </a:rPr>
              <a:t>prefix ending in a vowel</a:t>
            </a:r>
            <a:r>
              <a:rPr lang="en-GB" sz="4400" dirty="0">
                <a:solidFill>
                  <a:schemeClr val="bg1"/>
                </a:solidFill>
              </a:rPr>
              <a:t> to join a </a:t>
            </a:r>
            <a:r>
              <a:rPr lang="en-GB" sz="4400" u="sng" dirty="0">
                <a:solidFill>
                  <a:schemeClr val="bg1"/>
                </a:solidFill>
              </a:rPr>
              <a:t>root word starting with a vowel</a:t>
            </a:r>
            <a:r>
              <a:rPr lang="en-GB" sz="4400" dirty="0">
                <a:solidFill>
                  <a:schemeClr val="bg1"/>
                </a:solidFill>
              </a:rPr>
              <a:t>. </a:t>
            </a:r>
            <a:endParaRPr lang="en-GB" sz="44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1428" y="996466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28FE3C-AB63-00C3-9651-13134FDB88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A2DFF4FD-6429-4E3E-4439-20ADDC253C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FD67-3A17-E128-77AF-46C82035D2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700742"/>
            <a:ext cx="11197408" cy="1775758"/>
          </a:xfrm>
          <a:prstGeom prst="roundRect">
            <a:avLst>
              <a:gd name="adj" fmla="val 1277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3C30B41-DC66-9497-20FB-B3E63D958F0C}"/>
              </a:ext>
            </a:extLst>
          </p:cNvPr>
          <p:cNvSpPr txBox="1"/>
          <p:nvPr/>
        </p:nvSpPr>
        <p:spPr>
          <a:xfrm>
            <a:off x="600890" y="2771501"/>
            <a:ext cx="11197409" cy="1630382"/>
          </a:xfrm>
          <a:prstGeom prst="roundRect">
            <a:avLst>
              <a:gd name="adj" fmla="val 7478"/>
            </a:avLst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bg1"/>
                </a:solidFill>
              </a:rPr>
              <a:t>It’s confusing having ‘e’ and ‘e’ together in a word like pre-exist because if we write ‘preexist’ without a hyphen we might think that we see the digraph ‘ee’ and pronounce the word incorrectly. he word co-author may be mistaken for the digraph ‘oa’. 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314F3A3D-B0F4-879B-3193-41CDCA27E30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76861" y="-473746"/>
            <a:ext cx="3601751" cy="336038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D762E57-4672-A322-6988-B2863E988EDB}"/>
              </a:ext>
            </a:extLst>
          </p:cNvPr>
          <p:cNvSpPr txBox="1"/>
          <p:nvPr/>
        </p:nvSpPr>
        <p:spPr>
          <a:xfrm>
            <a:off x="2579593" y="710884"/>
            <a:ext cx="901151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bg1"/>
                </a:solidFill>
              </a:rPr>
              <a:t>In this week’s spellings, hyphens are used when the prefix ends in a vowel letter and the root word begins with one.</a:t>
            </a:r>
          </a:p>
          <a:p>
            <a:endParaRPr lang="en-GB" sz="2400" dirty="0">
              <a:solidFill>
                <a:schemeClr val="bg1"/>
              </a:solidFill>
            </a:endParaRPr>
          </a:p>
          <a:p>
            <a:r>
              <a:rPr lang="en-GB" sz="2400" dirty="0">
                <a:solidFill>
                  <a:schemeClr val="bg1"/>
                </a:solidFill>
              </a:rPr>
              <a:t>This is to help avoid having a vowel next to another vowel.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487144E-8FBB-B44A-7E53-763764AB8183}"/>
              </a:ext>
            </a:extLst>
          </p:cNvPr>
          <p:cNvSpPr txBox="1"/>
          <p:nvPr/>
        </p:nvSpPr>
        <p:spPr>
          <a:xfrm>
            <a:off x="600890" y="4696884"/>
            <a:ext cx="11197409" cy="1630382"/>
          </a:xfrm>
          <a:prstGeom prst="roundRect">
            <a:avLst>
              <a:gd name="adj" fmla="val 7478"/>
            </a:avLst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bg1"/>
                </a:solidFill>
              </a:rPr>
              <a:t>The same goes for ‘o’ and ‘o’ like in the word co-ordinate, when we may mistakenly pronounce the digraph ‘oo’ in the absence of a hyphen; or the ‘o’ and ‘a’ vowels alongside one another in the word co-author may be mistaken for the digraph ‘oa’. </a:t>
            </a:r>
          </a:p>
        </p:txBody>
      </p:sp>
    </p:spTree>
    <p:extLst>
      <p:ext uri="{BB962C8B-B14F-4D97-AF65-F5344CB8AC3E}">
        <p14:creationId xmlns:p14="http://schemas.microsoft.com/office/powerpoint/2010/main" val="653967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1F92E9-C287-0BEE-D0FD-0EF715B4DF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8168F753-22D0-0158-5ED4-9FF3DF1514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1EAE33-C6C2-01FE-31A8-8D1FCDA656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700742"/>
            <a:ext cx="11197408" cy="1775758"/>
          </a:xfrm>
          <a:prstGeom prst="roundRect">
            <a:avLst>
              <a:gd name="adj" fmla="val 1277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C42AF32-D962-1938-6D0D-31B6751BC3B3}"/>
              </a:ext>
            </a:extLst>
          </p:cNvPr>
          <p:cNvSpPr txBox="1"/>
          <p:nvPr/>
        </p:nvSpPr>
        <p:spPr>
          <a:xfrm>
            <a:off x="600890" y="2771501"/>
            <a:ext cx="11197409" cy="1246763"/>
          </a:xfrm>
          <a:prstGeom prst="roundRect">
            <a:avLst>
              <a:gd name="adj" fmla="val 7478"/>
            </a:avLst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bg1"/>
                </a:solidFill>
              </a:rPr>
              <a:t>However, there are plenty of </a:t>
            </a:r>
            <a:r>
              <a:rPr lang="en-GB" sz="2400" b="1" u="sng" dirty="0">
                <a:solidFill>
                  <a:schemeClr val="bg1"/>
                </a:solidFill>
              </a:rPr>
              <a:t>exceptions</a:t>
            </a:r>
            <a:r>
              <a:rPr lang="en-GB" sz="2400" dirty="0">
                <a:solidFill>
                  <a:schemeClr val="bg1"/>
                </a:solidFill>
              </a:rPr>
              <a:t> and there is </a:t>
            </a:r>
            <a:r>
              <a:rPr lang="en-GB" sz="2400" b="1" u="sng" dirty="0">
                <a:solidFill>
                  <a:schemeClr val="bg1"/>
                </a:solidFill>
              </a:rPr>
              <a:t>no definite rule</a:t>
            </a:r>
            <a:r>
              <a:rPr lang="en-GB" sz="2400" dirty="0">
                <a:solidFill>
                  <a:schemeClr val="bg1"/>
                </a:solidFill>
              </a:rPr>
              <a:t> for this type of hyphen use and learning the spellings or using a dictionary is the only way to ensure they use the hyphen correctly. 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9B9A3919-68D2-7FFB-3661-9F4E40C50B7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76861" y="-473746"/>
            <a:ext cx="3601751" cy="336038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2715BE8-94F9-83C8-B3AB-D2E45AED68EB}"/>
              </a:ext>
            </a:extLst>
          </p:cNvPr>
          <p:cNvSpPr txBox="1"/>
          <p:nvPr/>
        </p:nvSpPr>
        <p:spPr>
          <a:xfrm>
            <a:off x="2579593" y="710884"/>
            <a:ext cx="901151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bg1"/>
                </a:solidFill>
              </a:rPr>
              <a:t>In this week’s spellings, hyphens are used when the prefix ends in a vowel letter and the root word begins with one.</a:t>
            </a:r>
          </a:p>
          <a:p>
            <a:endParaRPr lang="en-GB" sz="2400" dirty="0">
              <a:solidFill>
                <a:schemeClr val="bg1"/>
              </a:solidFill>
            </a:endParaRPr>
          </a:p>
          <a:p>
            <a:r>
              <a:rPr lang="en-GB" sz="2400" dirty="0">
                <a:solidFill>
                  <a:schemeClr val="bg1"/>
                </a:solidFill>
              </a:rPr>
              <a:t>This is to help avoid having a vowel next to another vowel.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577F89E-75DC-6E4C-843D-F4790104E42F}"/>
              </a:ext>
            </a:extLst>
          </p:cNvPr>
          <p:cNvSpPr txBox="1"/>
          <p:nvPr/>
        </p:nvSpPr>
        <p:spPr>
          <a:xfrm>
            <a:off x="600890" y="4313265"/>
            <a:ext cx="11197409" cy="863144"/>
          </a:xfrm>
          <a:prstGeom prst="roundRect">
            <a:avLst>
              <a:gd name="adj" fmla="val 7478"/>
            </a:avLst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bg1"/>
                </a:solidFill>
              </a:rPr>
              <a:t>For example, coexist (co→ exist) coincident (co→ incident) and extraordinary (extra→ ordinary).</a:t>
            </a:r>
          </a:p>
        </p:txBody>
      </p:sp>
    </p:spTree>
    <p:extLst>
      <p:ext uri="{BB962C8B-B14F-4D97-AF65-F5344CB8AC3E}">
        <p14:creationId xmlns:p14="http://schemas.microsoft.com/office/powerpoint/2010/main" val="3199363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1734</Words>
  <Application>Microsoft Office PowerPoint</Application>
  <PresentationFormat>Widescreen</PresentationFormat>
  <Paragraphs>494</Paragraphs>
  <Slides>31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5" baseType="lpstr">
      <vt:lpstr>Aptos</vt:lpstr>
      <vt:lpstr>Arial</vt:lpstr>
      <vt:lpstr>Andika</vt:lpstr>
      <vt:lpstr>Office Theme</vt:lpstr>
      <vt:lpstr> How to Use this PowerPoint</vt:lpstr>
      <vt:lpstr>Scrambler has been scrambling!</vt:lpstr>
      <vt:lpstr>Hyphens.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mistake?</vt:lpstr>
      <vt:lpstr>PowerPoint Presentation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78</cp:revision>
  <dcterms:created xsi:type="dcterms:W3CDTF">2022-05-31T09:42:07Z</dcterms:created>
  <dcterms:modified xsi:type="dcterms:W3CDTF">2025-12-08T17:46:08Z</dcterms:modified>
</cp:coreProperties>
</file>