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9" r:id="rId2"/>
    <p:sldId id="403" r:id="rId3"/>
    <p:sldId id="274" r:id="rId4"/>
    <p:sldId id="360" r:id="rId5"/>
    <p:sldId id="279" r:id="rId6"/>
    <p:sldId id="300" r:id="rId7"/>
    <p:sldId id="281" r:id="rId8"/>
    <p:sldId id="306" r:id="rId9"/>
    <p:sldId id="307" r:id="rId10"/>
    <p:sldId id="298" r:id="rId11"/>
    <p:sldId id="308" r:id="rId12"/>
    <p:sldId id="309" r:id="rId13"/>
    <p:sldId id="312" r:id="rId14"/>
    <p:sldId id="313" r:id="rId15"/>
    <p:sldId id="315" r:id="rId16"/>
    <p:sldId id="316" r:id="rId17"/>
    <p:sldId id="317" r:id="rId18"/>
    <p:sldId id="318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386" r:id="rId35"/>
    <p:sldId id="402" r:id="rId36"/>
    <p:sldId id="352" r:id="rId37"/>
    <p:sldId id="371" r:id="rId38"/>
    <p:sldId id="372" r:id="rId39"/>
    <p:sldId id="367" r:id="rId40"/>
    <p:sldId id="364" r:id="rId41"/>
    <p:sldId id="363" r:id="rId42"/>
    <p:sldId id="277" r:id="rId43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3-09T08:55:13.247" v="10" actId="20577"/>
      <pc:docMkLst>
        <pc:docMk/>
      </pc:docMkLst>
      <pc:sldChg chg="modSp mod">
        <pc:chgData name="Glen Jones" userId="e846aaca-4b24-4b13-b0d0-f2308e16b284" providerId="ADAL" clId="{ED47ACC3-9597-4D89-A1DC-43CF280EF274}" dt="2026-03-09T08:55:13.247" v="10" actId="20577"/>
        <pc:sldMkLst>
          <pc:docMk/>
          <pc:sldMk cId="239908407" sldId="387"/>
        </pc:sldMkLst>
        <pc:graphicFrameChg chg="modGraphic">
          <ac:chgData name="Glen Jones" userId="e846aaca-4b24-4b13-b0d0-f2308e16b284" providerId="ADAL" clId="{ED47ACC3-9597-4D89-A1DC-43CF280EF274}" dt="2026-03-09T08:55:13.247" v="10" actId="20577"/>
          <ac:graphicFrameMkLst>
            <pc:docMk/>
            <pc:sldMk cId="239908407" sldId="387"/>
            <ac:graphicFrameMk id="7" creationId="{EF7243EB-525E-4BC2-DC0F-45631ECA9AD2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3-09T08:55:11.113" v="8" actId="20577"/>
        <pc:sldMkLst>
          <pc:docMk/>
          <pc:sldMk cId="1637249762" sldId="388"/>
        </pc:sldMkLst>
        <pc:graphicFrameChg chg="modGraphic">
          <ac:chgData name="Glen Jones" userId="e846aaca-4b24-4b13-b0d0-f2308e16b284" providerId="ADAL" clId="{ED47ACC3-9597-4D89-A1DC-43CF280EF274}" dt="2026-03-09T08:55:11.113" v="8" actId="20577"/>
          <ac:graphicFrameMkLst>
            <pc:docMk/>
            <pc:sldMk cId="1637249762" sldId="388"/>
            <ac:graphicFrameMk id="7" creationId="{1A8E3193-0E0F-6C6D-5DC4-AA37843B0FDB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3-09T08:55:08.867" v="6" actId="20577"/>
        <pc:sldMkLst>
          <pc:docMk/>
          <pc:sldMk cId="382611121" sldId="389"/>
        </pc:sldMkLst>
        <pc:graphicFrameChg chg="modGraphic">
          <ac:chgData name="Glen Jones" userId="e846aaca-4b24-4b13-b0d0-f2308e16b284" providerId="ADAL" clId="{ED47ACC3-9597-4D89-A1DC-43CF280EF274}" dt="2026-03-09T08:55:08.867" v="6" actId="20577"/>
          <ac:graphicFrameMkLst>
            <pc:docMk/>
            <pc:sldMk cId="382611121" sldId="389"/>
            <ac:graphicFrameMk id="7" creationId="{745ED61C-015E-0D0F-C70D-6ADF7198795D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9813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CFAF1A-FB01-279B-E736-545C66435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government must make a difficult decision.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government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2E6020-F151-3B8E-44B7-D5A386CBD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evening's entertainment is a comedian.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553097" y="4413402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entertainment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36" y="197613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C5BC3E6-C989-3C5C-48AC-B7F68092D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the advertisement and went to the shop to buy it.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1" y="2466310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advertisement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15" y="2128447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8EB7245-3EEE-6801-6E4A-B386C01F9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an embarrassment to other dinosaurs.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45" y="194687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857235" y="3304373"/>
            <a:ext cx="701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embarrassment</a:t>
            </a:r>
            <a:endParaRPr lang="en-GB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C370D02-87D6-C10A-C1A7-CCC2485EE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looking for the shoe department.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12" y="170630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598126" y="3241663"/>
            <a:ext cx="6261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273F894-F769-8ED5-69DD-9C6179968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Emile see movement behind that bush?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03714" y="290387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movement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670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466B5FF-5086-94A0-815B-FFA19E75B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read the instructions and then made the cement.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25440" y="3428998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cement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96" y="219384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7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031945C-40E4-5868-CAC7-12E07953A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received payment for his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422468" y="3241504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payment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09" y="205877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9699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709DB26-BB55-E463-FD5F-8E68C6B8C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lose that document, it is important.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432" y="2479829"/>
            <a:ext cx="3041475" cy="39187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941797" y="3428998"/>
            <a:ext cx="701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document</a:t>
            </a:r>
            <a:endParaRPr lang="en-GB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31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5884F-2A1B-FEE9-BD4F-0CBBAFE9A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990557A-2676-4F18-43EF-5F82B479D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7243EB-525E-4BC2-DC0F-45631ECA9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007080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86B0DE7-5A16-A3F3-B61D-9B3CACFDF29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	A substance which binds construction materials.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E8FAED-61DF-7A2E-E9DF-64861C9CBEE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cement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close-up of a sign&#10;&#10;AI-generated content may be incorrect.">
            <a:extLst>
              <a:ext uri="{FF2B5EF4-FFF2-40B4-BE49-F238E27FC236}">
                <a16:creationId xmlns:a16="http://schemas.microsoft.com/office/drawing/2014/main" id="{8154D241-0CA2-12BA-D75C-28F646DDE3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1163" y="1690688"/>
            <a:ext cx="7944037" cy="516731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3D64848-8336-9AA9-1A3D-0DA22A3BA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416625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DAACD-5379-FE7A-90CF-50D7EBEE8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0A06532-97E7-2D48-3C8F-E2335D18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8E3193-0E0F-6C6D-5DC4-AA37843B0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708828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7E74F98-8528-AD68-CBB3-AD4975A1D9A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	A substance which binds construction materials.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3F6E0C-093B-CFD3-3793-00ED08CE6E1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cement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4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B4F99-EF4A-B443-A145-7F75936B6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29D910C-F70B-8498-E800-4E387D936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45ED61C-015E-0D0F-C70D-6ADF719879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761853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401CB11-970D-D30C-5B34-FB8F6FDCA778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A system by which a community is governed.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DE2233-9D7E-5961-ECC8-EDBDAF9849B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government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3C56A-BD21-9127-C193-FF3D581FD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ED1BAA8-F45B-4083-7637-C75F00F03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181FD3-2035-EDFF-FF95-F3DA670EF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838302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03FB384-3D24-CD8F-BDCB-8C151411C0E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A system by which a community is governed.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44A6B8-6D81-F3F1-A301-C30AF37FBC3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government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4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DEA63-D180-0954-670F-226011B3C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CBC2804-EDE3-1F33-0F28-EECE12878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F96D27-BC05-715A-BD54-9108156BEAA6}"/>
              </a:ext>
            </a:extLst>
          </p:cNvPr>
          <p:cNvGraphicFramePr>
            <a:graphicFrameLocks noGrp="1"/>
          </p:cNvGraphicFramePr>
          <p:nvPr/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51D7E4F-95A1-DCB5-5C4E-3E2E93213BB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The surroundings or conditions in which something lives.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391E4-5103-2C94-FFF6-573483E7A53A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environment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5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324D4-3265-3B7B-8051-21C4D1906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9DF8286-24A9-E62F-864D-02AE3C42A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F172EBA-F8E8-7757-7DF5-B50EE93C7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232961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5516855-A724-033B-808F-649EFC8FBB8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The surroundings or conditions in which something lives.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B5AA4B-69B0-6C43-A991-8F03B71AE42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environment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2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13496-EC04-D086-6584-90CC82482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3921F56-9754-3B68-AB0C-B0FDA4C69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A3B4AA-E296-B02D-50AD-846117DC76D7}"/>
              </a:ext>
            </a:extLst>
          </p:cNvPr>
          <p:cNvGraphicFramePr>
            <a:graphicFrameLocks noGrp="1"/>
          </p:cNvGraphicFramePr>
          <p:nvPr/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EBFD032-B1A7-40CB-F433-97B27979C4D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The process of paying somebody.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212B7D-95F9-6194-9795-9A770968A50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payment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30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17E32-A13A-5A8C-880D-8CF8002E9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0270C3-E7BF-7312-BB02-16985BC53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1A54C2-1A70-2CB4-5CA1-6263CE6EA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403489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29AFE53-B2D0-C71D-3883-EBF0FF8E375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The process of paying somebody.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6C3F702-7AC1-B378-DE1E-ABBFE184C55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payment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3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90B01-E2F2-5203-9B6F-2C94ED787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3178066-0B45-C9C3-B38C-9B257EA0A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61A2DF-405D-7EED-9F67-0CF17D264E4A}"/>
              </a:ext>
            </a:extLst>
          </p:cNvPr>
          <p:cNvGraphicFramePr>
            <a:graphicFrameLocks noGrp="1"/>
          </p:cNvGraphicFramePr>
          <p:nvPr/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660FA3C-0C9A-881A-EF12-FAB30439B06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A written or printed paper giving information.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1CAB0FC-4A57-C49E-57A1-E7E8CE4CBE25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document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2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F418C-BE92-5E6C-80EF-D6DF8BFB8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97270EA-7372-061E-1F49-490ED6EFC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754F67-C356-C05C-81BF-983FC1B4E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021472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A5389AB-0709-7F9B-3D2F-92A338A6BEE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A written or printed paper giving information.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95AB41-B615-0ED6-D5A8-F0A3415D127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document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8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8BFEB-75B3-0E78-C426-81BC24085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982941F-A34F-5396-0CDC-5D057675E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6AEF8D-A35C-F5E1-3661-99C644D10E64}"/>
              </a:ext>
            </a:extLst>
          </p:cNvPr>
          <p:cNvGraphicFramePr>
            <a:graphicFrameLocks noGrp="1"/>
          </p:cNvGraphicFramePr>
          <p:nvPr/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633E18E-3956-89EF-63A5-98380FDABBB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715963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A public notice or announcement promoting a product, service or event.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7489FD-3F1F-344C-155C-8BD69542D8CB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advertisement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5819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Words with ending –ment.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85149-7CA6-D16D-7AF7-037470544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980D43B-4105-48BA-652D-1A4E21FE0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20B9059-FA3F-D04D-68F1-EC2A0F3DF6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318126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C7FAFB5-6A3B-3D09-AA4B-FA266945A6C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715963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A public notice or announcement promoting a product, service or event.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974166-86E4-55DD-ACA4-9B95AF6BECFC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advertisement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1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B48258-5B1D-BE37-5659-C3CF617E5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E1E950C-926B-46B4-ACC4-12A75627F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9F9867-04EE-FF15-450F-B5D8E8721585}"/>
              </a:ext>
            </a:extLst>
          </p:cNvPr>
          <p:cNvGraphicFramePr>
            <a:graphicFrameLocks noGrp="1"/>
          </p:cNvGraphicFramePr>
          <p:nvPr/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3EEE469-54D4-5EF7-B8C8-01E0D3C7E38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715963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	The legislative body in the U.K.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C0FD41-6153-0F53-9409-C5CB47A91CDC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parliament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2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19D37-F884-B62C-9D9E-A14408CB5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0BF7F40-A36D-7BF4-BA3E-9B71DC3C7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BCD7DA-D6A9-1366-E36E-1A4F46E08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490147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3181823-C3C6-5F4B-8B8F-F51478092A8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715963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	The legislative body in the U.K.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064F8F-7BFF-2BA8-3F10-A8FD153D914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parliament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6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AF65-A4A0-7CA4-3899-748D0D40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D6AC2E-13F3-880E-DE45-4827C0C0C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E4F334-B9DA-7E97-CF21-F0C8BF6E6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686064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377C528-D09E-9264-6745-CF212B330CF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715963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	A division in a large organisation.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9422F7-7B4B-2AB5-B8DE-094082FD4C6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department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0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ABA9-5E9A-712A-D6AD-E0A7D4721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639F4F4-BF2D-CCB4-2029-4F6377AAA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83B581-E74B-81CC-1ED2-74DB7F921433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03E467-4155-BA01-4B22-B99FEFE6D5B4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The act of moving. 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7E683D-A010-C8E5-1105-FA96FAAA7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59020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36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CB112-FFE0-154C-0BB6-B3465F865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B06F6C1-FAD3-E8BB-85CA-051039206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872B3-0060-342A-8C0C-7A555756EDA1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A315EC-C1D3-097B-A971-642268B15561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The act of moving. 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787DF1-E788-0AE2-9A8E-8FA529033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762166"/>
              </p:ext>
            </p:extLst>
          </p:nvPr>
        </p:nvGraphicFramePr>
        <p:xfrm>
          <a:off x="680971" y="1984185"/>
          <a:ext cx="10830057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9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government or goverment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movment or movement?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movement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embarassment or embarrassment 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8953101" y="2981002"/>
            <a:ext cx="206721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embarrassment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entertainment or entertaiment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009410" y="5793257"/>
            <a:ext cx="195771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entertainment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advertisement or advertisment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029702" y="5793257"/>
            <a:ext cx="195771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advertisement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docuement or document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document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government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advertisment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embarrasment.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advertisement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embarrassment.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advertisement</a:t>
            </a:r>
            <a:r>
              <a:rPr lang="en-GB" sz="3200" dirty="0">
                <a:solidFill>
                  <a:schemeClr val="bg1"/>
                </a:solidFill>
              </a:rPr>
              <a:t>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embarrassment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C5397-355F-905F-FE7B-6E6AABE95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F9272F8-FAB3-BADB-7318-1E21D5CB7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CECDC58-5EB7-9A09-93A3-16704BA2D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38A80E3-5F28-8973-3E9F-1584AF51C8B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F8663E1-2690-4D6B-6A36-603D7D9B03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A48D55-CF33-39C1-B556-686C26F17EC1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governent decided to feature Emile and Aimee in an advertisent promoting environental awareness.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9BFD07C-DC05-458A-C1DD-028D0FABF967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11A90A-76A9-3FA2-A2B8-F702CBF7BE0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F37A1FF-70F8-A917-EDD3-B8BBD24DE22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government decided to feature Emile and Aimee in an advertisement promoting environmental awareness.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8814D5-C2A6-DD2F-17F1-35368485346C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government</a:t>
            </a:r>
            <a:r>
              <a:rPr lang="en-GB" sz="3200" dirty="0">
                <a:solidFill>
                  <a:schemeClr val="bg1"/>
                </a:solidFill>
              </a:rPr>
              <a:t> decided to feature Emile and Aimee in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advertisement</a:t>
            </a:r>
            <a:r>
              <a:rPr lang="en-GB" sz="3200" dirty="0">
                <a:solidFill>
                  <a:schemeClr val="bg1"/>
                </a:solidFill>
              </a:rPr>
              <a:t> promoting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environmental</a:t>
            </a:r>
            <a:r>
              <a:rPr lang="en-GB" sz="3200" dirty="0">
                <a:solidFill>
                  <a:schemeClr val="bg1"/>
                </a:solidFill>
              </a:rPr>
              <a:t> awareness. </a:t>
            </a:r>
          </a:p>
        </p:txBody>
      </p:sp>
    </p:spTree>
    <p:extLst>
      <p:ext uri="{BB962C8B-B14F-4D97-AF65-F5344CB8AC3E}">
        <p14:creationId xmlns:p14="http://schemas.microsoft.com/office/powerpoint/2010/main" val="324444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e__r___t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e__p___t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p_____t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g_______t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parliament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environment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equipment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government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suffix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suffix</a:t>
            </a:r>
            <a:r>
              <a:rPr lang="en-GB" sz="4400" dirty="0">
                <a:solidFill>
                  <a:schemeClr val="bg1"/>
                </a:solidFill>
              </a:rPr>
              <a:t> is a group of letters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added to a root work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to make a new word.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4935350" y="3290267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380" y="4356848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542386" y="4332469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10462" y="4332469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12077" y="4787448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539209" y="3258760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456613" y="3307854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85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5A8337-9367-870C-5A10-50AC7D044D5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nvi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onmen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750B0-7428-89FB-644B-7DE2898DFDBE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482A47-D909-302A-BF85-502476872B2F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arliamen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92C822-3DE3-5C68-1CB6-93D21179E591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g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overnmen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61A9BB-F31E-4947-C39D-E89B774BD9CF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parliament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environment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equipment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government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60170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27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parliament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environment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equipment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government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entertainment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advertisement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1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embarrassment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department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movement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cement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payment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document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36FB9D0-A7E8-04C3-CF2D-966962B5F19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9EAF59C-1E2B-8791-688E-EF011E305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8"/>
            <a:ext cx="10049691" cy="144562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or hear what these words have in common?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54438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parliament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63E192-5F09-ABDB-09EC-8B904EFDFC94}"/>
              </a:ext>
            </a:extLst>
          </p:cNvPr>
          <p:cNvSpPr txBox="1">
            <a:spLocks/>
          </p:cNvSpPr>
          <p:nvPr/>
        </p:nvSpPr>
        <p:spPr>
          <a:xfrm>
            <a:off x="839070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environment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D14557-A3C8-A99C-4E9D-D7C8B9933D6E}"/>
              </a:ext>
            </a:extLst>
          </p:cNvPr>
          <p:cNvSpPr txBox="1">
            <a:spLocks/>
          </p:cNvSpPr>
          <p:nvPr/>
        </p:nvSpPr>
        <p:spPr>
          <a:xfrm>
            <a:off x="1206138" y="349279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equipment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F80E83-4F2F-D607-67B4-017A4A8FC971}"/>
              </a:ext>
            </a:extLst>
          </p:cNvPr>
          <p:cNvSpPr txBox="1">
            <a:spLocks/>
          </p:cNvSpPr>
          <p:nvPr/>
        </p:nvSpPr>
        <p:spPr>
          <a:xfrm>
            <a:off x="6104669" y="347716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government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544388" y="4609279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8390709" y="46092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entertainment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2CA0267-5869-E69E-32A9-BAE64FFC720B}"/>
              </a:ext>
            </a:extLst>
          </p:cNvPr>
          <p:cNvSpPr txBox="1">
            <a:spLocks/>
          </p:cNvSpPr>
          <p:nvPr/>
        </p:nvSpPr>
        <p:spPr>
          <a:xfrm>
            <a:off x="1206138" y="574030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embarrassment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DF19F9B-32DB-0AC0-9316-181D8CF2BB06}"/>
              </a:ext>
            </a:extLst>
          </p:cNvPr>
          <p:cNvSpPr txBox="1">
            <a:spLocks/>
          </p:cNvSpPr>
          <p:nvPr/>
        </p:nvSpPr>
        <p:spPr>
          <a:xfrm>
            <a:off x="6104669" y="57246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86D19029-E08D-0598-7333-50C9914F2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991" y="328320"/>
            <a:ext cx="10049691" cy="10885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All these words have the suffix </a:t>
            </a:r>
            <a:r>
              <a:rPr lang="en-GB" sz="4400" dirty="0">
                <a:solidFill>
                  <a:srgbClr val="FFFF00"/>
                </a:solidFill>
              </a:rPr>
              <a:t>-</a:t>
            </a:r>
            <a:r>
              <a:rPr lang="en-GB" sz="4400" u="sng" dirty="0">
                <a:solidFill>
                  <a:srgbClr val="FFFF00"/>
                </a:solidFill>
              </a:rPr>
              <a:t>ment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8B82107-C8D2-C0DA-ABD5-85CEC2FE5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442"/>
            <a:ext cx="1846893" cy="247766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75AF7FC-BE64-56A4-F472-CB4ADFF927BC}"/>
              </a:ext>
            </a:extLst>
          </p:cNvPr>
          <p:cNvSpPr txBox="1">
            <a:spLocks/>
          </p:cNvSpPr>
          <p:nvPr/>
        </p:nvSpPr>
        <p:spPr>
          <a:xfrm>
            <a:off x="3563242" y="1864274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parlia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D896682-5390-ECBC-A0E8-3117AC648710}"/>
              </a:ext>
            </a:extLst>
          </p:cNvPr>
          <p:cNvSpPr txBox="1">
            <a:spLocks/>
          </p:cNvSpPr>
          <p:nvPr/>
        </p:nvSpPr>
        <p:spPr>
          <a:xfrm>
            <a:off x="8409562" y="1864274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environ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04B971C-E741-F059-D137-74AA6606120E}"/>
              </a:ext>
            </a:extLst>
          </p:cNvPr>
          <p:cNvSpPr txBox="1">
            <a:spLocks/>
          </p:cNvSpPr>
          <p:nvPr/>
        </p:nvSpPr>
        <p:spPr>
          <a:xfrm>
            <a:off x="1224991" y="3012023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7A27E-23A5-CA30-A001-0B7867FEF5AE}"/>
              </a:ext>
            </a:extLst>
          </p:cNvPr>
          <p:cNvSpPr txBox="1">
            <a:spLocks/>
          </p:cNvSpPr>
          <p:nvPr/>
        </p:nvSpPr>
        <p:spPr>
          <a:xfrm>
            <a:off x="6123522" y="2996393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2ABE5E0-3275-7579-63D6-F456FB6BD5E4}"/>
              </a:ext>
            </a:extLst>
          </p:cNvPr>
          <p:cNvSpPr txBox="1">
            <a:spLocks/>
          </p:cNvSpPr>
          <p:nvPr/>
        </p:nvSpPr>
        <p:spPr>
          <a:xfrm>
            <a:off x="3563241" y="4128512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420560-4F9B-3A60-473E-F03D6189B3CE}"/>
              </a:ext>
            </a:extLst>
          </p:cNvPr>
          <p:cNvSpPr txBox="1">
            <a:spLocks/>
          </p:cNvSpPr>
          <p:nvPr/>
        </p:nvSpPr>
        <p:spPr>
          <a:xfrm>
            <a:off x="8409562" y="412851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DEA8DEC-64E2-F5C6-73EA-13D8286150EF}"/>
              </a:ext>
            </a:extLst>
          </p:cNvPr>
          <p:cNvSpPr txBox="1">
            <a:spLocks/>
          </p:cNvSpPr>
          <p:nvPr/>
        </p:nvSpPr>
        <p:spPr>
          <a:xfrm>
            <a:off x="1224991" y="52595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B0376B-4FE5-CE6F-3E1F-2354B3182949}"/>
              </a:ext>
            </a:extLst>
          </p:cNvPr>
          <p:cNvSpPr txBox="1">
            <a:spLocks/>
          </p:cNvSpPr>
          <p:nvPr/>
        </p:nvSpPr>
        <p:spPr>
          <a:xfrm>
            <a:off x="6123522" y="524391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depart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31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F68E19-C73F-0EA3-CF65-01AC03014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met a Member of Parliament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99314" y="2671148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parliament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021" y="222698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88393456-86EB-7C7B-12F4-05FB10775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concerned about our environment.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57" y="174114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59384" y="3124465"/>
            <a:ext cx="6435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3380317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1BFB54D-75DC-81A3-FD73-B5C6DF7B1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uses specialist equipment to search out the gems.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218" y="2502125"/>
            <a:ext cx="3379427" cy="43541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equipment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43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Microsoft Office PowerPoint</Application>
  <PresentationFormat>Widescreen</PresentationFormat>
  <Paragraphs>1162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Scrambler has been scrambling!</vt:lpstr>
      <vt:lpstr>Words with ending –ment.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2026-03-09T08:55:16Z</dcterms:modified>
</cp:coreProperties>
</file>