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8" r:id="rId3"/>
    <p:sldId id="274" r:id="rId4"/>
    <p:sldId id="360" r:id="rId5"/>
    <p:sldId id="279" r:id="rId6"/>
    <p:sldId id="300" r:id="rId7"/>
    <p:sldId id="373" r:id="rId8"/>
    <p:sldId id="281" r:id="rId9"/>
    <p:sldId id="306" r:id="rId10"/>
    <p:sldId id="307" r:id="rId11"/>
    <p:sldId id="298" r:id="rId12"/>
    <p:sldId id="308" r:id="rId13"/>
    <p:sldId id="309" r:id="rId14"/>
    <p:sldId id="312" r:id="rId15"/>
    <p:sldId id="313" r:id="rId16"/>
    <p:sldId id="315" r:id="rId17"/>
    <p:sldId id="316" r:id="rId18"/>
    <p:sldId id="317" r:id="rId19"/>
    <p:sldId id="374" r:id="rId20"/>
    <p:sldId id="372" r:id="rId21"/>
    <p:sldId id="371" r:id="rId22"/>
    <p:sldId id="368" r:id="rId23"/>
    <p:sldId id="375" r:id="rId24"/>
    <p:sldId id="376" r:id="rId25"/>
    <p:sldId id="377" r:id="rId26"/>
    <p:sldId id="380" r:id="rId27"/>
    <p:sldId id="379" r:id="rId28"/>
    <p:sldId id="378" r:id="rId29"/>
    <p:sldId id="363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1BAACD-1FCC-4970-90B4-4DB0E6B24BF7}" v="3" dt="2025-12-08T17:46:30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6:31.473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41:25.018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41:25.018" v="0"/>
          <ac:spMkLst>
            <pc:docMk/>
            <pc:sldMk cId="0" sldId="277"/>
            <ac:spMk id="2" creationId="{04DE2AC0-BB36-382D-2F94-57B2EBE5143D}"/>
          </ac:spMkLst>
        </pc:spChg>
      </pc:sldChg>
      <pc:sldChg chg="del">
        <pc:chgData name="Glen Jones" userId="e846aaca-4b24-4b13-b0d0-f2308e16b284" providerId="ADAL" clId="{ED47ACC3-9597-4D89-A1DC-43CF280EF274}" dt="2025-12-08T17:43:00.752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6:30.249" v="3"/>
        <pc:sldMkLst>
          <pc:docMk/>
          <pc:sldMk cId="3770569728" sldId="390"/>
        </pc:sldMkLst>
      </pc:sldChg>
      <pc:sldChg chg="add del">
        <pc:chgData name="Glen Jones" userId="e846aaca-4b24-4b13-b0d0-f2308e16b284" providerId="ADAL" clId="{ED47ACC3-9597-4D89-A1DC-43CF280EF274}" dt="2025-12-08T17:46:31.473" v="4" actId="47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377056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CF4D871-00A9-AD70-4626-5AF671337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a very friendly community on the island.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93" y="2299063"/>
            <a:ext cx="3318597" cy="42757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676502" y="3194133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commun</a:t>
            </a:r>
            <a:r>
              <a:rPr lang="en-GB" sz="8000" u="sng" dirty="0">
                <a:solidFill>
                  <a:srgbClr val="FFFF00"/>
                </a:solidFill>
              </a:rPr>
              <a:t>ity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43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71D989-594B-A23A-BEBB-DF3731A34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Thank you for this exciting opportunity.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663807" y="3175503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opportun</a:t>
            </a:r>
            <a:r>
              <a:rPr lang="en-GB" sz="8000" u="sng" dirty="0">
                <a:solidFill>
                  <a:srgbClr val="7030A0"/>
                </a:solidFill>
              </a:rPr>
              <a:t>ity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1B7191A-9875-9B21-A827-0DC8C99A8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a huge quantity of chopped wood behind the garage.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77098" y="3324762"/>
            <a:ext cx="7480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quant</a:t>
            </a:r>
            <a:r>
              <a:rPr lang="en-GB" sz="8000" u="sng" dirty="0">
                <a:solidFill>
                  <a:srgbClr val="FFFF00"/>
                </a:solidFill>
              </a:rPr>
              <a:t>ity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76129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04FE49D-AA49-FDDE-8F6F-C666CB8BF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quality of the work is fabulous.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654732" y="3215247"/>
            <a:ext cx="7193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qual</a:t>
            </a:r>
            <a:r>
              <a:rPr lang="en-GB" sz="8000" u="sng" dirty="0">
                <a:solidFill>
                  <a:srgbClr val="7030A0"/>
                </a:solidFill>
              </a:rPr>
              <a:t>ity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15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763D185-AD46-2063-9707-2115A81F9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room's capacity is fifty people.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458" y="2002971"/>
            <a:ext cx="3203693" cy="41277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571338" y="2558407"/>
            <a:ext cx="7019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capac</a:t>
            </a:r>
            <a:r>
              <a:rPr lang="en-GB" sz="7200" u="sng" dirty="0">
                <a:solidFill>
                  <a:srgbClr val="FFFF00"/>
                </a:solidFill>
              </a:rPr>
              <a:t>ity</a:t>
            </a:r>
            <a:endParaRPr lang="en-GB" sz="72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13CC9C-84C3-3AF1-444C-7F5051118690}"/>
              </a:ext>
            </a:extLst>
          </p:cNvPr>
          <p:cNvSpPr txBox="1"/>
          <p:nvPr/>
        </p:nvSpPr>
        <p:spPr>
          <a:xfrm>
            <a:off x="4632959" y="3758736"/>
            <a:ext cx="493776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chemeClr val="bg1"/>
                </a:solidFill>
              </a:rPr>
              <a:t>c</a:t>
            </a:r>
            <a:r>
              <a:rPr lang="en-GB" dirty="0">
                <a:solidFill>
                  <a:schemeClr val="bg1"/>
                </a:solidFill>
              </a:rPr>
              <a:t> makes the hard /k/ sound before the </a:t>
            </a:r>
            <a:r>
              <a:rPr lang="en-GB" u="sng" dirty="0">
                <a:solidFill>
                  <a:schemeClr val="bg1"/>
                </a:solidFill>
              </a:rPr>
              <a:t>a</a:t>
            </a:r>
            <a:r>
              <a:rPr lang="en-GB" dirty="0">
                <a:solidFill>
                  <a:schemeClr val="bg1"/>
                </a:solidFill>
              </a:rPr>
              <a:t> and the soft /s/ sound before the </a:t>
            </a:r>
            <a:r>
              <a:rPr lang="en-GB" u="sng" dirty="0">
                <a:solidFill>
                  <a:schemeClr val="bg1"/>
                </a:solidFill>
              </a:rPr>
              <a:t>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982875C-84AF-BD18-CB0D-6C3BB00AC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opacity of the visor changed suddenly.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999" y="1836937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772297" y="3128320"/>
            <a:ext cx="6261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opac</a:t>
            </a:r>
            <a:r>
              <a:rPr lang="en-GB" sz="8000" u="sng" dirty="0">
                <a:solidFill>
                  <a:srgbClr val="7030A0"/>
                </a:solidFill>
              </a:rPr>
              <a:t>ity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47324A-9474-F83D-8BB6-22860AEBCB3C}"/>
              </a:ext>
            </a:extLst>
          </p:cNvPr>
          <p:cNvSpPr txBox="1"/>
          <p:nvPr/>
        </p:nvSpPr>
        <p:spPr>
          <a:xfrm>
            <a:off x="4841965" y="4451759"/>
            <a:ext cx="493776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chemeClr val="bg1"/>
                </a:solidFill>
              </a:rPr>
              <a:t>c</a:t>
            </a:r>
            <a:r>
              <a:rPr lang="en-GB" dirty="0">
                <a:solidFill>
                  <a:schemeClr val="bg1"/>
                </a:solidFill>
              </a:rPr>
              <a:t> makes the /s/ sound before the </a:t>
            </a:r>
            <a:r>
              <a:rPr lang="en-GB" u="sng" dirty="0">
                <a:solidFill>
                  <a:schemeClr val="bg1"/>
                </a:solidFill>
              </a:rPr>
              <a:t>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E46D1B7-EE4A-1E86-C70E-4B09DAAF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beauty of the artwork is in its simplicity.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416953" y="3051922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simplic</a:t>
            </a:r>
            <a:r>
              <a:rPr lang="en-GB" sz="8000" u="sng" dirty="0">
                <a:solidFill>
                  <a:srgbClr val="7030A0"/>
                </a:solidFill>
              </a:rPr>
              <a:t>ity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AF02B8-968B-A00C-77DE-AFF98A43A778}"/>
              </a:ext>
            </a:extLst>
          </p:cNvPr>
          <p:cNvSpPr txBox="1"/>
          <p:nvPr/>
        </p:nvSpPr>
        <p:spPr>
          <a:xfrm>
            <a:off x="3301889" y="4302797"/>
            <a:ext cx="493776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chemeClr val="bg1"/>
                </a:solidFill>
              </a:rPr>
              <a:t>c</a:t>
            </a:r>
            <a:r>
              <a:rPr lang="en-GB" dirty="0">
                <a:solidFill>
                  <a:schemeClr val="bg1"/>
                </a:solidFill>
              </a:rPr>
              <a:t> makes the /s/ sound before the </a:t>
            </a:r>
            <a:r>
              <a:rPr lang="en-GB" u="sng" dirty="0">
                <a:solidFill>
                  <a:schemeClr val="bg1"/>
                </a:solidFill>
              </a:rPr>
              <a:t>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5670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20916B8B-432E-FFBD-0096-7B29E5867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check the veracity of that statement.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89267" y="3019961"/>
            <a:ext cx="7480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verac</a:t>
            </a:r>
            <a:r>
              <a:rPr lang="en-GB" sz="8000" u="sng" dirty="0">
                <a:solidFill>
                  <a:srgbClr val="FFFF00"/>
                </a:solidFill>
              </a:rPr>
              <a:t>ity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2" y="1954921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9D0514-1C57-193E-5AED-60F621B31FAA}"/>
              </a:ext>
            </a:extLst>
          </p:cNvPr>
          <p:cNvSpPr txBox="1"/>
          <p:nvPr/>
        </p:nvSpPr>
        <p:spPr>
          <a:xfrm>
            <a:off x="4554556" y="4252118"/>
            <a:ext cx="493776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chemeClr val="bg1"/>
                </a:solidFill>
              </a:rPr>
              <a:t>c</a:t>
            </a:r>
            <a:r>
              <a:rPr lang="en-GB" dirty="0">
                <a:solidFill>
                  <a:schemeClr val="bg1"/>
                </a:solidFill>
              </a:rPr>
              <a:t> makes the /s/ sound before the </a:t>
            </a:r>
            <a:r>
              <a:rPr lang="en-GB" u="sng" dirty="0">
                <a:solidFill>
                  <a:schemeClr val="bg1"/>
                </a:solidFill>
              </a:rPr>
              <a:t>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107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DB6A0251-BA49-1DDC-C4DF-3C1352E5E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hero didn't want any publicity.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310744" y="2448695"/>
            <a:ext cx="7193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public</a:t>
            </a:r>
            <a:r>
              <a:rPr lang="en-GB" sz="8000" u="sng" dirty="0">
                <a:solidFill>
                  <a:srgbClr val="7030A0"/>
                </a:solidFill>
              </a:rPr>
              <a:t>ity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26" y="2007310"/>
            <a:ext cx="2875247" cy="4850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48C614-D48A-746A-4960-AAFBFD282403}"/>
              </a:ext>
            </a:extLst>
          </p:cNvPr>
          <p:cNvSpPr txBox="1"/>
          <p:nvPr/>
        </p:nvSpPr>
        <p:spPr>
          <a:xfrm>
            <a:off x="4440356" y="3772134"/>
            <a:ext cx="493776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u="sng" dirty="0">
                <a:solidFill>
                  <a:schemeClr val="bg1"/>
                </a:solidFill>
              </a:rPr>
              <a:t>c</a:t>
            </a:r>
            <a:r>
              <a:rPr lang="en-GB" dirty="0">
                <a:solidFill>
                  <a:schemeClr val="bg1"/>
                </a:solidFill>
              </a:rPr>
              <a:t> makes the /s/ sound before the </a:t>
            </a:r>
            <a:r>
              <a:rPr lang="en-GB" u="sng" dirty="0">
                <a:solidFill>
                  <a:schemeClr val="bg1"/>
                </a:solidFill>
              </a:rPr>
              <a:t>i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9699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capacity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(noun) The quality of being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easy to understand.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(noun) The quality of lacking transparency or being obscure in meaning.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veracity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opacity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(noun) The degree of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excellence of something.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simplicity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(noun) The accuracy of facts or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the truthfulness of a person.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(noun) The maximum amount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something can contain.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publicity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quality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(noun) Attention given to someone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or something by media.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294" y="1690688"/>
            <a:ext cx="5562890" cy="45166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046B946-EDFE-CD06-4F4D-31A503F6E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112843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E9D2-2485-50C4-D362-88E26FB08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DAB147C-822F-4B56-BF1A-5CEF366BB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340D898-44FB-0D41-69FD-778B00F1E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AD4DA0B-7BC3-24E5-50EF-D6B4B263579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EDA96251-0501-3FD5-AC16-C3046B4B90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0AD93B-3941-5CED-0806-FEA878C9ED82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landed their spaceship, they noticed a quantety of colourful creatures playing together in the fields.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0E8661-C31E-FCB9-7D10-E308087CFF2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3861EF-19D6-614B-B3DE-33D1AD298A21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5C87D59-FE1B-3519-7349-BE0D6AE33653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landed their spaceship, they noticed a quantity of colourful creatures playing together in the fields.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359030-3411-F5C7-6450-44420C2D46F2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landed their spaceship, they noticed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quantity</a:t>
            </a:r>
            <a:r>
              <a:rPr lang="en-GB" sz="3200" dirty="0">
                <a:solidFill>
                  <a:schemeClr val="bg1"/>
                </a:solidFill>
              </a:rPr>
              <a:t> of colourful creatures playing together in the fields.</a:t>
            </a:r>
          </a:p>
        </p:txBody>
      </p:sp>
    </p:spTree>
    <p:extLst>
      <p:ext uri="{BB962C8B-B14F-4D97-AF65-F5344CB8AC3E}">
        <p14:creationId xmlns:p14="http://schemas.microsoft.com/office/powerpoint/2010/main" val="163891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Zintarians spoke with veracety about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importance of honesty and openness in their communety.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Zintarians spoke with veracity about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importance of honesty and openness in their community.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Zintarians spoke 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veracity</a:t>
            </a:r>
            <a:r>
              <a:rPr lang="en-GB" sz="3200" dirty="0">
                <a:solidFill>
                  <a:schemeClr val="bg1"/>
                </a:solidFill>
              </a:rPr>
              <a:t> about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importance of honesty and openness in their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community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three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CDA6A7-C8CD-F83C-5328-47BFE2110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1253" y="2850912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identity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curiosity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community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opportunity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quantity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intercity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8FE303-F399-CEFC-B178-41D9249CC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2140" y="2850912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quality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capacity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opacity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simplicity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veracity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publicity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3FC95-27BE-9041-A08C-D4622F79D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74B42F0-4E95-FFE4-18B1-4B7DB1702EE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B836694-9B3D-1061-DDFE-7F259B0A9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1F560E-8B6A-4A9B-1BAE-9D49E5BA84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164638"/>
              </p:ext>
            </p:extLst>
          </p:nvPr>
        </p:nvGraphicFramePr>
        <p:xfrm>
          <a:off x="311085" y="2034452"/>
          <a:ext cx="11642103" cy="381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660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677028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3163281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906371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4141763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Unreasonable, illogical or inappropriate.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absurd.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Something recent and up to date.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modern.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Lacking interest or flavour.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Something that is insipid.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anonymous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identified by name.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condition of being anonymous.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Unexpected or strange.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strange or peculiar thing or person.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6CFCA2D-C462-FCE3-9381-CD56AA65AE97}"/>
              </a:ext>
            </a:extLst>
          </p:cNvPr>
          <p:cNvSpPr txBox="1">
            <a:spLocks/>
          </p:cNvSpPr>
          <p:nvPr/>
        </p:nvSpPr>
        <p:spPr>
          <a:xfrm>
            <a:off x="2841809" y="927710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A448B89-2FBF-972E-A257-3297DE33A2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16" y="269689"/>
            <a:ext cx="1616650" cy="20829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4954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6108D-7005-2368-2932-A617BF428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D45FB-1221-F976-3746-3EC8024FD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B9C1A72-B9FD-AD5D-F0D1-F230809E386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053F997-3260-C433-2DCD-C6BF2B421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D1F819-200E-7274-6A9B-13029B780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63617"/>
              </p:ext>
            </p:extLst>
          </p:nvPr>
        </p:nvGraphicFramePr>
        <p:xfrm>
          <a:off x="311085" y="2034452"/>
          <a:ext cx="11642103" cy="381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660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677028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3163281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906371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4141763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Unreasonable, illogical or inappropriate.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absurd.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Something recent and up to date.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modern.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Lacking interest or flavour.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Something that is insipid.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anonymous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identified by name.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condition of being anonymous.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Unexpected or strange.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strange or peculiar thing or person.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03C2CC26-646E-15E8-B581-5F0B9359D4C9}"/>
              </a:ext>
            </a:extLst>
          </p:cNvPr>
          <p:cNvSpPr txBox="1">
            <a:spLocks/>
          </p:cNvSpPr>
          <p:nvPr/>
        </p:nvSpPr>
        <p:spPr>
          <a:xfrm>
            <a:off x="2841809" y="927710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C55CF29-7215-D095-B35D-69967C2803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16" y="269689"/>
            <a:ext cx="1616650" cy="20829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449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A5CE-C9F2-3C1F-B97C-C143792C0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AA042-0174-7E9D-F2D1-52E91031C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4D5BDF-888B-5CE1-DD52-192531FAD5A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F1EC982-FA7F-0C2D-CEDC-548B76BF8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766F18D-D312-945F-40A6-5CF7D0A9C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115081"/>
              </p:ext>
            </p:extLst>
          </p:nvPr>
        </p:nvGraphicFramePr>
        <p:xfrm>
          <a:off x="311085" y="2034452"/>
          <a:ext cx="11642103" cy="381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660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677028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3163281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906371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4141763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Unreasonable, illogical or inappropriate.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absurd.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Something recent and up to date.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modernity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modern.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Lacking interest or flavour.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Something that is insipid.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anonym(ous)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identified by name.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condition of being anonymous.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Unexpected or strange.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strange or peculiar thing or person.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00375147-3974-CA4D-C1B6-885DBD0BC509}"/>
              </a:ext>
            </a:extLst>
          </p:cNvPr>
          <p:cNvSpPr txBox="1">
            <a:spLocks/>
          </p:cNvSpPr>
          <p:nvPr/>
        </p:nvSpPr>
        <p:spPr>
          <a:xfrm>
            <a:off x="2841809" y="927710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2A8CA29-0A3C-71E9-F594-8C2D7E97B8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16" y="269689"/>
            <a:ext cx="1616650" cy="20829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190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2761C-C254-F0B2-3564-F2F17419E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68709-7EF5-DBF2-F561-49EE0A76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3E1F035-8F46-4E52-DC0D-9999C1C1EA3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3588539-C497-3721-D6C9-56B25D58F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18E84BE-CAD3-E65E-96C7-6D965DA8E2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149838"/>
              </p:ext>
            </p:extLst>
          </p:nvPr>
        </p:nvGraphicFramePr>
        <p:xfrm>
          <a:off x="311085" y="2034452"/>
          <a:ext cx="11642103" cy="381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660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677028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3163281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906371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4141763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Unreasonable, illogical or inappropriate.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absurd.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Something recent and up to date.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modernity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modern.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Lacking interest or flavour.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Something that is insipid.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anonym(ous)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identified by name.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condition of being anonymous.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Unexpected or strange.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strange or peculiar thing or person.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2ABA431-D4D3-0247-524F-FF3CC7EA5B22}"/>
              </a:ext>
            </a:extLst>
          </p:cNvPr>
          <p:cNvSpPr txBox="1">
            <a:spLocks/>
          </p:cNvSpPr>
          <p:nvPr/>
        </p:nvSpPr>
        <p:spPr>
          <a:xfrm>
            <a:off x="2841809" y="927710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C139672-BA8A-6C6C-A70C-177C0BABC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16" y="269689"/>
            <a:ext cx="1616650" cy="20829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059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3125B-EA85-328C-B025-021EB7E9E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1D10B-66C9-B32B-43BD-1086E36F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CE78EE7-2D77-92C8-E20B-BE0B3EE4608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C47710E-2890-D0F2-E644-BF5887F08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440B8B-ED39-7146-D69E-7FFA86268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543184"/>
              </p:ext>
            </p:extLst>
          </p:nvPr>
        </p:nvGraphicFramePr>
        <p:xfrm>
          <a:off x="311085" y="2034452"/>
          <a:ext cx="11642103" cy="381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660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677028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3163281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906371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4141763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Unreasonable, illogical or inappropriate.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absurd.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Something recent and up to date.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modernity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modern.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Lacking interest or flavour.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Something that is insipid.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anonym(ous)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identified by name.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condition of being anonymous.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Unexpected or strange.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strange or peculiar thing or person.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33B458E-C93D-95BD-EF90-7171D4B89D28}"/>
              </a:ext>
            </a:extLst>
          </p:cNvPr>
          <p:cNvSpPr txBox="1">
            <a:spLocks/>
          </p:cNvSpPr>
          <p:nvPr/>
        </p:nvSpPr>
        <p:spPr>
          <a:xfrm>
            <a:off x="2841809" y="927710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17D1E8F-7DFC-E6A6-A73D-BCB589AC8D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16" y="269689"/>
            <a:ext cx="1616650" cy="20829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9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3A7F2-2CA0-EDE4-A592-7F331E4D8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A9A01-A194-EBAC-41D9-B6291AC9E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EA63D0A-F779-784F-DD8E-BA5CF148E4C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0F0EA9B-1214-5C1B-7D45-904ECCF5F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8B41187-75D2-E56F-9F5C-F8656DB83E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365656"/>
              </p:ext>
            </p:extLst>
          </p:nvPr>
        </p:nvGraphicFramePr>
        <p:xfrm>
          <a:off x="311085" y="2034452"/>
          <a:ext cx="11642103" cy="381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660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677028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3163281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906371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4141763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Adjective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Noun 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Unreasonable, illogical or inappropriate.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absurdity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absurd.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Something recent and up to date.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modernity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The quality of being modern.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Lacking interest or flavour.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insipidity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Something that is insipid.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anonym(ous)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identified by name.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anonymity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condition of being anonymous.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Unexpected or strange.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oddity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1800" b="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strange or peculiar thing or person. </a:t>
                      </a:r>
                      <a:endParaRPr lang="en-GB" sz="2000" b="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AF449BB1-867C-9A7E-456E-236C804F7E17}"/>
              </a:ext>
            </a:extLst>
          </p:cNvPr>
          <p:cNvSpPr txBox="1">
            <a:spLocks/>
          </p:cNvSpPr>
          <p:nvPr/>
        </p:nvSpPr>
        <p:spPr>
          <a:xfrm>
            <a:off x="2841809" y="927710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26142FD-CC55-DD45-E92D-E25EC616BB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16" y="269689"/>
            <a:ext cx="1616650" cy="20829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889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73218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5819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Words with ending –ity.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527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identity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curiosity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community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opportunity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quantity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intercity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1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quality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capacity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opacity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simplicity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veracity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publicity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4DE2AC0-BB36-382D-2F94-57B2EBE5143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suffix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suffix</a:t>
            </a:r>
            <a:r>
              <a:rPr lang="en-GB" sz="4400" dirty="0">
                <a:solidFill>
                  <a:schemeClr val="bg1"/>
                </a:solidFill>
              </a:rPr>
              <a:t> is a group of letters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added to a root work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to make a new word.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4935350" y="3290267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380" y="4356848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542386" y="4332469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10462" y="4332469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12077" y="4787448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539209" y="3258760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456613" y="3307854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85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9EAF59C-1E2B-8791-688E-EF011E305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8"/>
            <a:ext cx="10049691" cy="144562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see or hear what these words have in common?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535681" y="2099385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identity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645" y="653763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63E192-5F09-ABDB-09EC-8B904EFDFC94}"/>
              </a:ext>
            </a:extLst>
          </p:cNvPr>
          <p:cNvSpPr txBox="1">
            <a:spLocks/>
          </p:cNvSpPr>
          <p:nvPr/>
        </p:nvSpPr>
        <p:spPr>
          <a:xfrm>
            <a:off x="8382001" y="2099385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curiosity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D14557-A3C8-A99C-4E9D-D7C8B9933D6E}"/>
              </a:ext>
            </a:extLst>
          </p:cNvPr>
          <p:cNvSpPr txBox="1">
            <a:spLocks/>
          </p:cNvSpPr>
          <p:nvPr/>
        </p:nvSpPr>
        <p:spPr>
          <a:xfrm>
            <a:off x="1197430" y="3247134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community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F80E83-4F2F-D607-67B4-017A4A8FC971}"/>
              </a:ext>
            </a:extLst>
          </p:cNvPr>
          <p:cNvSpPr txBox="1">
            <a:spLocks/>
          </p:cNvSpPr>
          <p:nvPr/>
        </p:nvSpPr>
        <p:spPr>
          <a:xfrm>
            <a:off x="6095961" y="3231504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opportunity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535680" y="4363623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quantity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8382001" y="4363622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intercity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2CA0267-5869-E69E-32A9-BAE64FFC720B}"/>
              </a:ext>
            </a:extLst>
          </p:cNvPr>
          <p:cNvSpPr txBox="1">
            <a:spLocks/>
          </p:cNvSpPr>
          <p:nvPr/>
        </p:nvSpPr>
        <p:spPr>
          <a:xfrm>
            <a:off x="1197430" y="5494652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quality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DF19F9B-32DB-0AC0-9316-181D8CF2BB06}"/>
              </a:ext>
            </a:extLst>
          </p:cNvPr>
          <p:cNvSpPr txBox="1">
            <a:spLocks/>
          </p:cNvSpPr>
          <p:nvPr/>
        </p:nvSpPr>
        <p:spPr>
          <a:xfrm>
            <a:off x="6095961" y="5479022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capacity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86D19029-E08D-0598-7333-50C9914F2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138" y="809087"/>
            <a:ext cx="10049691" cy="10885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suffix </a:t>
            </a:r>
            <a:r>
              <a:rPr lang="en-GB" sz="4400" dirty="0">
                <a:solidFill>
                  <a:srgbClr val="FFFF00"/>
                </a:solidFill>
              </a:rPr>
              <a:t>ity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8B82107-C8D2-C0DA-ABD5-85CEC2FE5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4" y="-6273"/>
            <a:ext cx="1846893" cy="247766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E5152679-A8BE-6C46-5614-D79F5FD2D041}"/>
              </a:ext>
            </a:extLst>
          </p:cNvPr>
          <p:cNvSpPr txBox="1">
            <a:spLocks/>
          </p:cNvSpPr>
          <p:nvPr/>
        </p:nvSpPr>
        <p:spPr>
          <a:xfrm>
            <a:off x="3544389" y="216216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ident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7B83010-4619-DC27-A9DA-0C3D358D39AB}"/>
              </a:ext>
            </a:extLst>
          </p:cNvPr>
          <p:cNvSpPr txBox="1">
            <a:spLocks/>
          </p:cNvSpPr>
          <p:nvPr/>
        </p:nvSpPr>
        <p:spPr>
          <a:xfrm>
            <a:off x="8390709" y="216216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curios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260B0C4-0038-72B0-749F-0AD17294883D}"/>
              </a:ext>
            </a:extLst>
          </p:cNvPr>
          <p:cNvSpPr txBox="1">
            <a:spLocks/>
          </p:cNvSpPr>
          <p:nvPr/>
        </p:nvSpPr>
        <p:spPr>
          <a:xfrm>
            <a:off x="1206138" y="330991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commun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5B9F5EF-6D2F-5F8E-85CA-9000199EB573}"/>
              </a:ext>
            </a:extLst>
          </p:cNvPr>
          <p:cNvSpPr txBox="1">
            <a:spLocks/>
          </p:cNvSpPr>
          <p:nvPr/>
        </p:nvSpPr>
        <p:spPr>
          <a:xfrm>
            <a:off x="6104669" y="329428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opportun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7141BF5-79D4-97A2-BDBF-DED31F82B3A1}"/>
              </a:ext>
            </a:extLst>
          </p:cNvPr>
          <p:cNvSpPr txBox="1">
            <a:spLocks/>
          </p:cNvSpPr>
          <p:nvPr/>
        </p:nvSpPr>
        <p:spPr>
          <a:xfrm>
            <a:off x="3544388" y="4426399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quant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D38E435-C971-A991-86FE-E3825BAB9642}"/>
              </a:ext>
            </a:extLst>
          </p:cNvPr>
          <p:cNvSpPr txBox="1">
            <a:spLocks/>
          </p:cNvSpPr>
          <p:nvPr/>
        </p:nvSpPr>
        <p:spPr>
          <a:xfrm>
            <a:off x="8390709" y="442639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interc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DA416022-9639-3996-B4ED-E2AC73F3A383}"/>
              </a:ext>
            </a:extLst>
          </p:cNvPr>
          <p:cNvSpPr txBox="1">
            <a:spLocks/>
          </p:cNvSpPr>
          <p:nvPr/>
        </p:nvSpPr>
        <p:spPr>
          <a:xfrm>
            <a:off x="1206138" y="555742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qual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3ADF694-2D2D-B71F-DD3B-FC8DACEC7E9F}"/>
              </a:ext>
            </a:extLst>
          </p:cNvPr>
          <p:cNvSpPr txBox="1">
            <a:spLocks/>
          </p:cNvSpPr>
          <p:nvPr/>
        </p:nvSpPr>
        <p:spPr>
          <a:xfrm>
            <a:off x="6104669" y="554179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capac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31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98677-1B46-1933-9FE9-BFD7F47EE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AB3A90A7-1A05-E161-205F-FD4BA50BE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DF064-E90A-86D4-2659-CC41BD0E3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138" y="161364"/>
            <a:ext cx="10049691" cy="30748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Words ending in -ity are usually </a:t>
            </a:r>
            <a:r>
              <a:rPr lang="en-GB" sz="3200" b="1" u="sng" dirty="0">
                <a:solidFill>
                  <a:schemeClr val="bg1"/>
                </a:solidFill>
              </a:rPr>
              <a:t>abstract nouns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They are the names of ‘things’ like all nouns but they are not solid, countable things like tables and pencils.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B20F648-C52E-146D-9B70-DF808758334E}"/>
              </a:ext>
            </a:extLst>
          </p:cNvPr>
          <p:cNvSpPr txBox="1">
            <a:spLocks/>
          </p:cNvSpPr>
          <p:nvPr/>
        </p:nvSpPr>
        <p:spPr>
          <a:xfrm>
            <a:off x="1206137" y="3552595"/>
            <a:ext cx="10049691" cy="30748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 abstract noun refers to things which we can’t really see like ideas, concepts and qualities. 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suffix -ity usually means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a quality, condition, or state. </a:t>
            </a: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1CB50C79-CE50-809A-FF2B-BDAB1C70C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4" y="-6272"/>
            <a:ext cx="1487831" cy="199597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01968FD0-451A-3036-CB10-44C2E956F831}"/>
              </a:ext>
            </a:extLst>
          </p:cNvPr>
          <p:cNvSpPr txBox="1">
            <a:spLocks/>
          </p:cNvSpPr>
          <p:nvPr/>
        </p:nvSpPr>
        <p:spPr>
          <a:xfrm>
            <a:off x="172979" y="2519248"/>
            <a:ext cx="2519338" cy="50379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commun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C424781-6BEA-A536-1755-97066FB8E51B}"/>
              </a:ext>
            </a:extLst>
          </p:cNvPr>
          <p:cNvSpPr txBox="1">
            <a:spLocks/>
          </p:cNvSpPr>
          <p:nvPr/>
        </p:nvSpPr>
        <p:spPr>
          <a:xfrm>
            <a:off x="9499683" y="2576934"/>
            <a:ext cx="2519338" cy="50379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opportun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469E857-0B30-8AC4-8192-17B4304EEBC7}"/>
              </a:ext>
            </a:extLst>
          </p:cNvPr>
          <p:cNvSpPr txBox="1">
            <a:spLocks/>
          </p:cNvSpPr>
          <p:nvPr/>
        </p:nvSpPr>
        <p:spPr>
          <a:xfrm>
            <a:off x="2903366" y="3177101"/>
            <a:ext cx="2519338" cy="50379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quant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F44FEEE8-5C18-09B0-7717-5D733F46E79F}"/>
              </a:ext>
            </a:extLst>
          </p:cNvPr>
          <p:cNvSpPr txBox="1">
            <a:spLocks/>
          </p:cNvSpPr>
          <p:nvPr/>
        </p:nvSpPr>
        <p:spPr>
          <a:xfrm>
            <a:off x="6527975" y="3207231"/>
            <a:ext cx="2519338" cy="50379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capac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59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CCC4F85E-CAF6-7AB4-CC73-0BB24DFDA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checked his identity papers carefully.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73188" y="332429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ident</a:t>
            </a:r>
            <a:r>
              <a:rPr lang="en-GB" sz="8000" u="sng" dirty="0">
                <a:solidFill>
                  <a:srgbClr val="FFFF00"/>
                </a:solidFill>
              </a:rPr>
              <a:t>ity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35" y="225919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6705190-475C-5316-8905-1B8F4886A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cat's curiosity got her into trouble.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740" y="174985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5042263" y="3080921"/>
            <a:ext cx="6435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curios</a:t>
            </a:r>
            <a:r>
              <a:rPr lang="en-GB" sz="8000" u="sng" dirty="0">
                <a:solidFill>
                  <a:srgbClr val="7030A0"/>
                </a:solidFill>
              </a:rPr>
              <a:t>ity</a:t>
            </a:r>
          </a:p>
        </p:txBody>
      </p:sp>
    </p:spTree>
    <p:extLst>
      <p:ext uri="{BB962C8B-B14F-4D97-AF65-F5344CB8AC3E}">
        <p14:creationId xmlns:p14="http://schemas.microsoft.com/office/powerpoint/2010/main" val="3380317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1316</Words>
  <Application>Microsoft Office PowerPoint</Application>
  <PresentationFormat>Widescreen</PresentationFormat>
  <Paragraphs>303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Scrambler has been scrambling!</vt:lpstr>
      <vt:lpstr>Words with ending –ity.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56</cp:revision>
  <dcterms:created xsi:type="dcterms:W3CDTF">2022-05-31T09:42:07Z</dcterms:created>
  <dcterms:modified xsi:type="dcterms:W3CDTF">2025-12-08T17:46:33Z</dcterms:modified>
</cp:coreProperties>
</file>