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274" r:id="rId3"/>
    <p:sldId id="370" r:id="rId4"/>
    <p:sldId id="392" r:id="rId5"/>
    <p:sldId id="393" r:id="rId6"/>
    <p:sldId id="354" r:id="rId7"/>
    <p:sldId id="372" r:id="rId8"/>
    <p:sldId id="309" r:id="rId9"/>
    <p:sldId id="374" r:id="rId10"/>
    <p:sldId id="394" r:id="rId11"/>
    <p:sldId id="395" r:id="rId12"/>
    <p:sldId id="308" r:id="rId13"/>
    <p:sldId id="375" r:id="rId14"/>
    <p:sldId id="397" r:id="rId15"/>
    <p:sldId id="398" r:id="rId16"/>
    <p:sldId id="376" r:id="rId17"/>
    <p:sldId id="387" r:id="rId18"/>
    <p:sldId id="379" r:id="rId19"/>
    <p:sldId id="399" r:id="rId20"/>
    <p:sldId id="400" r:id="rId21"/>
    <p:sldId id="326" r:id="rId22"/>
    <p:sldId id="327" r:id="rId23"/>
    <p:sldId id="312" r:id="rId24"/>
    <p:sldId id="281" r:id="rId25"/>
    <p:sldId id="314" r:id="rId26"/>
    <p:sldId id="282" r:id="rId27"/>
    <p:sldId id="315" r:id="rId28"/>
    <p:sldId id="283" r:id="rId29"/>
    <p:sldId id="316" r:id="rId30"/>
    <p:sldId id="302" r:id="rId31"/>
    <p:sldId id="317" r:id="rId32"/>
    <p:sldId id="329" r:id="rId33"/>
    <p:sldId id="330" r:id="rId34"/>
    <p:sldId id="371" r:id="rId35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65C705-9076-41C7-AF4F-B42F5E9F7944}" v="1" dt="2025-12-08T17:26:01.7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6:03.037" v="1" actId="47"/>
      <pc:docMkLst>
        <pc:docMk/>
      </pc:docMkLst>
      <pc:sldChg chg="del">
        <pc:chgData name="Glen Jones" userId="e846aaca-4b24-4b13-b0d0-f2308e16b284" providerId="ADAL" clId="{ED47ACC3-9597-4D89-A1DC-43CF280EF274}" dt="2025-12-08T17:26:03.037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26:01.718" v="0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2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13480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733058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with no change to the root word.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62530" y="2759440"/>
            <a:ext cx="9631680" cy="6835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e.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F624695-C290-A077-0769-CA9ADA3B57EB}"/>
              </a:ext>
            </a:extLst>
          </p:cNvPr>
          <p:cNvSpPr/>
          <p:nvPr/>
        </p:nvSpPr>
        <p:spPr>
          <a:xfrm>
            <a:off x="1062530" y="3785822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vowel, consonant. 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3DDE03DB-EC67-A08B-C5DF-E1223D7E4308}"/>
              </a:ext>
            </a:extLst>
          </p:cNvPr>
          <p:cNvSpPr/>
          <p:nvPr/>
        </p:nvSpPr>
        <p:spPr>
          <a:xfrm>
            <a:off x="1062530" y="4812203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of more than one syllable. </a:t>
            </a:r>
          </a:p>
        </p:txBody>
      </p:sp>
    </p:spTree>
    <p:extLst>
      <p:ext uri="{BB962C8B-B14F-4D97-AF65-F5344CB8AC3E}">
        <p14:creationId xmlns:p14="http://schemas.microsoft.com/office/powerpoint/2010/main" val="3224121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13480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03FA864-1B06-A5BB-336E-1A3C10EB5B90}"/>
              </a:ext>
            </a:extLst>
          </p:cNvPr>
          <p:cNvSpPr/>
          <p:nvPr/>
        </p:nvSpPr>
        <p:spPr>
          <a:xfrm>
            <a:off x="1054671" y="2707799"/>
            <a:ext cx="9631680" cy="211812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hiking, shining, scaring, icing, having, giving, 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1C32930D-3FC3-8B6A-A525-B916C323E5FE}"/>
              </a:ext>
            </a:extLst>
          </p:cNvPr>
          <p:cNvSpPr/>
          <p:nvPr/>
        </p:nvSpPr>
        <p:spPr>
          <a:xfrm>
            <a:off x="1062530" y="1761907"/>
            <a:ext cx="9631680" cy="6835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e.</a:t>
            </a:r>
          </a:p>
        </p:txBody>
      </p:sp>
    </p:spTree>
    <p:extLst>
      <p:ext uri="{BB962C8B-B14F-4D97-AF65-F5344CB8AC3E}">
        <p14:creationId xmlns:p14="http://schemas.microsoft.com/office/powerpoint/2010/main" val="10626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552DAAE-7225-9EB6-C91D-017673765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154205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</a:t>
            </a:r>
            <a:r>
              <a:rPr lang="en-GB" altLang="en-US" sz="3600" dirty="0" err="1">
                <a:solidFill>
                  <a:schemeClr val="bg1"/>
                </a:solidFill>
                <a:latin typeface="+mj-lt"/>
              </a:rPr>
              <a:t>ing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to words ending e?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1E0D909D-435D-E30D-0DEA-A29EEA6DF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1123" y="2008930"/>
            <a:ext cx="605667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cry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3EF28B-5CA2-CCFD-888B-450293F44D48}"/>
              </a:ext>
            </a:extLst>
          </p:cNvPr>
          <p:cNvGrpSpPr/>
          <p:nvPr/>
        </p:nvGrpSpPr>
        <p:grpSpPr>
          <a:xfrm>
            <a:off x="848403" y="2070702"/>
            <a:ext cx="4477828" cy="751909"/>
            <a:chOff x="291738" y="2088779"/>
            <a:chExt cx="4477828" cy="751909"/>
          </a:xfrm>
        </p:grpSpPr>
        <p:sp>
          <p:nvSpPr>
            <p:cNvPr id="57" name="Title 20">
              <a:extLst>
                <a:ext uri="{FF2B5EF4-FFF2-40B4-BE49-F238E27FC236}">
                  <a16:creationId xmlns:a16="http://schemas.microsoft.com/office/drawing/2014/main" id="{BD30FFCF-12EB-E56F-D2B5-5F7A824392E0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solidFill>
              <a:srgbClr val="EF8023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hik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e</a:t>
              </a:r>
            </a:p>
          </p:txBody>
        </p: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8F625E4-CF57-F035-E1D7-6E86FEA4DFA3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itle 20">
              <a:extLst>
                <a:ext uri="{FF2B5EF4-FFF2-40B4-BE49-F238E27FC236}">
                  <a16:creationId xmlns:a16="http://schemas.microsoft.com/office/drawing/2014/main" id="{14BCCAB6-34B1-BFA9-AB7F-67B1A295C1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044875" cy="738960"/>
            </a:xfrm>
            <a:prstGeom prst="roundRect">
              <a:avLst/>
            </a:prstGeom>
            <a:solidFill>
              <a:srgbClr val="EF8023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hik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ing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0D4FF57-0447-799F-0951-2BCD34560D27}"/>
              </a:ext>
            </a:extLst>
          </p:cNvPr>
          <p:cNvGrpSpPr/>
          <p:nvPr/>
        </p:nvGrpSpPr>
        <p:grpSpPr>
          <a:xfrm>
            <a:off x="3825785" y="4103212"/>
            <a:ext cx="4540427" cy="746131"/>
            <a:chOff x="291738" y="2094557"/>
            <a:chExt cx="4540427" cy="746131"/>
          </a:xfrm>
          <a:solidFill>
            <a:srgbClr val="00B0F0"/>
          </a:solidFill>
        </p:grpSpPr>
        <p:sp>
          <p:nvSpPr>
            <p:cNvPr id="79" name="Title 20">
              <a:extLst>
                <a:ext uri="{FF2B5EF4-FFF2-40B4-BE49-F238E27FC236}">
                  <a16:creationId xmlns:a16="http://schemas.microsoft.com/office/drawing/2014/main" id="{2FC50271-5740-EF5E-5EB7-9269C47830C1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scar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e</a:t>
              </a:r>
            </a:p>
          </p:txBody>
        </p: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B451266E-EA96-716A-5E00-B0A7E3417350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itle 20">
              <a:extLst>
                <a:ext uri="{FF2B5EF4-FFF2-40B4-BE49-F238E27FC236}">
                  <a16:creationId xmlns:a16="http://schemas.microsoft.com/office/drawing/2014/main" id="{E5D45CC3-C9DA-9027-C54D-3856838330C7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094557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scar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ing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7010712" y="2085594"/>
            <a:ext cx="4477825" cy="755094"/>
            <a:chOff x="291738" y="2085594"/>
            <a:chExt cx="4477825" cy="755094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shin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e</a:t>
              </a: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085594"/>
              <a:ext cx="20448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shin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709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explore new worlds, and his favourite activity was </a:t>
            </a:r>
            <a:r>
              <a:rPr lang="en-GB" sz="3600" dirty="0" err="1">
                <a:solidFill>
                  <a:schemeClr val="bg1"/>
                </a:solidFill>
              </a:rPr>
              <a:t>hikeing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explore new worlds, and his favourite activity was </a:t>
            </a:r>
            <a:r>
              <a:rPr lang="en-GB" sz="3600" u="sng" dirty="0">
                <a:solidFill>
                  <a:srgbClr val="FF0000"/>
                </a:solidFill>
              </a:rPr>
              <a:t>hiking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explore new worlds, and his favourite activity was hiking.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10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13480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733058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with no change to the root word.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62530" y="2759440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e.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D4A5419-6C53-4732-5B84-29520DA6237D}"/>
              </a:ext>
            </a:extLst>
          </p:cNvPr>
          <p:cNvSpPr/>
          <p:nvPr/>
        </p:nvSpPr>
        <p:spPr>
          <a:xfrm>
            <a:off x="1062530" y="3785822"/>
            <a:ext cx="9631680" cy="6835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vowel, consonant. 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AA17A632-C13E-2172-0622-196D8BFE2AFD}"/>
              </a:ext>
            </a:extLst>
          </p:cNvPr>
          <p:cNvSpPr/>
          <p:nvPr/>
        </p:nvSpPr>
        <p:spPr>
          <a:xfrm>
            <a:off x="1062530" y="4812203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of more than one syllable. </a:t>
            </a:r>
          </a:p>
        </p:txBody>
      </p:sp>
    </p:spTree>
    <p:extLst>
      <p:ext uri="{BB962C8B-B14F-4D97-AF65-F5344CB8AC3E}">
        <p14:creationId xmlns:p14="http://schemas.microsoft.com/office/powerpoint/2010/main" val="30332833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93524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patting, dropping, humming, running, 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2B788F9-E534-D1F1-2D98-359DB3DFB68D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vowel, consonant. </a:t>
            </a:r>
          </a:p>
        </p:txBody>
      </p:sp>
    </p:spTree>
    <p:extLst>
      <p:ext uri="{BB962C8B-B14F-4D97-AF65-F5344CB8AC3E}">
        <p14:creationId xmlns:p14="http://schemas.microsoft.com/office/powerpoint/2010/main" val="377024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9E1B4CA-5355-81E7-EEAE-EA17F68C0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216590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-ed or -</a:t>
            </a:r>
            <a:r>
              <a:rPr lang="en-GB" altLang="en-US" sz="3600" dirty="0" err="1">
                <a:solidFill>
                  <a:schemeClr val="bg1"/>
                </a:solidFill>
                <a:latin typeface="+mj-lt"/>
              </a:rPr>
              <a:t>ing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to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words that end ‘vowel, consonant’?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1108150" y="4735320"/>
            <a:ext cx="4802639" cy="740754"/>
            <a:chOff x="291738" y="2101728"/>
            <a:chExt cx="4802639" cy="740754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103522"/>
              <a:ext cx="2369689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dropping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6594458" y="3521088"/>
            <a:ext cx="4667481" cy="764057"/>
            <a:chOff x="291738" y="2076631"/>
            <a:chExt cx="4667481" cy="764057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076631"/>
              <a:ext cx="2234531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humming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A5EDC6-B81E-D32C-7E84-662C6C515470}"/>
              </a:ext>
            </a:extLst>
          </p:cNvPr>
          <p:cNvGrpSpPr/>
          <p:nvPr/>
        </p:nvGrpSpPr>
        <p:grpSpPr>
          <a:xfrm>
            <a:off x="1076519" y="2654827"/>
            <a:ext cx="4540427" cy="764057"/>
            <a:chOff x="291738" y="2076631"/>
            <a:chExt cx="4540427" cy="764057"/>
          </a:xfrm>
          <a:solidFill>
            <a:schemeClr val="accent2"/>
          </a:solidFill>
        </p:grpSpPr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A758AC8A-D44D-E16D-1E66-6B753EE7E317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05438CD-1CD1-AA78-4F3A-CAD0CAED974B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265FFA68-E529-ACEA-EA53-E7B6939EFB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076631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patting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625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F909F0F4-6090-A638-6203-2C20A78F9C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216590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</a:t>
            </a:r>
            <a:r>
              <a:rPr lang="en-GB" altLang="en-US" sz="3600" dirty="0" err="1">
                <a:solidFill>
                  <a:schemeClr val="bg1"/>
                </a:solidFill>
                <a:latin typeface="+mj-lt"/>
              </a:rPr>
              <a:t>ing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to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words that  end ‘vowel, consonant’?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1076519" y="4654614"/>
            <a:ext cx="4802639" cy="755096"/>
            <a:chOff x="291738" y="2085592"/>
            <a:chExt cx="4802639" cy="755096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085592"/>
              <a:ext cx="2369689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pp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6575056" y="3512254"/>
            <a:ext cx="4667481" cy="764059"/>
            <a:chOff x="291738" y="2076629"/>
            <a:chExt cx="4667481" cy="764059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076629"/>
              <a:ext cx="2234531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mm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A5EDC6-B81E-D32C-7E84-662C6C515470}"/>
              </a:ext>
            </a:extLst>
          </p:cNvPr>
          <p:cNvGrpSpPr/>
          <p:nvPr/>
        </p:nvGrpSpPr>
        <p:grpSpPr>
          <a:xfrm>
            <a:off x="1076519" y="2654827"/>
            <a:ext cx="4540427" cy="764057"/>
            <a:chOff x="291738" y="2076631"/>
            <a:chExt cx="4540427" cy="764057"/>
          </a:xfrm>
          <a:solidFill>
            <a:schemeClr val="accent2"/>
          </a:solidFill>
        </p:grpSpPr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A758AC8A-D44D-E16D-1E66-6B753EE7E317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05438CD-1CD1-AA78-4F3A-CAD0CAED974B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265FFA68-E529-ACEA-EA53-E7B6939EFB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076631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tt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72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little cloud hovered over them, </a:t>
            </a:r>
            <a:r>
              <a:rPr lang="en-GB" sz="3600" dirty="0" err="1">
                <a:solidFill>
                  <a:schemeClr val="bg1"/>
                </a:solidFill>
              </a:rPr>
              <a:t>huming</a:t>
            </a:r>
            <a:r>
              <a:rPr lang="en-GB" sz="3600" dirty="0">
                <a:solidFill>
                  <a:schemeClr val="bg1"/>
                </a:solidFill>
              </a:rPr>
              <a:t> a happy tune.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little cloud hovered over them, </a:t>
            </a:r>
            <a:r>
              <a:rPr lang="en-GB" sz="3600" u="sng" dirty="0">
                <a:solidFill>
                  <a:srgbClr val="FF0000"/>
                </a:solidFill>
              </a:rPr>
              <a:t>humming</a:t>
            </a:r>
            <a:r>
              <a:rPr lang="en-GB" sz="3600" dirty="0">
                <a:solidFill>
                  <a:schemeClr val="bg1"/>
                </a:solidFill>
              </a:rPr>
              <a:t> a happy tune.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little cloud hovered over them, humming a happy tune.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5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13480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733058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with no change to the root word.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62530" y="2759440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e.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D4A5419-6C53-4732-5B84-29520DA6237D}"/>
              </a:ext>
            </a:extLst>
          </p:cNvPr>
          <p:cNvSpPr/>
          <p:nvPr/>
        </p:nvSpPr>
        <p:spPr>
          <a:xfrm>
            <a:off x="1062530" y="3785822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vowel, consonant. 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AA17A632-C13E-2172-0622-196D8BFE2AFD}"/>
              </a:ext>
            </a:extLst>
          </p:cNvPr>
          <p:cNvSpPr/>
          <p:nvPr/>
        </p:nvSpPr>
        <p:spPr>
          <a:xfrm>
            <a:off x="1062530" y="4812203"/>
            <a:ext cx="9631680" cy="6835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of more than one syllable. </a:t>
            </a:r>
          </a:p>
        </p:txBody>
      </p:sp>
    </p:spTree>
    <p:extLst>
      <p:ext uri="{BB962C8B-B14F-4D97-AF65-F5344CB8AC3E}">
        <p14:creationId xmlns:p14="http://schemas.microsoft.com/office/powerpoint/2010/main" val="234879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43314"/>
            <a:ext cx="9144000" cy="31641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Adding suffixes that start with a vowel to words ending -fer. 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93524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gardening, limiting, happening, forgetting, beginning,…?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529C19E4-62E0-D01E-5AD0-BD1437B126F5}"/>
              </a:ext>
            </a:extLst>
          </p:cNvPr>
          <p:cNvSpPr/>
          <p:nvPr/>
        </p:nvSpPr>
        <p:spPr>
          <a:xfrm>
            <a:off x="1062530" y="1985873"/>
            <a:ext cx="9631680" cy="6835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of more than one syllable. </a:t>
            </a:r>
          </a:p>
        </p:txBody>
      </p:sp>
    </p:spTree>
    <p:extLst>
      <p:ext uri="{BB962C8B-B14F-4D97-AF65-F5344CB8AC3E}">
        <p14:creationId xmlns:p14="http://schemas.microsoft.com/office/powerpoint/2010/main" val="121869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98ECE3-074D-D060-5B8A-CA68D59FD4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955618"/>
            <a:ext cx="11268891" cy="187003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what a syllable is?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pic>
        <p:nvPicPr>
          <p:cNvPr id="3" name="Picture 2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ECF7CA76-CE14-CD26-4D23-1E902E0513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836" y="3510528"/>
            <a:ext cx="4432300" cy="295486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BC630F9-888B-4EA9-AAD4-0137718A7F80}"/>
              </a:ext>
            </a:extLst>
          </p:cNvPr>
          <p:cNvSpPr txBox="1">
            <a:spLocks/>
          </p:cNvSpPr>
          <p:nvPr/>
        </p:nvSpPr>
        <p:spPr>
          <a:xfrm>
            <a:off x="768719" y="3202413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6546AF-10B1-D211-EC7C-D7CDAD7213FC}"/>
              </a:ext>
            </a:extLst>
          </p:cNvPr>
          <p:cNvSpPr txBox="1">
            <a:spLocks/>
          </p:cNvSpPr>
          <p:nvPr/>
        </p:nvSpPr>
        <p:spPr>
          <a:xfrm>
            <a:off x="3987151" y="3510528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drip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9DA01F-A167-F2C3-4F79-DA9D2E81A773}"/>
              </a:ext>
            </a:extLst>
          </p:cNvPr>
          <p:cNvSpPr txBox="1">
            <a:spLocks/>
          </p:cNvSpPr>
          <p:nvPr/>
        </p:nvSpPr>
        <p:spPr>
          <a:xfrm>
            <a:off x="768719" y="4606758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D31738C-3D17-4E7F-6F17-30FF5B05566E}"/>
              </a:ext>
            </a:extLst>
          </p:cNvPr>
          <p:cNvSpPr txBox="1">
            <a:spLocks/>
          </p:cNvSpPr>
          <p:nvPr/>
        </p:nvSpPr>
        <p:spPr>
          <a:xfrm>
            <a:off x="3987151" y="5195794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pot</a:t>
            </a:r>
          </a:p>
        </p:txBody>
      </p:sp>
    </p:spTree>
    <p:extLst>
      <p:ext uri="{BB962C8B-B14F-4D97-AF65-F5344CB8AC3E}">
        <p14:creationId xmlns:p14="http://schemas.microsoft.com/office/powerpoint/2010/main" val="377074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B63E5A4B-BC18-103B-5EAE-63BB5D2F72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955618"/>
            <a:ext cx="11268891" cy="187003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syllables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do these words have?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pic>
        <p:nvPicPr>
          <p:cNvPr id="3" name="Picture 2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ECF7CA76-CE14-CD26-4D23-1E902E0513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836" y="3510528"/>
            <a:ext cx="4432300" cy="295486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BC630F9-888B-4EA9-AAD4-0137718A7F80}"/>
              </a:ext>
            </a:extLst>
          </p:cNvPr>
          <p:cNvSpPr txBox="1">
            <a:spLocks/>
          </p:cNvSpPr>
          <p:nvPr/>
        </p:nvSpPr>
        <p:spPr>
          <a:xfrm>
            <a:off x="768719" y="3202413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football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6546AF-10B1-D211-EC7C-D7CDAD7213FC}"/>
              </a:ext>
            </a:extLst>
          </p:cNvPr>
          <p:cNvSpPr txBox="1">
            <a:spLocks/>
          </p:cNvSpPr>
          <p:nvPr/>
        </p:nvSpPr>
        <p:spPr>
          <a:xfrm>
            <a:off x="3987151" y="3510528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playground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9DA01F-A167-F2C3-4F79-DA9D2E81A773}"/>
              </a:ext>
            </a:extLst>
          </p:cNvPr>
          <p:cNvSpPr txBox="1">
            <a:spLocks/>
          </p:cNvSpPr>
          <p:nvPr/>
        </p:nvSpPr>
        <p:spPr>
          <a:xfrm>
            <a:off x="768719" y="4606758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blackberry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D31738C-3D17-4E7F-6F17-30FF5B05566E}"/>
              </a:ext>
            </a:extLst>
          </p:cNvPr>
          <p:cNvSpPr txBox="1">
            <a:spLocks/>
          </p:cNvSpPr>
          <p:nvPr/>
        </p:nvSpPr>
        <p:spPr>
          <a:xfrm>
            <a:off x="3987151" y="5195794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farmyard</a:t>
            </a:r>
          </a:p>
        </p:txBody>
      </p:sp>
    </p:spTree>
    <p:extLst>
      <p:ext uri="{BB962C8B-B14F-4D97-AF65-F5344CB8AC3E}">
        <p14:creationId xmlns:p14="http://schemas.microsoft.com/office/powerpoint/2010/main" val="184536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328FADC-1424-803E-EF19-5E84D173B8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71412" y="1224732"/>
            <a:ext cx="2758216" cy="220426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 more than one syllable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336429" y="169587"/>
            <a:ext cx="9738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If a word…</a:t>
            </a:r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F2EC44-9786-EB79-594B-AD6C5FD82556}"/>
              </a:ext>
            </a:extLst>
          </p:cNvPr>
          <p:cNvSpPr txBox="1">
            <a:spLocks/>
          </p:cNvSpPr>
          <p:nvPr/>
        </p:nvSpPr>
        <p:spPr>
          <a:xfrm>
            <a:off x="4716892" y="1224733"/>
            <a:ext cx="2758216" cy="220426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second consonant is stressed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BAD256-5BF7-C0A6-28AC-289EE6D659F9}"/>
              </a:ext>
            </a:extLst>
          </p:cNvPr>
          <p:cNvSpPr txBox="1"/>
          <p:nvPr/>
        </p:nvSpPr>
        <p:spPr>
          <a:xfrm>
            <a:off x="2012829" y="1892653"/>
            <a:ext cx="37208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AND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8941AB9-78D0-AEBE-8B7A-25C79CAFF3A3}"/>
              </a:ext>
            </a:extLst>
          </p:cNvPr>
          <p:cNvSpPr txBox="1">
            <a:spLocks/>
          </p:cNvSpPr>
          <p:nvPr/>
        </p:nvSpPr>
        <p:spPr>
          <a:xfrm>
            <a:off x="859446" y="4572000"/>
            <a:ext cx="10473107" cy="156138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consonant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doubled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before adding a suffix starting with a vowel.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3C75AF-2E62-460F-2452-BD2F3CF14589}"/>
              </a:ext>
            </a:extLst>
          </p:cNvPr>
          <p:cNvSpPr txBox="1"/>
          <p:nvPr/>
        </p:nvSpPr>
        <p:spPr>
          <a:xfrm>
            <a:off x="6458309" y="1892653"/>
            <a:ext cx="37208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AND</a:t>
            </a:r>
            <a:endParaRPr lang="en-GB" dirty="0"/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1811" y="5308208"/>
            <a:ext cx="1150189" cy="1481939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EDCEC847-E1ED-7726-F27E-0D9BE436B4AD}"/>
              </a:ext>
            </a:extLst>
          </p:cNvPr>
          <p:cNvSpPr txBox="1">
            <a:spLocks/>
          </p:cNvSpPr>
          <p:nvPr/>
        </p:nvSpPr>
        <p:spPr>
          <a:xfrm>
            <a:off x="9162372" y="1224731"/>
            <a:ext cx="2758216" cy="22042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Ends vowel then consonant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4488E8-1868-0F48-C658-150C273DF0E1}"/>
              </a:ext>
            </a:extLst>
          </p:cNvPr>
          <p:cNvSpPr txBox="1"/>
          <p:nvPr/>
        </p:nvSpPr>
        <p:spPr>
          <a:xfrm>
            <a:off x="4364965" y="3613186"/>
            <a:ext cx="37208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1D0ED20-6831-2AD8-B62B-29C47CB26C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forg</a:t>
            </a:r>
            <a:r>
              <a:rPr lang="en-GB" sz="8000" dirty="0">
                <a:solidFill>
                  <a:srgbClr val="7030A0"/>
                </a:solidFill>
              </a:rPr>
              <a:t>et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EF9E5C-4C27-1957-6E63-EA260E4725D1}"/>
              </a:ext>
            </a:extLst>
          </p:cNvPr>
          <p:cNvSpPr txBox="1"/>
          <p:nvPr/>
        </p:nvSpPr>
        <p:spPr>
          <a:xfrm>
            <a:off x="8514272" y="2558406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+ </a:t>
            </a:r>
            <a:r>
              <a:rPr lang="en-GB" sz="8000" dirty="0" err="1">
                <a:solidFill>
                  <a:srgbClr val="7030A0"/>
                </a:solidFill>
              </a:rPr>
              <a:t>i</a:t>
            </a:r>
            <a:r>
              <a:rPr lang="en-GB" sz="8000" dirty="0" err="1">
                <a:solidFill>
                  <a:schemeClr val="bg1"/>
                </a:solidFill>
              </a:rPr>
              <a:t>ng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2F4EA6-3379-66D7-8402-E512FDD824BF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42773CA-72E0-6DCD-6E00-334319AF0ACA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A1E94D-CB50-BD93-90EC-526E7F4964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forge</a:t>
            </a:r>
            <a:r>
              <a:rPr lang="en-GB" sz="8000" u="sng" dirty="0">
                <a:solidFill>
                  <a:srgbClr val="7030A0"/>
                </a:solidFill>
              </a:rPr>
              <a:t>tt</a:t>
            </a:r>
            <a:r>
              <a:rPr lang="en-GB" sz="8000" dirty="0">
                <a:solidFill>
                  <a:schemeClr val="bg1"/>
                </a:solidFill>
              </a:rPr>
              <a:t>ing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C9D234-233B-FEDC-2E2F-1E617B0DCA29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forg</a:t>
            </a:r>
            <a:r>
              <a:rPr lang="en-GB" sz="4800" dirty="0">
                <a:solidFill>
                  <a:srgbClr val="7030A0"/>
                </a:solidFill>
              </a:rPr>
              <a:t>et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 err="1">
                <a:solidFill>
                  <a:srgbClr val="7030A0"/>
                </a:solidFill>
              </a:rPr>
              <a:t>i</a:t>
            </a:r>
            <a:r>
              <a:rPr lang="en-GB" sz="4800" dirty="0" err="1">
                <a:solidFill>
                  <a:schemeClr val="bg1"/>
                </a:solidFill>
              </a:rPr>
              <a:t>ng</a:t>
            </a:r>
            <a:r>
              <a:rPr lang="en-GB" sz="4800" dirty="0">
                <a:solidFill>
                  <a:schemeClr val="bg1"/>
                </a:solidFill>
              </a:rPr>
              <a:t>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05991C-28B5-DA33-2882-860EE67FE53C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C7229AD-D483-C1B9-7847-AC1AB3EB4B04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8577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397260F-9AD3-54F5-2024-BD5A9F52D8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pref</a:t>
            </a:r>
            <a:r>
              <a:rPr lang="en-GB" sz="8000" dirty="0">
                <a:solidFill>
                  <a:srgbClr val="7030A0"/>
                </a:solidFill>
              </a:rPr>
              <a:t>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717F1B-2316-04F8-37AD-70AEB592971B}"/>
              </a:ext>
            </a:extLst>
          </p:cNvPr>
          <p:cNvSpPr txBox="1"/>
          <p:nvPr/>
        </p:nvSpPr>
        <p:spPr>
          <a:xfrm>
            <a:off x="8514272" y="2558406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+ 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  <a:r>
              <a:rPr lang="en-GB" sz="8000" dirty="0">
                <a:solidFill>
                  <a:schemeClr val="bg1"/>
                </a:solidFill>
              </a:rPr>
              <a:t>d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4BEDF4-BD83-CB15-E765-210EE75A5E27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845027C-F1F5-6487-9EF8-0805D80A8E18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FDB32C20-6701-4FBE-31EF-25B7CD206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prefe</a:t>
            </a:r>
            <a:r>
              <a:rPr lang="en-GB" sz="8000" u="sng" dirty="0">
                <a:solidFill>
                  <a:srgbClr val="7030A0"/>
                </a:solidFill>
              </a:rPr>
              <a:t>rr</a:t>
            </a:r>
            <a:r>
              <a:rPr lang="en-GB" sz="8000" dirty="0">
                <a:solidFill>
                  <a:schemeClr val="bg1"/>
                </a:solidFill>
              </a:rPr>
              <a:t>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7736E8-A0D3-1D21-1A64-DE9DE7DA6899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pref</a:t>
            </a:r>
            <a:r>
              <a:rPr lang="en-GB" sz="4800" dirty="0">
                <a:solidFill>
                  <a:srgbClr val="7030A0"/>
                </a:solidFill>
              </a:rPr>
              <a:t>er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>
                <a:solidFill>
                  <a:srgbClr val="7030A0"/>
                </a:solidFill>
              </a:rPr>
              <a:t>e</a:t>
            </a:r>
            <a:r>
              <a:rPr lang="en-GB" sz="4800" dirty="0">
                <a:solidFill>
                  <a:schemeClr val="bg1"/>
                </a:solidFill>
              </a:rPr>
              <a:t>d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A0E33-9A26-0B46-5681-396F5F4477F8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BC91573-08BA-736E-C05D-B40E84A3B8F1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77340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FDF91B9-F1C5-49AA-0A1E-E87AC2902F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beg</a:t>
            </a:r>
            <a:r>
              <a:rPr lang="en-GB" sz="8000" dirty="0">
                <a:solidFill>
                  <a:srgbClr val="7030A0"/>
                </a:solidFill>
              </a:rPr>
              <a:t>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1D59A5-2BEC-7163-48DE-94959FCD9E14}"/>
              </a:ext>
            </a:extLst>
          </p:cNvPr>
          <p:cNvSpPr txBox="1"/>
          <p:nvPr/>
        </p:nvSpPr>
        <p:spPr>
          <a:xfrm>
            <a:off x="7815533" y="2575619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+ </a:t>
            </a:r>
            <a:r>
              <a:rPr lang="en-GB" sz="8000" dirty="0" err="1">
                <a:solidFill>
                  <a:srgbClr val="7030A0"/>
                </a:solidFill>
              </a:rPr>
              <a:t>i</a:t>
            </a:r>
            <a:r>
              <a:rPr lang="en-GB" sz="8000" dirty="0" err="1">
                <a:solidFill>
                  <a:schemeClr val="bg1"/>
                </a:solidFill>
              </a:rPr>
              <a:t>ng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A0AEE5-2432-137D-4D07-4C6857E4FC54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728AC85-5424-F163-00EE-5CF2A1260DF4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6D2CABE8-A22E-835F-3116-75D8180738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begi</a:t>
            </a:r>
            <a:r>
              <a:rPr lang="en-GB" sz="8000" u="sng" dirty="0">
                <a:solidFill>
                  <a:srgbClr val="7030A0"/>
                </a:solidFill>
              </a:rPr>
              <a:t>nn</a:t>
            </a:r>
            <a:r>
              <a:rPr lang="en-GB" sz="8000" dirty="0">
                <a:solidFill>
                  <a:schemeClr val="bg1"/>
                </a:solidFill>
              </a:rPr>
              <a:t>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82041E-D05A-48DA-06C5-726CFDB70259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beg</a:t>
            </a:r>
            <a:r>
              <a:rPr lang="en-GB" sz="4800" dirty="0">
                <a:solidFill>
                  <a:srgbClr val="7030A0"/>
                </a:solidFill>
              </a:rPr>
              <a:t>in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 err="1">
                <a:solidFill>
                  <a:srgbClr val="7030A0"/>
                </a:solidFill>
              </a:rPr>
              <a:t>i</a:t>
            </a:r>
            <a:r>
              <a:rPr lang="en-GB" sz="4800" dirty="0" err="1">
                <a:solidFill>
                  <a:schemeClr val="bg1"/>
                </a:solidFill>
              </a:rPr>
              <a:t>ng</a:t>
            </a:r>
            <a:r>
              <a:rPr lang="en-GB" sz="4800" dirty="0">
                <a:solidFill>
                  <a:schemeClr val="bg1"/>
                </a:solidFill>
              </a:rPr>
              <a:t>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34051D-5B62-60DB-C923-AF3F50F4B6A1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E537467-B6B3-3A8E-E706-2B482964FB53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0561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13480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733058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with no change to the root word.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62530" y="2759440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e.</a:t>
            </a: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B6D49808-8321-FFA3-D095-6B07D1F86943}"/>
              </a:ext>
            </a:extLst>
          </p:cNvPr>
          <p:cNvSpPr/>
          <p:nvPr/>
        </p:nvSpPr>
        <p:spPr>
          <a:xfrm>
            <a:off x="1062530" y="3785822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vowel, consonant. </a:t>
            </a:r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6F61AB43-C903-6DB9-0E74-4DE0CD7FAD55}"/>
              </a:ext>
            </a:extLst>
          </p:cNvPr>
          <p:cNvSpPr/>
          <p:nvPr/>
        </p:nvSpPr>
        <p:spPr>
          <a:xfrm>
            <a:off x="1062530" y="4812203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of more than one syllable. 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8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A3C92D4-DF4F-4B17-8788-D117B4D92D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ups</a:t>
            </a:r>
            <a:r>
              <a:rPr lang="en-GB" sz="8000" dirty="0">
                <a:solidFill>
                  <a:srgbClr val="7030A0"/>
                </a:solidFill>
              </a:rPr>
              <a:t>et </a:t>
            </a:r>
            <a:r>
              <a:rPr lang="en-GB" sz="8000" dirty="0">
                <a:solidFill>
                  <a:schemeClr val="bg1"/>
                </a:solidFill>
              </a:rPr>
              <a:t>+</a:t>
            </a:r>
            <a:r>
              <a:rPr lang="en-GB" sz="8000" dirty="0">
                <a:solidFill>
                  <a:srgbClr val="7030A0"/>
                </a:solidFill>
              </a:rPr>
              <a:t> </a:t>
            </a:r>
            <a:r>
              <a:rPr lang="en-GB" sz="8000" dirty="0" err="1">
                <a:solidFill>
                  <a:srgbClr val="7030A0"/>
                </a:solidFill>
              </a:rPr>
              <a:t>i</a:t>
            </a:r>
            <a:r>
              <a:rPr lang="en-GB" sz="8000" dirty="0" err="1">
                <a:solidFill>
                  <a:schemeClr val="bg1"/>
                </a:solidFill>
              </a:rPr>
              <a:t>ng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DA92A-CB13-2B1A-FD7D-A897305C6F4F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14CE4A1-E94A-02C6-1016-1990A428E86D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89366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55FA0354-5D6F-6A5E-2316-FC57D5D78B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1EB235-A341-903F-ACE1-23500EEFD03E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ups</a:t>
            </a:r>
            <a:r>
              <a:rPr lang="en-GB" sz="4800" dirty="0">
                <a:solidFill>
                  <a:srgbClr val="7030A0"/>
                </a:solidFill>
              </a:rPr>
              <a:t>et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 err="1">
                <a:solidFill>
                  <a:srgbClr val="7030A0"/>
                </a:solidFill>
              </a:rPr>
              <a:t>i</a:t>
            </a:r>
            <a:r>
              <a:rPr lang="en-GB" sz="4800" dirty="0" err="1">
                <a:solidFill>
                  <a:schemeClr val="bg1"/>
                </a:solidFill>
              </a:rPr>
              <a:t>ng</a:t>
            </a:r>
            <a:r>
              <a:rPr lang="en-GB" sz="4800" dirty="0">
                <a:solidFill>
                  <a:schemeClr val="bg1"/>
                </a:solidFill>
              </a:rPr>
              <a:t>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0B69A8-A4DF-BD3C-0B7F-34A6A26A31C6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upse</a:t>
            </a:r>
            <a:r>
              <a:rPr lang="en-GB" sz="8000" u="sng" dirty="0">
                <a:solidFill>
                  <a:srgbClr val="7030A0"/>
                </a:solidFill>
              </a:rPr>
              <a:t>tt</a:t>
            </a:r>
            <a:r>
              <a:rPr lang="en-GB" sz="8000" dirty="0">
                <a:solidFill>
                  <a:schemeClr val="bg1"/>
                </a:solidFill>
              </a:rPr>
              <a:t>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FFF16D-0F70-E8FA-B0DB-1EF5B112E175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1FC616E-D5F9-B6F7-EDD0-227D62964DA4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92427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6115CDA-3FF7-8F80-EC64-B070FE8D27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gard</a:t>
            </a:r>
            <a:r>
              <a:rPr lang="en-GB" sz="8000" dirty="0">
                <a:solidFill>
                  <a:srgbClr val="7030A0"/>
                </a:solidFill>
              </a:rPr>
              <a:t>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717F1B-2316-04F8-37AD-70AEB592971B}"/>
              </a:ext>
            </a:extLst>
          </p:cNvPr>
          <p:cNvSpPr txBox="1"/>
          <p:nvPr/>
        </p:nvSpPr>
        <p:spPr>
          <a:xfrm>
            <a:off x="8514272" y="2558406"/>
            <a:ext cx="33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+ </a:t>
            </a:r>
            <a:r>
              <a:rPr lang="en-GB" sz="8000" dirty="0" err="1">
                <a:solidFill>
                  <a:srgbClr val="7030A0"/>
                </a:solidFill>
              </a:rPr>
              <a:t>i</a:t>
            </a:r>
            <a:r>
              <a:rPr lang="en-GB" sz="8000" dirty="0" err="1">
                <a:solidFill>
                  <a:schemeClr val="bg1"/>
                </a:solidFill>
              </a:rPr>
              <a:t>ng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4BEDF4-BD83-CB15-E765-210EE75A5E27}"/>
              </a:ext>
            </a:extLst>
          </p:cNvPr>
          <p:cNvSpPr txBox="1"/>
          <p:nvPr/>
        </p:nvSpPr>
        <p:spPr>
          <a:xfrm>
            <a:off x="5844396" y="1440611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Stressed syllable?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845027C-F1F5-6487-9EF8-0805D80A8E18}"/>
              </a:ext>
            </a:extLst>
          </p:cNvPr>
          <p:cNvCxnSpPr/>
          <p:nvPr/>
        </p:nvCxnSpPr>
        <p:spPr>
          <a:xfrm>
            <a:off x="6814868" y="1809943"/>
            <a:ext cx="672860" cy="106265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00484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AF23AA18-C958-8E08-CD57-4675DC939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garde</a:t>
            </a:r>
            <a:r>
              <a:rPr lang="en-GB" sz="8000" u="sng" dirty="0">
                <a:solidFill>
                  <a:srgbClr val="7030A0"/>
                </a:solidFill>
              </a:rPr>
              <a:t>n</a:t>
            </a:r>
            <a:r>
              <a:rPr lang="en-GB" sz="8000" dirty="0">
                <a:solidFill>
                  <a:schemeClr val="bg1"/>
                </a:solidFill>
              </a:rPr>
              <a:t>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7736E8-A0D3-1D21-1A64-DE9DE7DA6899}"/>
              </a:ext>
            </a:extLst>
          </p:cNvPr>
          <p:cNvSpPr txBox="1"/>
          <p:nvPr/>
        </p:nvSpPr>
        <p:spPr>
          <a:xfrm>
            <a:off x="5020449" y="1727410"/>
            <a:ext cx="521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gard</a:t>
            </a:r>
            <a:r>
              <a:rPr lang="en-GB" sz="4800" dirty="0">
                <a:solidFill>
                  <a:srgbClr val="7030A0"/>
                </a:solidFill>
              </a:rPr>
              <a:t>en </a:t>
            </a:r>
            <a:r>
              <a:rPr lang="en-GB" sz="4800" dirty="0">
                <a:solidFill>
                  <a:schemeClr val="bg1"/>
                </a:solidFill>
              </a:rPr>
              <a:t>+ </a:t>
            </a:r>
            <a:r>
              <a:rPr lang="en-GB" sz="4800" dirty="0" err="1">
                <a:solidFill>
                  <a:srgbClr val="7030A0"/>
                </a:solidFill>
              </a:rPr>
              <a:t>i</a:t>
            </a:r>
            <a:r>
              <a:rPr lang="en-GB" sz="4800" dirty="0" err="1">
                <a:solidFill>
                  <a:schemeClr val="bg1"/>
                </a:solidFill>
              </a:rPr>
              <a:t>ng</a:t>
            </a:r>
            <a:r>
              <a:rPr lang="en-GB" sz="4800" dirty="0">
                <a:solidFill>
                  <a:schemeClr val="bg1"/>
                </a:solidFill>
              </a:rPr>
              <a:t> =</a:t>
            </a:r>
            <a:endParaRPr lang="en-GB" sz="48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A0E33-9A26-0B46-5681-396F5F4477F8}"/>
              </a:ext>
            </a:extLst>
          </p:cNvPr>
          <p:cNvSpPr txBox="1"/>
          <p:nvPr/>
        </p:nvSpPr>
        <p:spPr>
          <a:xfrm>
            <a:off x="8596223" y="1009516"/>
            <a:ext cx="328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unstressed syllable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BC91573-08BA-736E-C05D-B40E84A3B8F1}"/>
              </a:ext>
            </a:extLst>
          </p:cNvPr>
          <p:cNvCxnSpPr>
            <a:cxnSpLocks/>
          </p:cNvCxnSpPr>
          <p:nvPr/>
        </p:nvCxnSpPr>
        <p:spPr>
          <a:xfrm flipH="1">
            <a:off x="7470475" y="1311215"/>
            <a:ext cx="1125748" cy="6211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5453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Timmy was a </a:t>
            </a:r>
            <a:r>
              <a:rPr lang="en-GB" sz="3200" dirty="0" err="1">
                <a:solidFill>
                  <a:schemeClr val="bg1"/>
                </a:solidFill>
              </a:rPr>
              <a:t>beginer</a:t>
            </a:r>
            <a:r>
              <a:rPr lang="en-GB" sz="3200" dirty="0">
                <a:solidFill>
                  <a:schemeClr val="bg1"/>
                </a:solidFill>
              </a:rPr>
              <a:t> in the world of plants and flowers, but his passion for </a:t>
            </a:r>
            <a:r>
              <a:rPr lang="en-GB" sz="3200" dirty="0" err="1">
                <a:solidFill>
                  <a:schemeClr val="bg1"/>
                </a:solidFill>
              </a:rPr>
              <a:t>gardenning</a:t>
            </a:r>
            <a:r>
              <a:rPr lang="en-GB" sz="3200" dirty="0">
                <a:solidFill>
                  <a:schemeClr val="bg1"/>
                </a:solidFill>
              </a:rPr>
              <a:t> knew no bounds.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Timmy was a beginner in the world of plants and flowers, but his passion for gardening knew no bounds.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Timmy was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beginner</a:t>
            </a:r>
            <a:r>
              <a:rPr lang="en-GB" sz="3200" dirty="0">
                <a:solidFill>
                  <a:schemeClr val="bg1"/>
                </a:solidFill>
              </a:rPr>
              <a:t> in the world of plants and flowers, but his passion for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gardening</a:t>
            </a:r>
            <a:r>
              <a:rPr lang="en-GB" sz="3200" dirty="0">
                <a:solidFill>
                  <a:schemeClr val="bg1"/>
                </a:solidFill>
              </a:rPr>
              <a:t> knew no bounds.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13480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733058"/>
            <a:ext cx="9631680" cy="6835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with no change to the root word.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62530" y="2759440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e.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62530" y="3785822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ending vowel, consonant. 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C70FC17A-2D1C-089F-95BF-E07591726F8C}"/>
              </a:ext>
            </a:extLst>
          </p:cNvPr>
          <p:cNvSpPr/>
          <p:nvPr/>
        </p:nvSpPr>
        <p:spPr>
          <a:xfrm>
            <a:off x="1062530" y="4812203"/>
            <a:ext cx="9631680" cy="6835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Adding -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to words of more than one syllable. </a:t>
            </a:r>
          </a:p>
        </p:txBody>
      </p:sp>
    </p:spTree>
    <p:extLst>
      <p:ext uri="{BB962C8B-B14F-4D97-AF65-F5344CB8AC3E}">
        <p14:creationId xmlns:p14="http://schemas.microsoft.com/office/powerpoint/2010/main" val="2356636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13480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733058"/>
            <a:ext cx="9631680" cy="68356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Adding –</a:t>
            </a:r>
            <a:r>
              <a:rPr lang="en-GB" sz="3200" dirty="0" err="1">
                <a:solidFill>
                  <a:schemeClr val="bg1"/>
                </a:solidFill>
              </a:rPr>
              <a:t>ing</a:t>
            </a:r>
            <a:r>
              <a:rPr lang="en-GB" sz="3200" dirty="0">
                <a:solidFill>
                  <a:schemeClr val="bg1"/>
                </a:solidFill>
              </a:rPr>
              <a:t> with no change to the root word.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03FA864-1B06-A5BB-336E-1A3C10EB5B90}"/>
              </a:ext>
            </a:extLst>
          </p:cNvPr>
          <p:cNvSpPr/>
          <p:nvPr/>
        </p:nvSpPr>
        <p:spPr>
          <a:xfrm>
            <a:off x="1054671" y="2707799"/>
            <a:ext cx="9631680" cy="211812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copying, crying,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replying, trying, hunting,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jumping, buzzing…?</a:t>
            </a:r>
          </a:p>
        </p:txBody>
      </p:sp>
    </p:spTree>
    <p:extLst>
      <p:ext uri="{BB962C8B-B14F-4D97-AF65-F5344CB8AC3E}">
        <p14:creationId xmlns:p14="http://schemas.microsoft.com/office/powerpoint/2010/main" val="206903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u="sng" dirty="0">
                <a:solidFill>
                  <a:srgbClr val="FFFF00"/>
                </a:solidFill>
              </a:rPr>
              <a:t>verb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202544" y="2932146"/>
            <a:ext cx="7473273" cy="344252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a word that describes an action.</a:t>
            </a:r>
          </a:p>
          <a:p>
            <a:pPr algn="ctr"/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examples?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B0B4A-F204-58DD-8F25-713317F7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369" y="1666739"/>
            <a:ext cx="5132301" cy="512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960B3172-E289-A788-5CF5-91095D0D7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loads and loads of </a:t>
            </a:r>
            <a:r>
              <a:rPr lang="en-GB" sz="4400" u="sng" dirty="0">
                <a:solidFill>
                  <a:srgbClr val="FFFF00"/>
                </a:solidFill>
              </a:rPr>
              <a:t>verbs</a:t>
            </a:r>
            <a:r>
              <a:rPr lang="en-GB" sz="44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132875" y="272851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B0B4A-F204-58DD-8F25-713317F7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2369" y="1666739"/>
            <a:ext cx="5132301" cy="512660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D58C840-2C4A-7186-E533-ECD0839EDD22}"/>
              </a:ext>
            </a:extLst>
          </p:cNvPr>
          <p:cNvSpPr txBox="1">
            <a:spLocks/>
          </p:cNvSpPr>
          <p:nvPr/>
        </p:nvSpPr>
        <p:spPr>
          <a:xfrm>
            <a:off x="6680507" y="272851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walk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F130DF-565A-1616-9615-710179290024}"/>
              </a:ext>
            </a:extLst>
          </p:cNvPr>
          <p:cNvSpPr txBox="1">
            <a:spLocks/>
          </p:cNvSpPr>
          <p:nvPr/>
        </p:nvSpPr>
        <p:spPr>
          <a:xfrm>
            <a:off x="9290856" y="271887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F5C1FC-9704-0013-B40A-079728809DA0}"/>
              </a:ext>
            </a:extLst>
          </p:cNvPr>
          <p:cNvSpPr txBox="1">
            <a:spLocks/>
          </p:cNvSpPr>
          <p:nvPr/>
        </p:nvSpPr>
        <p:spPr>
          <a:xfrm>
            <a:off x="4132875" y="379777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14A145-BF33-0B6E-65D1-6FC0034F87EA}"/>
              </a:ext>
            </a:extLst>
          </p:cNvPr>
          <p:cNvSpPr txBox="1">
            <a:spLocks/>
          </p:cNvSpPr>
          <p:nvPr/>
        </p:nvSpPr>
        <p:spPr>
          <a:xfrm>
            <a:off x="6680507" y="3797775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talk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74DFAD-6DD7-6F7B-F186-86947B99013C}"/>
              </a:ext>
            </a:extLst>
          </p:cNvPr>
          <p:cNvSpPr txBox="1">
            <a:spLocks/>
          </p:cNvSpPr>
          <p:nvPr/>
        </p:nvSpPr>
        <p:spPr>
          <a:xfrm>
            <a:off x="9290856" y="3788137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crawl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6683D9E-7191-A8B4-FA29-97FF0E89690E}"/>
              </a:ext>
            </a:extLst>
          </p:cNvPr>
          <p:cNvSpPr txBox="1">
            <a:spLocks/>
          </p:cNvSpPr>
          <p:nvPr/>
        </p:nvSpPr>
        <p:spPr>
          <a:xfrm>
            <a:off x="4132875" y="491884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see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3C3127A-FD08-265D-BC0C-C2E7FC7C0C09}"/>
              </a:ext>
            </a:extLst>
          </p:cNvPr>
          <p:cNvSpPr txBox="1">
            <a:spLocks/>
          </p:cNvSpPr>
          <p:nvPr/>
        </p:nvSpPr>
        <p:spPr>
          <a:xfrm>
            <a:off x="6680507" y="4918841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A7F4F7A-A6F4-5844-DDEF-5FBBE59F1954}"/>
              </a:ext>
            </a:extLst>
          </p:cNvPr>
          <p:cNvSpPr txBox="1">
            <a:spLocks/>
          </p:cNvSpPr>
          <p:nvPr/>
        </p:nvSpPr>
        <p:spPr>
          <a:xfrm>
            <a:off x="9290856" y="4909203"/>
            <a:ext cx="1823787" cy="7438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make</a:t>
            </a:r>
          </a:p>
        </p:txBody>
      </p:sp>
    </p:spTree>
    <p:extLst>
      <p:ext uri="{BB962C8B-B14F-4D97-AF65-F5344CB8AC3E}">
        <p14:creationId xmlns:p14="http://schemas.microsoft.com/office/powerpoint/2010/main" val="139810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58E325F-5F73-425A-F4AF-7B43CE9B2C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58" y="811349"/>
            <a:ext cx="9530716" cy="154205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add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-</a:t>
            </a:r>
            <a:r>
              <a:rPr lang="en-GB" altLang="en-US" sz="3600" u="sng" dirty="0" err="1">
                <a:solidFill>
                  <a:srgbClr val="FFFF00"/>
                </a:solidFill>
                <a:latin typeface="+mj-lt"/>
              </a:rPr>
              <a:t>ing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to a verb?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57" name="Title 20">
            <a:extLst>
              <a:ext uri="{FF2B5EF4-FFF2-40B4-BE49-F238E27FC236}">
                <a16:creationId xmlns:a16="http://schemas.microsoft.com/office/drawing/2014/main" id="{BD30FFCF-12EB-E56F-D2B5-5F7A824392E0}"/>
              </a:ext>
            </a:extLst>
          </p:cNvPr>
          <p:cNvSpPr txBox="1">
            <a:spLocks/>
          </p:cNvSpPr>
          <p:nvPr/>
        </p:nvSpPr>
        <p:spPr>
          <a:xfrm>
            <a:off x="2845739" y="2821848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hunt</a:t>
            </a:r>
            <a:endParaRPr lang="en-GB" altLang="en-US" sz="36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9" name="Title 20">
            <a:extLst>
              <a:ext uri="{FF2B5EF4-FFF2-40B4-BE49-F238E27FC236}">
                <a16:creationId xmlns:a16="http://schemas.microsoft.com/office/drawing/2014/main" id="{14BCCAB6-34B1-BFA9-AB7F-67B1A295C121}"/>
              </a:ext>
            </a:extLst>
          </p:cNvPr>
          <p:cNvSpPr txBox="1">
            <a:spLocks/>
          </p:cNvSpPr>
          <p:nvPr/>
        </p:nvSpPr>
        <p:spPr>
          <a:xfrm>
            <a:off x="8110399" y="2795275"/>
            <a:ext cx="204487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hunt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ing</a:t>
            </a:r>
          </a:p>
        </p:txBody>
      </p:sp>
      <p:sp>
        <p:nvSpPr>
          <p:cNvPr id="2" name="Plus Sign 1">
            <a:extLst>
              <a:ext uri="{FF2B5EF4-FFF2-40B4-BE49-F238E27FC236}">
                <a16:creationId xmlns:a16="http://schemas.microsoft.com/office/drawing/2014/main" id="{D3751357-F0C3-F6AD-C9EE-CEF4CC9E4061}"/>
              </a:ext>
            </a:extLst>
          </p:cNvPr>
          <p:cNvSpPr/>
          <p:nvPr/>
        </p:nvSpPr>
        <p:spPr>
          <a:xfrm>
            <a:off x="4583094" y="2821848"/>
            <a:ext cx="650033" cy="685814"/>
          </a:xfrm>
          <a:prstGeom prst="mathPlus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20">
            <a:extLst>
              <a:ext uri="{FF2B5EF4-FFF2-40B4-BE49-F238E27FC236}">
                <a16:creationId xmlns:a16="http://schemas.microsoft.com/office/drawing/2014/main" id="{A440C2DD-2685-C982-D6D6-E4DF8452DB49}"/>
              </a:ext>
            </a:extLst>
          </p:cNvPr>
          <p:cNvSpPr txBox="1">
            <a:spLocks/>
          </p:cNvSpPr>
          <p:nvPr/>
        </p:nvSpPr>
        <p:spPr>
          <a:xfrm>
            <a:off x="5365318" y="2798719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 err="1">
                <a:solidFill>
                  <a:srgbClr val="FFFF00"/>
                </a:solidFill>
                <a:latin typeface="+mj-lt"/>
              </a:rPr>
              <a:t>ing</a:t>
            </a:r>
            <a:endParaRPr lang="en-GB" altLang="en-US" sz="3600" u="sng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Equals 4">
            <a:extLst>
              <a:ext uri="{FF2B5EF4-FFF2-40B4-BE49-F238E27FC236}">
                <a16:creationId xmlns:a16="http://schemas.microsoft.com/office/drawing/2014/main" id="{6D54504E-C3E9-FA21-2C0C-74393C0D1771}"/>
              </a:ext>
            </a:extLst>
          </p:cNvPr>
          <p:cNvSpPr/>
          <p:nvPr/>
        </p:nvSpPr>
        <p:spPr>
          <a:xfrm>
            <a:off x="7196538" y="2907172"/>
            <a:ext cx="741523" cy="486828"/>
          </a:xfrm>
          <a:prstGeom prst="mathEqual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7" name="Title 20">
            <a:extLst>
              <a:ext uri="{FF2B5EF4-FFF2-40B4-BE49-F238E27FC236}">
                <a16:creationId xmlns:a16="http://schemas.microsoft.com/office/drawing/2014/main" id="{CDA5312B-00AA-631D-E116-4285B2B73849}"/>
              </a:ext>
            </a:extLst>
          </p:cNvPr>
          <p:cNvSpPr txBox="1">
            <a:spLocks/>
          </p:cNvSpPr>
          <p:nvPr/>
        </p:nvSpPr>
        <p:spPr>
          <a:xfrm>
            <a:off x="2845739" y="3876585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buzz</a:t>
            </a:r>
            <a:endParaRPr lang="en-GB" altLang="en-US" sz="36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itle 20">
            <a:extLst>
              <a:ext uri="{FF2B5EF4-FFF2-40B4-BE49-F238E27FC236}">
                <a16:creationId xmlns:a16="http://schemas.microsoft.com/office/drawing/2014/main" id="{F764FBCD-64BA-1F3D-0388-72DCB8D48039}"/>
              </a:ext>
            </a:extLst>
          </p:cNvPr>
          <p:cNvSpPr txBox="1">
            <a:spLocks/>
          </p:cNvSpPr>
          <p:nvPr/>
        </p:nvSpPr>
        <p:spPr>
          <a:xfrm>
            <a:off x="8110399" y="3850012"/>
            <a:ext cx="204487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buzz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ing</a:t>
            </a:r>
          </a:p>
        </p:txBody>
      </p:sp>
      <p:sp>
        <p:nvSpPr>
          <p:cNvPr id="29" name="Plus Sign 28">
            <a:extLst>
              <a:ext uri="{FF2B5EF4-FFF2-40B4-BE49-F238E27FC236}">
                <a16:creationId xmlns:a16="http://schemas.microsoft.com/office/drawing/2014/main" id="{444BA905-43D3-5607-C5E9-12B025B15E4F}"/>
              </a:ext>
            </a:extLst>
          </p:cNvPr>
          <p:cNvSpPr/>
          <p:nvPr/>
        </p:nvSpPr>
        <p:spPr>
          <a:xfrm>
            <a:off x="4583094" y="3876585"/>
            <a:ext cx="650033" cy="685814"/>
          </a:xfrm>
          <a:prstGeom prst="mathPlus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20">
            <a:extLst>
              <a:ext uri="{FF2B5EF4-FFF2-40B4-BE49-F238E27FC236}">
                <a16:creationId xmlns:a16="http://schemas.microsoft.com/office/drawing/2014/main" id="{555EF59B-037A-5787-9D9D-D7715CB4D7E9}"/>
              </a:ext>
            </a:extLst>
          </p:cNvPr>
          <p:cNvSpPr txBox="1">
            <a:spLocks/>
          </p:cNvSpPr>
          <p:nvPr/>
        </p:nvSpPr>
        <p:spPr>
          <a:xfrm>
            <a:off x="5365318" y="3853456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 err="1">
                <a:solidFill>
                  <a:srgbClr val="FFFF00"/>
                </a:solidFill>
                <a:latin typeface="+mj-lt"/>
              </a:rPr>
              <a:t>ing</a:t>
            </a:r>
            <a:endParaRPr lang="en-GB" altLang="en-US" sz="3600" u="sng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69FE06A7-D6F0-E044-E971-B087FB5A2B9B}"/>
              </a:ext>
            </a:extLst>
          </p:cNvPr>
          <p:cNvSpPr/>
          <p:nvPr/>
        </p:nvSpPr>
        <p:spPr>
          <a:xfrm>
            <a:off x="7196538" y="3961909"/>
            <a:ext cx="741523" cy="486828"/>
          </a:xfrm>
          <a:prstGeom prst="mathEqual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20">
            <a:extLst>
              <a:ext uri="{FF2B5EF4-FFF2-40B4-BE49-F238E27FC236}">
                <a16:creationId xmlns:a16="http://schemas.microsoft.com/office/drawing/2014/main" id="{B8F74645-035E-0240-9B0E-6A3DBA3322C6}"/>
              </a:ext>
            </a:extLst>
          </p:cNvPr>
          <p:cNvSpPr txBox="1">
            <a:spLocks/>
          </p:cNvSpPr>
          <p:nvPr/>
        </p:nvSpPr>
        <p:spPr>
          <a:xfrm>
            <a:off x="2845739" y="5011099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jump</a:t>
            </a:r>
            <a:endParaRPr lang="en-GB" altLang="en-US" sz="36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itle 20">
            <a:extLst>
              <a:ext uri="{FF2B5EF4-FFF2-40B4-BE49-F238E27FC236}">
                <a16:creationId xmlns:a16="http://schemas.microsoft.com/office/drawing/2014/main" id="{52524374-1AF6-7D53-20DC-78A0C8C67554}"/>
              </a:ext>
            </a:extLst>
          </p:cNvPr>
          <p:cNvSpPr txBox="1">
            <a:spLocks/>
          </p:cNvSpPr>
          <p:nvPr/>
        </p:nvSpPr>
        <p:spPr>
          <a:xfrm>
            <a:off x="8110399" y="4984526"/>
            <a:ext cx="204487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jump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ing</a:t>
            </a:r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357883BF-0FD5-F376-D128-744ED3527299}"/>
              </a:ext>
            </a:extLst>
          </p:cNvPr>
          <p:cNvSpPr/>
          <p:nvPr/>
        </p:nvSpPr>
        <p:spPr>
          <a:xfrm>
            <a:off x="4583094" y="5011099"/>
            <a:ext cx="650033" cy="685814"/>
          </a:xfrm>
          <a:prstGeom prst="mathPlus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itle 20">
            <a:extLst>
              <a:ext uri="{FF2B5EF4-FFF2-40B4-BE49-F238E27FC236}">
                <a16:creationId xmlns:a16="http://schemas.microsoft.com/office/drawing/2014/main" id="{1A9BE62B-BE89-CBE0-4190-9E44C06B0698}"/>
              </a:ext>
            </a:extLst>
          </p:cNvPr>
          <p:cNvSpPr txBox="1">
            <a:spLocks/>
          </p:cNvSpPr>
          <p:nvPr/>
        </p:nvSpPr>
        <p:spPr>
          <a:xfrm>
            <a:off x="5365318" y="4987970"/>
            <a:ext cx="1641565" cy="7389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 err="1">
                <a:solidFill>
                  <a:srgbClr val="FFFF00"/>
                </a:solidFill>
                <a:latin typeface="+mj-lt"/>
              </a:rPr>
              <a:t>ing</a:t>
            </a:r>
            <a:endParaRPr lang="en-GB" altLang="en-US" sz="3600" u="sng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6" name="Equals 45">
            <a:extLst>
              <a:ext uri="{FF2B5EF4-FFF2-40B4-BE49-F238E27FC236}">
                <a16:creationId xmlns:a16="http://schemas.microsoft.com/office/drawing/2014/main" id="{71E323F1-567F-F229-565D-1537284334D2}"/>
              </a:ext>
            </a:extLst>
          </p:cNvPr>
          <p:cNvSpPr/>
          <p:nvPr/>
        </p:nvSpPr>
        <p:spPr>
          <a:xfrm>
            <a:off x="7196538" y="5096423"/>
            <a:ext cx="741523" cy="486828"/>
          </a:xfrm>
          <a:prstGeom prst="mathEqual">
            <a:avLst/>
          </a:prstGeom>
          <a:solidFill>
            <a:srgbClr val="EF802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97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</a:t>
            </a:r>
            <a:r>
              <a:rPr lang="en-GB" sz="3600" dirty="0" err="1">
                <a:solidFill>
                  <a:schemeClr val="bg1"/>
                </a:solidFill>
              </a:rPr>
              <a:t>replyed</a:t>
            </a:r>
            <a:r>
              <a:rPr lang="en-GB" sz="3600" dirty="0">
                <a:solidFill>
                  <a:schemeClr val="bg1"/>
                </a:solidFill>
              </a:rPr>
              <a:t>, "Why don't we try </a:t>
            </a:r>
            <a:r>
              <a:rPr lang="en-GB" sz="3600" dirty="0" err="1">
                <a:solidFill>
                  <a:schemeClr val="bg1"/>
                </a:solidFill>
              </a:rPr>
              <a:t>copiing</a:t>
            </a:r>
            <a:r>
              <a:rPr lang="en-GB" sz="3600" dirty="0">
                <a:solidFill>
                  <a:schemeClr val="bg1"/>
                </a:solidFill>
              </a:rPr>
              <a:t> ourselves?”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repl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ed, "Why don't we try cop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ing ourselves?”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replied, "Why don't we try copying ourselves?”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04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1086</Words>
  <Application>Microsoft Office PowerPoint</Application>
  <PresentationFormat>Widescreen</PresentationFormat>
  <Paragraphs>160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Andika</vt:lpstr>
      <vt:lpstr>Arial</vt:lpstr>
      <vt:lpstr>Office Theme</vt:lpstr>
      <vt:lpstr> How to Use this PowerPoint</vt:lpstr>
      <vt:lpstr>FLASH BACK: Adding suffixes that start with a vowel to words ending -fer.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see a pattern when you add  -ing to a verb?</vt:lpstr>
      <vt:lpstr>Can you spot the spelling mistakes?</vt:lpstr>
      <vt:lpstr>PowerPoint Presentation</vt:lpstr>
      <vt:lpstr>PowerPoint Presentation</vt:lpstr>
      <vt:lpstr>Can you see a pattern when you  add -ing to words ending e?</vt:lpstr>
      <vt:lpstr>Can you spot the spelling mistakes?</vt:lpstr>
      <vt:lpstr>PowerPoint Presentation</vt:lpstr>
      <vt:lpstr>PowerPoint Presentation</vt:lpstr>
      <vt:lpstr>Can you see a pattern when you  add -ed or -ing to  words that end ‘vowel, consonant’?</vt:lpstr>
      <vt:lpstr>Can you see a pattern when you  add -ing to  words that  end ‘vowel, consonant’?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2025-12-08T17:26:04Z</dcterms:modified>
</cp:coreProperties>
</file>