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397" r:id="rId3"/>
    <p:sldId id="274" r:id="rId4"/>
    <p:sldId id="362" r:id="rId5"/>
    <p:sldId id="363" r:id="rId6"/>
    <p:sldId id="311" r:id="rId7"/>
    <p:sldId id="322" r:id="rId8"/>
    <p:sldId id="324" r:id="rId9"/>
    <p:sldId id="294" r:id="rId10"/>
    <p:sldId id="325" r:id="rId11"/>
    <p:sldId id="326" r:id="rId12"/>
    <p:sldId id="327" r:id="rId13"/>
    <p:sldId id="373" r:id="rId14"/>
    <p:sldId id="374" r:id="rId15"/>
    <p:sldId id="375" r:id="rId16"/>
    <p:sldId id="376" r:id="rId17"/>
    <p:sldId id="378" r:id="rId18"/>
    <p:sldId id="379" r:id="rId19"/>
    <p:sldId id="380" r:id="rId20"/>
    <p:sldId id="381" r:id="rId21"/>
    <p:sldId id="352" r:id="rId22"/>
    <p:sldId id="372" r:id="rId23"/>
    <p:sldId id="371" r:id="rId24"/>
    <p:sldId id="364" r:id="rId25"/>
    <p:sldId id="366" r:id="rId26"/>
    <p:sldId id="367" r:id="rId27"/>
    <p:sldId id="368" r:id="rId28"/>
    <p:sldId id="277" r:id="rId29"/>
  </p:sldIdLst>
  <p:sldSz cx="12192000" cy="6858000"/>
  <p:notesSz cx="6858000" cy="9144000"/>
  <p:embeddedFontLst>
    <p:embeddedFont>
      <p:font typeface="Andika" panose="020000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FCFA14-9399-4798-BFF4-0465A5963647}" v="3" dt="2025-12-08T17:46:43.1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7" d="100"/>
          <a:sy n="107" d="100"/>
        </p:scale>
        <p:origin x="67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7:46:44.376" v="4" actId="47"/>
      <pc:docMkLst>
        <pc:docMk/>
      </pc:docMkLst>
      <pc:sldChg chg="addSp modSp modAnim">
        <pc:chgData name="Glen Jones" userId="e846aaca-4b24-4b13-b0d0-f2308e16b284" providerId="ADAL" clId="{ED47ACC3-9597-4D89-A1DC-43CF280EF274}" dt="2025-12-08T17:41:53.732" v="0"/>
        <pc:sldMkLst>
          <pc:docMk/>
          <pc:sldMk cId="0" sldId="277"/>
        </pc:sldMkLst>
        <pc:spChg chg="add mod">
          <ac:chgData name="Glen Jones" userId="e846aaca-4b24-4b13-b0d0-f2308e16b284" providerId="ADAL" clId="{ED47ACC3-9597-4D89-A1DC-43CF280EF274}" dt="2025-12-08T17:41:53.732" v="0"/>
          <ac:spMkLst>
            <pc:docMk/>
            <pc:sldMk cId="0" sldId="277"/>
            <ac:spMk id="2" creationId="{1F09F60D-312E-0533-7216-A80C15949B69}"/>
          </ac:spMkLst>
        </pc:spChg>
      </pc:sldChg>
      <pc:sldChg chg="del">
        <pc:chgData name="Glen Jones" userId="e846aaca-4b24-4b13-b0d0-f2308e16b284" providerId="ADAL" clId="{ED47ACC3-9597-4D89-A1DC-43CF280EF274}" dt="2025-12-08T17:42:18.748" v="2" actId="47"/>
        <pc:sldMkLst>
          <pc:docMk/>
          <pc:sldMk cId="2355754654" sldId="359"/>
        </pc:sldMkLst>
      </pc:sldChg>
      <pc:sldChg chg="add">
        <pc:chgData name="Glen Jones" userId="e846aaca-4b24-4b13-b0d0-f2308e16b284" providerId="ADAL" clId="{ED47ACC3-9597-4D89-A1DC-43CF280EF274}" dt="2025-12-08T17:46:43.158" v="3"/>
        <pc:sldMkLst>
          <pc:docMk/>
          <pc:sldMk cId="1234465478" sldId="390"/>
        </pc:sldMkLst>
      </pc:sldChg>
      <pc:sldChg chg="add del">
        <pc:chgData name="Glen Jones" userId="e846aaca-4b24-4b13-b0d0-f2308e16b284" providerId="ADAL" clId="{ED47ACC3-9597-4D89-A1DC-43CF280EF274}" dt="2025-12-08T17:46:44.376" v="4" actId="47"/>
        <pc:sldMkLst>
          <pc:docMk/>
          <pc:sldMk cId="461087981" sldId="40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123446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F5EA43EF-6BB5-D978-E769-96C8B20D1C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660400" y="355846"/>
            <a:ext cx="11074400" cy="195274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lgn="ctr">
              <a:buNone/>
            </a:pPr>
            <a:r>
              <a:rPr lang="en-GB" sz="3600" dirty="0">
                <a:solidFill>
                  <a:schemeClr val="bg1"/>
                </a:solidFill>
              </a:rPr>
              <a:t>Adding the suffix </a:t>
            </a:r>
            <a:r>
              <a:rPr lang="en-GB" sz="3600" dirty="0">
                <a:solidFill>
                  <a:srgbClr val="7030A0"/>
                </a:solidFill>
              </a:rPr>
              <a:t>-ing</a:t>
            </a:r>
            <a:r>
              <a:rPr lang="en-GB" sz="3600" dirty="0">
                <a:solidFill>
                  <a:schemeClr val="bg1"/>
                </a:solidFill>
              </a:rPr>
              <a:t> to words ending </a:t>
            </a:r>
            <a:r>
              <a:rPr lang="en-GB" sz="3600" u="sng" dirty="0">
                <a:solidFill>
                  <a:srgbClr val="7030A0"/>
                </a:solidFill>
              </a:rPr>
              <a:t>fer</a:t>
            </a:r>
            <a:endParaRPr lang="en-GB" sz="3600" b="1" u="sng" dirty="0">
              <a:solidFill>
                <a:srgbClr val="7030A0"/>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4944" y="2882502"/>
            <a:ext cx="1782112" cy="2296128"/>
          </a:xfrm>
          <a:prstGeom prst="rect">
            <a:avLst/>
          </a:prstGeom>
        </p:spPr>
      </p:pic>
      <p:sp>
        <p:nvSpPr>
          <p:cNvPr id="16" name="Title 1">
            <a:extLst>
              <a:ext uri="{FF2B5EF4-FFF2-40B4-BE49-F238E27FC236}">
                <a16:creationId xmlns:a16="http://schemas.microsoft.com/office/drawing/2014/main" id="{7B7FAED0-2C49-A73F-63AE-6ABC5A27D7B1}"/>
              </a:ext>
            </a:extLst>
          </p:cNvPr>
          <p:cNvSpPr txBox="1">
            <a:spLocks/>
          </p:cNvSpPr>
          <p:nvPr/>
        </p:nvSpPr>
        <p:spPr>
          <a:xfrm>
            <a:off x="1906183" y="2722239"/>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re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BC66B6AD-B22B-78D0-2C6F-EEB683E71005}"/>
              </a:ext>
            </a:extLst>
          </p:cNvPr>
          <p:cNvSpPr txBox="1">
            <a:spLocks/>
          </p:cNvSpPr>
          <p:nvPr/>
        </p:nvSpPr>
        <p:spPr>
          <a:xfrm>
            <a:off x="1906182" y="3649544"/>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trans</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0" name="Title 1">
            <a:extLst>
              <a:ext uri="{FF2B5EF4-FFF2-40B4-BE49-F238E27FC236}">
                <a16:creationId xmlns:a16="http://schemas.microsoft.com/office/drawing/2014/main" id="{D48AD9BE-BD49-5E01-F0CC-75DAE1B36DD2}"/>
              </a:ext>
            </a:extLst>
          </p:cNvPr>
          <p:cNvSpPr txBox="1">
            <a:spLocks/>
          </p:cNvSpPr>
          <p:nvPr/>
        </p:nvSpPr>
        <p:spPr>
          <a:xfrm>
            <a:off x="1906182" y="4576849"/>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pre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0" name="Title 1">
            <a:extLst>
              <a:ext uri="{FF2B5EF4-FFF2-40B4-BE49-F238E27FC236}">
                <a16:creationId xmlns:a16="http://schemas.microsoft.com/office/drawing/2014/main" id="{1A561C01-FF77-5FBD-B495-01BC0591CA1E}"/>
              </a:ext>
            </a:extLst>
          </p:cNvPr>
          <p:cNvSpPr txBox="1">
            <a:spLocks/>
          </p:cNvSpPr>
          <p:nvPr/>
        </p:nvSpPr>
        <p:spPr>
          <a:xfrm>
            <a:off x="7858454" y="2722239"/>
            <a:ext cx="2879215"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refe</a:t>
            </a: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rr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ing</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1" name="Title 1">
            <a:extLst>
              <a:ext uri="{FF2B5EF4-FFF2-40B4-BE49-F238E27FC236}">
                <a16:creationId xmlns:a16="http://schemas.microsoft.com/office/drawing/2014/main" id="{581B1632-860D-C3C8-6C93-786ED1D9E795}"/>
              </a:ext>
            </a:extLst>
          </p:cNvPr>
          <p:cNvSpPr txBox="1">
            <a:spLocks/>
          </p:cNvSpPr>
          <p:nvPr/>
        </p:nvSpPr>
        <p:spPr>
          <a:xfrm>
            <a:off x="7858453" y="3649544"/>
            <a:ext cx="2879216"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transfe</a:t>
            </a: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rr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ing</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3" name="Title 1">
            <a:extLst>
              <a:ext uri="{FF2B5EF4-FFF2-40B4-BE49-F238E27FC236}">
                <a16:creationId xmlns:a16="http://schemas.microsoft.com/office/drawing/2014/main" id="{716C1BF1-F450-0AD3-9790-F84ADA2CCFEC}"/>
              </a:ext>
            </a:extLst>
          </p:cNvPr>
          <p:cNvSpPr txBox="1">
            <a:spLocks/>
          </p:cNvSpPr>
          <p:nvPr/>
        </p:nvSpPr>
        <p:spPr>
          <a:xfrm>
            <a:off x="7858453" y="4576849"/>
            <a:ext cx="2879216"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prefe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rr</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ing</a:t>
            </a:r>
            <a:endParaRPr lang="en-GB" sz="3600"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 name="Arrow: Right 1">
            <a:extLst>
              <a:ext uri="{FF2B5EF4-FFF2-40B4-BE49-F238E27FC236}">
                <a16:creationId xmlns:a16="http://schemas.microsoft.com/office/drawing/2014/main" id="{68585AA1-26A8-4FC5-47E6-7E3990538B7E}"/>
              </a:ext>
            </a:extLst>
          </p:cNvPr>
          <p:cNvSpPr/>
          <p:nvPr/>
        </p:nvSpPr>
        <p:spPr>
          <a:xfrm>
            <a:off x="6914098" y="2922390"/>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Arrow: Right 20">
            <a:extLst>
              <a:ext uri="{FF2B5EF4-FFF2-40B4-BE49-F238E27FC236}">
                <a16:creationId xmlns:a16="http://schemas.microsoft.com/office/drawing/2014/main" id="{A42C7C72-CE35-6F25-F8BA-E33859C6CD15}"/>
              </a:ext>
            </a:extLst>
          </p:cNvPr>
          <p:cNvSpPr/>
          <p:nvPr/>
        </p:nvSpPr>
        <p:spPr>
          <a:xfrm>
            <a:off x="6886710" y="3873810"/>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Arrow: Right 21">
            <a:extLst>
              <a:ext uri="{FF2B5EF4-FFF2-40B4-BE49-F238E27FC236}">
                <a16:creationId xmlns:a16="http://schemas.microsoft.com/office/drawing/2014/main" id="{A5E39115-EC41-8649-E4F7-AD851FE9092B}"/>
              </a:ext>
            </a:extLst>
          </p:cNvPr>
          <p:cNvSpPr/>
          <p:nvPr/>
        </p:nvSpPr>
        <p:spPr>
          <a:xfrm>
            <a:off x="6886709" y="4801115"/>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Plus Sign 2">
            <a:extLst>
              <a:ext uri="{FF2B5EF4-FFF2-40B4-BE49-F238E27FC236}">
                <a16:creationId xmlns:a16="http://schemas.microsoft.com/office/drawing/2014/main" id="{309CF1D7-E389-50F9-D0D8-26D21BA17CC8}"/>
              </a:ext>
            </a:extLst>
          </p:cNvPr>
          <p:cNvSpPr/>
          <p:nvPr/>
        </p:nvSpPr>
        <p:spPr>
          <a:xfrm>
            <a:off x="4506469" y="2707258"/>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lus Sign 17">
            <a:extLst>
              <a:ext uri="{FF2B5EF4-FFF2-40B4-BE49-F238E27FC236}">
                <a16:creationId xmlns:a16="http://schemas.microsoft.com/office/drawing/2014/main" id="{D6BC0ACE-9DFF-2704-A0B6-93B2E4FB94AB}"/>
              </a:ext>
            </a:extLst>
          </p:cNvPr>
          <p:cNvSpPr/>
          <p:nvPr/>
        </p:nvSpPr>
        <p:spPr>
          <a:xfrm>
            <a:off x="4495011" y="3649544"/>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lus Sign 23">
            <a:extLst>
              <a:ext uri="{FF2B5EF4-FFF2-40B4-BE49-F238E27FC236}">
                <a16:creationId xmlns:a16="http://schemas.microsoft.com/office/drawing/2014/main" id="{2E0167FB-299F-9FCB-5F54-90A29F366F2D}"/>
              </a:ext>
            </a:extLst>
          </p:cNvPr>
          <p:cNvSpPr/>
          <p:nvPr/>
        </p:nvSpPr>
        <p:spPr>
          <a:xfrm>
            <a:off x="4495010" y="4591830"/>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itle 1">
            <a:extLst>
              <a:ext uri="{FF2B5EF4-FFF2-40B4-BE49-F238E27FC236}">
                <a16:creationId xmlns:a16="http://schemas.microsoft.com/office/drawing/2014/main" id="{DCF640ED-F6B1-9139-7AEB-509CDF02E00C}"/>
              </a:ext>
            </a:extLst>
          </p:cNvPr>
          <p:cNvSpPr txBox="1">
            <a:spLocks/>
          </p:cNvSpPr>
          <p:nvPr/>
        </p:nvSpPr>
        <p:spPr>
          <a:xfrm>
            <a:off x="5411908" y="2722239"/>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i</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ng</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ADB623B1-CD44-1F4E-8BEB-FA12583909AE}"/>
              </a:ext>
            </a:extLst>
          </p:cNvPr>
          <p:cNvSpPr txBox="1">
            <a:spLocks/>
          </p:cNvSpPr>
          <p:nvPr/>
        </p:nvSpPr>
        <p:spPr>
          <a:xfrm>
            <a:off x="5411908" y="3649544"/>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i</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ng</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7" name="Title 1">
            <a:extLst>
              <a:ext uri="{FF2B5EF4-FFF2-40B4-BE49-F238E27FC236}">
                <a16:creationId xmlns:a16="http://schemas.microsoft.com/office/drawing/2014/main" id="{4B075AA6-972E-C5FE-3655-73BF135651D1}"/>
              </a:ext>
            </a:extLst>
          </p:cNvPr>
          <p:cNvSpPr txBox="1">
            <a:spLocks/>
          </p:cNvSpPr>
          <p:nvPr/>
        </p:nvSpPr>
        <p:spPr>
          <a:xfrm>
            <a:off x="5411908" y="4635719"/>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i</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ng</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8" name="Title 1">
            <a:extLst>
              <a:ext uri="{FF2B5EF4-FFF2-40B4-BE49-F238E27FC236}">
                <a16:creationId xmlns:a16="http://schemas.microsoft.com/office/drawing/2014/main" id="{F51E9F1D-E35E-3DA4-6B93-5A6F83605007}"/>
              </a:ext>
            </a:extLst>
          </p:cNvPr>
          <p:cNvSpPr txBox="1">
            <a:spLocks/>
          </p:cNvSpPr>
          <p:nvPr/>
        </p:nvSpPr>
        <p:spPr>
          <a:xfrm>
            <a:off x="2692400" y="5511637"/>
            <a:ext cx="7429500" cy="9905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lgn="ctr">
              <a:buNone/>
            </a:pPr>
            <a:r>
              <a:rPr lang="en-GB" sz="3600" dirty="0">
                <a:solidFill>
                  <a:schemeClr val="bg1"/>
                </a:solidFill>
              </a:rPr>
              <a:t>Can you see the pattern?</a:t>
            </a:r>
            <a:endParaRPr lang="en-GB" sz="3600" b="1" u="sng" dirty="0">
              <a:solidFill>
                <a:schemeClr val="bg1"/>
              </a:solidFill>
            </a:endParaRPr>
          </a:p>
        </p:txBody>
      </p:sp>
    </p:spTree>
    <p:extLst>
      <p:ext uri="{BB962C8B-B14F-4D97-AF65-F5344CB8AC3E}">
        <p14:creationId xmlns:p14="http://schemas.microsoft.com/office/powerpoint/2010/main" val="394165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2" grpId="0" animBg="1"/>
      <p:bldP spid="21" grpId="0" animBg="1"/>
      <p:bldP spid="22"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F5EA43EF-6BB5-D978-E769-96C8B20D1C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660400" y="355846"/>
            <a:ext cx="11074400" cy="195274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How about adding the suffix </a:t>
            </a:r>
            <a:r>
              <a:rPr lang="en-GB" sz="3600" dirty="0">
                <a:solidFill>
                  <a:srgbClr val="7030A0"/>
                </a:solidFill>
              </a:rPr>
              <a:t>-ed</a:t>
            </a:r>
            <a:r>
              <a:rPr lang="en-GB" sz="3600" dirty="0">
                <a:solidFill>
                  <a:schemeClr val="bg1"/>
                </a:solidFill>
              </a:rPr>
              <a:t> to </a:t>
            </a:r>
          </a:p>
          <a:p>
            <a:pPr marL="0" indent="0" algn="ctr">
              <a:buNone/>
            </a:pPr>
            <a:r>
              <a:rPr lang="en-GB" sz="3600" dirty="0">
                <a:solidFill>
                  <a:schemeClr val="bg1"/>
                </a:solidFill>
              </a:rPr>
              <a:t>words ending </a:t>
            </a:r>
            <a:r>
              <a:rPr lang="en-GB" sz="3600" u="sng" dirty="0">
                <a:solidFill>
                  <a:srgbClr val="7030A0"/>
                </a:solidFill>
              </a:rPr>
              <a:t>fer</a:t>
            </a:r>
            <a:r>
              <a:rPr lang="en-GB" sz="3600" dirty="0">
                <a:solidFill>
                  <a:schemeClr val="bg1"/>
                </a:solidFill>
              </a:rPr>
              <a:t>?</a:t>
            </a:r>
            <a:endParaRPr lang="en-GB" sz="3600" dirty="0">
              <a:solidFill>
                <a:schemeClr val="bg1"/>
              </a:solidFill>
              <a:ea typeface="Andika"/>
              <a:cs typeface="Andika"/>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4944" y="2882502"/>
            <a:ext cx="1782112" cy="2296128"/>
          </a:xfrm>
          <a:prstGeom prst="rect">
            <a:avLst/>
          </a:prstGeom>
        </p:spPr>
      </p:pic>
      <p:sp>
        <p:nvSpPr>
          <p:cNvPr id="16" name="Title 1">
            <a:extLst>
              <a:ext uri="{FF2B5EF4-FFF2-40B4-BE49-F238E27FC236}">
                <a16:creationId xmlns:a16="http://schemas.microsoft.com/office/drawing/2014/main" id="{7B7FAED0-2C49-A73F-63AE-6ABC5A27D7B1}"/>
              </a:ext>
            </a:extLst>
          </p:cNvPr>
          <p:cNvSpPr txBox="1">
            <a:spLocks/>
          </p:cNvSpPr>
          <p:nvPr/>
        </p:nvSpPr>
        <p:spPr>
          <a:xfrm>
            <a:off x="1906183" y="2722239"/>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re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BC66B6AD-B22B-78D0-2C6F-EEB683E71005}"/>
              </a:ext>
            </a:extLst>
          </p:cNvPr>
          <p:cNvSpPr txBox="1">
            <a:spLocks/>
          </p:cNvSpPr>
          <p:nvPr/>
        </p:nvSpPr>
        <p:spPr>
          <a:xfrm>
            <a:off x="1906182" y="3649544"/>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trans</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0" name="Title 1">
            <a:extLst>
              <a:ext uri="{FF2B5EF4-FFF2-40B4-BE49-F238E27FC236}">
                <a16:creationId xmlns:a16="http://schemas.microsoft.com/office/drawing/2014/main" id="{D48AD9BE-BD49-5E01-F0CC-75DAE1B36DD2}"/>
              </a:ext>
            </a:extLst>
          </p:cNvPr>
          <p:cNvSpPr txBox="1">
            <a:spLocks/>
          </p:cNvSpPr>
          <p:nvPr/>
        </p:nvSpPr>
        <p:spPr>
          <a:xfrm>
            <a:off x="1906182" y="4576849"/>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pre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0" name="Title 1">
            <a:extLst>
              <a:ext uri="{FF2B5EF4-FFF2-40B4-BE49-F238E27FC236}">
                <a16:creationId xmlns:a16="http://schemas.microsoft.com/office/drawing/2014/main" id="{1A561C01-FF77-5FBD-B495-01BC0591CA1E}"/>
              </a:ext>
            </a:extLst>
          </p:cNvPr>
          <p:cNvSpPr txBox="1">
            <a:spLocks/>
          </p:cNvSpPr>
          <p:nvPr/>
        </p:nvSpPr>
        <p:spPr>
          <a:xfrm>
            <a:off x="7858454" y="2722239"/>
            <a:ext cx="2879215"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refe</a:t>
            </a: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rr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ed</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1" name="Title 1">
            <a:extLst>
              <a:ext uri="{FF2B5EF4-FFF2-40B4-BE49-F238E27FC236}">
                <a16:creationId xmlns:a16="http://schemas.microsoft.com/office/drawing/2014/main" id="{581B1632-860D-C3C8-6C93-786ED1D9E795}"/>
              </a:ext>
            </a:extLst>
          </p:cNvPr>
          <p:cNvSpPr txBox="1">
            <a:spLocks/>
          </p:cNvSpPr>
          <p:nvPr/>
        </p:nvSpPr>
        <p:spPr>
          <a:xfrm>
            <a:off x="7858453" y="3649544"/>
            <a:ext cx="2879216"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transfe</a:t>
            </a: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rr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ed</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3" name="Title 1">
            <a:extLst>
              <a:ext uri="{FF2B5EF4-FFF2-40B4-BE49-F238E27FC236}">
                <a16:creationId xmlns:a16="http://schemas.microsoft.com/office/drawing/2014/main" id="{716C1BF1-F450-0AD3-9790-F84ADA2CCFEC}"/>
              </a:ext>
            </a:extLst>
          </p:cNvPr>
          <p:cNvSpPr txBox="1">
            <a:spLocks/>
          </p:cNvSpPr>
          <p:nvPr/>
        </p:nvSpPr>
        <p:spPr>
          <a:xfrm>
            <a:off x="7858453" y="4576849"/>
            <a:ext cx="2879216"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prefe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rr</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ed</a:t>
            </a:r>
            <a:endParaRPr lang="en-GB" sz="3600"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 name="Arrow: Right 1">
            <a:extLst>
              <a:ext uri="{FF2B5EF4-FFF2-40B4-BE49-F238E27FC236}">
                <a16:creationId xmlns:a16="http://schemas.microsoft.com/office/drawing/2014/main" id="{68585AA1-26A8-4FC5-47E6-7E3990538B7E}"/>
              </a:ext>
            </a:extLst>
          </p:cNvPr>
          <p:cNvSpPr/>
          <p:nvPr/>
        </p:nvSpPr>
        <p:spPr>
          <a:xfrm>
            <a:off x="6914098" y="2922390"/>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Arrow: Right 20">
            <a:extLst>
              <a:ext uri="{FF2B5EF4-FFF2-40B4-BE49-F238E27FC236}">
                <a16:creationId xmlns:a16="http://schemas.microsoft.com/office/drawing/2014/main" id="{A42C7C72-CE35-6F25-F8BA-E33859C6CD15}"/>
              </a:ext>
            </a:extLst>
          </p:cNvPr>
          <p:cNvSpPr/>
          <p:nvPr/>
        </p:nvSpPr>
        <p:spPr>
          <a:xfrm>
            <a:off x="6886710" y="3873810"/>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Arrow: Right 21">
            <a:extLst>
              <a:ext uri="{FF2B5EF4-FFF2-40B4-BE49-F238E27FC236}">
                <a16:creationId xmlns:a16="http://schemas.microsoft.com/office/drawing/2014/main" id="{A5E39115-EC41-8649-E4F7-AD851FE9092B}"/>
              </a:ext>
            </a:extLst>
          </p:cNvPr>
          <p:cNvSpPr/>
          <p:nvPr/>
        </p:nvSpPr>
        <p:spPr>
          <a:xfrm>
            <a:off x="6886709" y="4801115"/>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Plus Sign 2">
            <a:extLst>
              <a:ext uri="{FF2B5EF4-FFF2-40B4-BE49-F238E27FC236}">
                <a16:creationId xmlns:a16="http://schemas.microsoft.com/office/drawing/2014/main" id="{309CF1D7-E389-50F9-D0D8-26D21BA17CC8}"/>
              </a:ext>
            </a:extLst>
          </p:cNvPr>
          <p:cNvSpPr/>
          <p:nvPr/>
        </p:nvSpPr>
        <p:spPr>
          <a:xfrm>
            <a:off x="4506469" y="2707258"/>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lus Sign 17">
            <a:extLst>
              <a:ext uri="{FF2B5EF4-FFF2-40B4-BE49-F238E27FC236}">
                <a16:creationId xmlns:a16="http://schemas.microsoft.com/office/drawing/2014/main" id="{D6BC0ACE-9DFF-2704-A0B6-93B2E4FB94AB}"/>
              </a:ext>
            </a:extLst>
          </p:cNvPr>
          <p:cNvSpPr/>
          <p:nvPr/>
        </p:nvSpPr>
        <p:spPr>
          <a:xfrm>
            <a:off x="4495011" y="3649544"/>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lus Sign 23">
            <a:extLst>
              <a:ext uri="{FF2B5EF4-FFF2-40B4-BE49-F238E27FC236}">
                <a16:creationId xmlns:a16="http://schemas.microsoft.com/office/drawing/2014/main" id="{2E0167FB-299F-9FCB-5F54-90A29F366F2D}"/>
              </a:ext>
            </a:extLst>
          </p:cNvPr>
          <p:cNvSpPr/>
          <p:nvPr/>
        </p:nvSpPr>
        <p:spPr>
          <a:xfrm>
            <a:off x="4495010" y="4591830"/>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itle 1">
            <a:extLst>
              <a:ext uri="{FF2B5EF4-FFF2-40B4-BE49-F238E27FC236}">
                <a16:creationId xmlns:a16="http://schemas.microsoft.com/office/drawing/2014/main" id="{DCF640ED-F6B1-9139-7AEB-509CDF02E00C}"/>
              </a:ext>
            </a:extLst>
          </p:cNvPr>
          <p:cNvSpPr txBox="1">
            <a:spLocks/>
          </p:cNvSpPr>
          <p:nvPr/>
        </p:nvSpPr>
        <p:spPr>
          <a:xfrm>
            <a:off x="5411908" y="2722239"/>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e</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d</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ADB623B1-CD44-1F4E-8BEB-FA12583909AE}"/>
              </a:ext>
            </a:extLst>
          </p:cNvPr>
          <p:cNvSpPr txBox="1">
            <a:spLocks/>
          </p:cNvSpPr>
          <p:nvPr/>
        </p:nvSpPr>
        <p:spPr>
          <a:xfrm>
            <a:off x="5411908" y="3649544"/>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400" dirty="0">
                <a:solidFill>
                  <a:srgbClr val="7030A0"/>
                </a:solidFill>
                <a:latin typeface="Andika" panose="02000000000000000000" pitchFamily="2" charset="0"/>
                <a:ea typeface="Andika" panose="02000000000000000000" pitchFamily="2" charset="0"/>
                <a:cs typeface="Andika" panose="02000000000000000000" pitchFamily="2" charset="0"/>
              </a:rPr>
              <a:t>e</a:t>
            </a: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d</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7" name="Title 1">
            <a:extLst>
              <a:ext uri="{FF2B5EF4-FFF2-40B4-BE49-F238E27FC236}">
                <a16:creationId xmlns:a16="http://schemas.microsoft.com/office/drawing/2014/main" id="{4B075AA6-972E-C5FE-3655-73BF135651D1}"/>
              </a:ext>
            </a:extLst>
          </p:cNvPr>
          <p:cNvSpPr txBox="1">
            <a:spLocks/>
          </p:cNvSpPr>
          <p:nvPr/>
        </p:nvSpPr>
        <p:spPr>
          <a:xfrm>
            <a:off x="5411908" y="4635719"/>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400" dirty="0">
                <a:solidFill>
                  <a:srgbClr val="7030A0"/>
                </a:solidFill>
                <a:latin typeface="Andika" panose="02000000000000000000" pitchFamily="2" charset="0"/>
                <a:ea typeface="Andika" panose="02000000000000000000" pitchFamily="2" charset="0"/>
                <a:cs typeface="Andika" panose="02000000000000000000" pitchFamily="2" charset="0"/>
              </a:rPr>
              <a:t>e</a:t>
            </a: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d</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8" name="Title 1">
            <a:extLst>
              <a:ext uri="{FF2B5EF4-FFF2-40B4-BE49-F238E27FC236}">
                <a16:creationId xmlns:a16="http://schemas.microsoft.com/office/drawing/2014/main" id="{F51E9F1D-E35E-3DA4-6B93-5A6F83605007}"/>
              </a:ext>
            </a:extLst>
          </p:cNvPr>
          <p:cNvSpPr txBox="1">
            <a:spLocks/>
          </p:cNvSpPr>
          <p:nvPr/>
        </p:nvSpPr>
        <p:spPr>
          <a:xfrm>
            <a:off x="2692400" y="5728420"/>
            <a:ext cx="7429500" cy="77373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lgn="ctr">
              <a:buNone/>
            </a:pPr>
            <a:r>
              <a:rPr lang="en-GB" sz="3600" dirty="0">
                <a:solidFill>
                  <a:schemeClr val="bg1"/>
                </a:solidFill>
              </a:rPr>
              <a:t>Can you see a similar pattern?</a:t>
            </a:r>
            <a:endParaRPr lang="en-GB" sz="3600" b="1" u="sng" dirty="0">
              <a:solidFill>
                <a:schemeClr val="bg1"/>
              </a:solidFill>
            </a:endParaRPr>
          </a:p>
        </p:txBody>
      </p:sp>
    </p:spTree>
    <p:extLst>
      <p:ext uri="{BB962C8B-B14F-4D97-AF65-F5344CB8AC3E}">
        <p14:creationId xmlns:p14="http://schemas.microsoft.com/office/powerpoint/2010/main" val="10338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2" grpId="0" animBg="1"/>
      <p:bldP spid="21" grpId="0" animBg="1"/>
      <p:bldP spid="22"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F5EA43EF-6BB5-D978-E769-96C8B20D1C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660400" y="355846"/>
            <a:ext cx="11074400" cy="195274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How about adding the suffix </a:t>
            </a:r>
            <a:r>
              <a:rPr lang="en-GB" sz="3600" dirty="0">
                <a:solidFill>
                  <a:srgbClr val="7030A0"/>
                </a:solidFill>
              </a:rPr>
              <a:t>-ence</a:t>
            </a:r>
            <a:r>
              <a:rPr lang="en-GB" sz="3600" dirty="0">
                <a:solidFill>
                  <a:schemeClr val="bg1"/>
                </a:solidFill>
              </a:rPr>
              <a:t> to </a:t>
            </a:r>
          </a:p>
          <a:p>
            <a:pPr marL="0" indent="0" algn="ctr">
              <a:buNone/>
            </a:pPr>
            <a:r>
              <a:rPr lang="en-GB" sz="3600" dirty="0">
                <a:solidFill>
                  <a:schemeClr val="bg1"/>
                </a:solidFill>
              </a:rPr>
              <a:t>words ending </a:t>
            </a:r>
            <a:r>
              <a:rPr lang="en-GB" sz="3600" u="sng" dirty="0">
                <a:solidFill>
                  <a:srgbClr val="7030A0"/>
                </a:solidFill>
              </a:rPr>
              <a:t>fer</a:t>
            </a:r>
            <a:r>
              <a:rPr lang="en-GB" sz="3600" dirty="0">
                <a:solidFill>
                  <a:schemeClr val="bg1"/>
                </a:solidFill>
              </a:rPr>
              <a:t>?</a:t>
            </a:r>
            <a:endParaRPr lang="en-GB" sz="3600" dirty="0">
              <a:solidFill>
                <a:schemeClr val="bg1"/>
              </a:solidFill>
              <a:ea typeface="Andika"/>
              <a:cs typeface="Andika"/>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4944" y="2882502"/>
            <a:ext cx="1782112" cy="2296128"/>
          </a:xfrm>
          <a:prstGeom prst="rect">
            <a:avLst/>
          </a:prstGeom>
        </p:spPr>
      </p:pic>
      <p:sp>
        <p:nvSpPr>
          <p:cNvPr id="16" name="Title 1">
            <a:extLst>
              <a:ext uri="{FF2B5EF4-FFF2-40B4-BE49-F238E27FC236}">
                <a16:creationId xmlns:a16="http://schemas.microsoft.com/office/drawing/2014/main" id="{7B7FAED0-2C49-A73F-63AE-6ABC5A27D7B1}"/>
              </a:ext>
            </a:extLst>
          </p:cNvPr>
          <p:cNvSpPr txBox="1">
            <a:spLocks/>
          </p:cNvSpPr>
          <p:nvPr/>
        </p:nvSpPr>
        <p:spPr>
          <a:xfrm>
            <a:off x="1906183" y="2722239"/>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re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BC66B6AD-B22B-78D0-2C6F-EEB683E71005}"/>
              </a:ext>
            </a:extLst>
          </p:cNvPr>
          <p:cNvSpPr txBox="1">
            <a:spLocks/>
          </p:cNvSpPr>
          <p:nvPr/>
        </p:nvSpPr>
        <p:spPr>
          <a:xfrm>
            <a:off x="1906182" y="3649544"/>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trans</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0" name="Title 1">
            <a:extLst>
              <a:ext uri="{FF2B5EF4-FFF2-40B4-BE49-F238E27FC236}">
                <a16:creationId xmlns:a16="http://schemas.microsoft.com/office/drawing/2014/main" id="{D48AD9BE-BD49-5E01-F0CC-75DAE1B36DD2}"/>
              </a:ext>
            </a:extLst>
          </p:cNvPr>
          <p:cNvSpPr txBox="1">
            <a:spLocks/>
          </p:cNvSpPr>
          <p:nvPr/>
        </p:nvSpPr>
        <p:spPr>
          <a:xfrm>
            <a:off x="1906182" y="4576849"/>
            <a:ext cx="2496037"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pre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fer</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0" name="Title 1">
            <a:extLst>
              <a:ext uri="{FF2B5EF4-FFF2-40B4-BE49-F238E27FC236}">
                <a16:creationId xmlns:a16="http://schemas.microsoft.com/office/drawing/2014/main" id="{1A561C01-FF77-5FBD-B495-01BC0591CA1E}"/>
              </a:ext>
            </a:extLst>
          </p:cNvPr>
          <p:cNvSpPr txBox="1">
            <a:spLocks/>
          </p:cNvSpPr>
          <p:nvPr/>
        </p:nvSpPr>
        <p:spPr>
          <a:xfrm>
            <a:off x="7858454" y="2722239"/>
            <a:ext cx="2879215"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refe</a:t>
            </a: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ence</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1" name="Title 1">
            <a:extLst>
              <a:ext uri="{FF2B5EF4-FFF2-40B4-BE49-F238E27FC236}">
                <a16:creationId xmlns:a16="http://schemas.microsoft.com/office/drawing/2014/main" id="{581B1632-860D-C3C8-6C93-786ED1D9E795}"/>
              </a:ext>
            </a:extLst>
          </p:cNvPr>
          <p:cNvSpPr txBox="1">
            <a:spLocks/>
          </p:cNvSpPr>
          <p:nvPr/>
        </p:nvSpPr>
        <p:spPr>
          <a:xfrm>
            <a:off x="7858453" y="3649544"/>
            <a:ext cx="2879216"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transfe</a:t>
            </a:r>
            <a:r>
              <a:rPr lang="en-GB" dirty="0">
                <a:solidFill>
                  <a:srgbClr val="7030A0"/>
                </a:solidFill>
                <a:latin typeface="Andika" panose="02000000000000000000" pitchFamily="2" charset="0"/>
                <a:ea typeface="Andika" panose="02000000000000000000" pitchFamily="2" charset="0"/>
                <a:cs typeface="Andika" panose="02000000000000000000" pitchFamily="2" charset="0"/>
              </a:rPr>
              <a:t>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ence</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13" name="Title 1">
            <a:extLst>
              <a:ext uri="{FF2B5EF4-FFF2-40B4-BE49-F238E27FC236}">
                <a16:creationId xmlns:a16="http://schemas.microsoft.com/office/drawing/2014/main" id="{716C1BF1-F450-0AD3-9790-F84ADA2CCFEC}"/>
              </a:ext>
            </a:extLst>
          </p:cNvPr>
          <p:cNvSpPr txBox="1">
            <a:spLocks/>
          </p:cNvSpPr>
          <p:nvPr/>
        </p:nvSpPr>
        <p:spPr>
          <a:xfrm>
            <a:off x="7858453" y="4576849"/>
            <a:ext cx="2879216"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prefe</a:t>
            </a: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r</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ence</a:t>
            </a:r>
            <a:endParaRPr lang="en-GB" sz="3600"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 name="Arrow: Right 1">
            <a:extLst>
              <a:ext uri="{FF2B5EF4-FFF2-40B4-BE49-F238E27FC236}">
                <a16:creationId xmlns:a16="http://schemas.microsoft.com/office/drawing/2014/main" id="{68585AA1-26A8-4FC5-47E6-7E3990538B7E}"/>
              </a:ext>
            </a:extLst>
          </p:cNvPr>
          <p:cNvSpPr/>
          <p:nvPr/>
        </p:nvSpPr>
        <p:spPr>
          <a:xfrm>
            <a:off x="6914098" y="2922390"/>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Arrow: Right 20">
            <a:extLst>
              <a:ext uri="{FF2B5EF4-FFF2-40B4-BE49-F238E27FC236}">
                <a16:creationId xmlns:a16="http://schemas.microsoft.com/office/drawing/2014/main" id="{A42C7C72-CE35-6F25-F8BA-E33859C6CD15}"/>
              </a:ext>
            </a:extLst>
          </p:cNvPr>
          <p:cNvSpPr/>
          <p:nvPr/>
        </p:nvSpPr>
        <p:spPr>
          <a:xfrm>
            <a:off x="6886710" y="3873810"/>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Arrow: Right 21">
            <a:extLst>
              <a:ext uri="{FF2B5EF4-FFF2-40B4-BE49-F238E27FC236}">
                <a16:creationId xmlns:a16="http://schemas.microsoft.com/office/drawing/2014/main" id="{A5E39115-EC41-8649-E4F7-AD851FE9092B}"/>
              </a:ext>
            </a:extLst>
          </p:cNvPr>
          <p:cNvSpPr/>
          <p:nvPr/>
        </p:nvSpPr>
        <p:spPr>
          <a:xfrm>
            <a:off x="6886709" y="4801115"/>
            <a:ext cx="801189" cy="31350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Plus Sign 2">
            <a:extLst>
              <a:ext uri="{FF2B5EF4-FFF2-40B4-BE49-F238E27FC236}">
                <a16:creationId xmlns:a16="http://schemas.microsoft.com/office/drawing/2014/main" id="{309CF1D7-E389-50F9-D0D8-26D21BA17CC8}"/>
              </a:ext>
            </a:extLst>
          </p:cNvPr>
          <p:cNvSpPr/>
          <p:nvPr/>
        </p:nvSpPr>
        <p:spPr>
          <a:xfrm>
            <a:off x="4506469" y="2707258"/>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lus Sign 17">
            <a:extLst>
              <a:ext uri="{FF2B5EF4-FFF2-40B4-BE49-F238E27FC236}">
                <a16:creationId xmlns:a16="http://schemas.microsoft.com/office/drawing/2014/main" id="{D6BC0ACE-9DFF-2704-A0B6-93B2E4FB94AB}"/>
              </a:ext>
            </a:extLst>
          </p:cNvPr>
          <p:cNvSpPr/>
          <p:nvPr/>
        </p:nvSpPr>
        <p:spPr>
          <a:xfrm>
            <a:off x="4495011" y="3649544"/>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lus Sign 23">
            <a:extLst>
              <a:ext uri="{FF2B5EF4-FFF2-40B4-BE49-F238E27FC236}">
                <a16:creationId xmlns:a16="http://schemas.microsoft.com/office/drawing/2014/main" id="{2E0167FB-299F-9FCB-5F54-90A29F366F2D}"/>
              </a:ext>
            </a:extLst>
          </p:cNvPr>
          <p:cNvSpPr/>
          <p:nvPr/>
        </p:nvSpPr>
        <p:spPr>
          <a:xfrm>
            <a:off x="4495010" y="4591830"/>
            <a:ext cx="801189" cy="762043"/>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itle 1">
            <a:extLst>
              <a:ext uri="{FF2B5EF4-FFF2-40B4-BE49-F238E27FC236}">
                <a16:creationId xmlns:a16="http://schemas.microsoft.com/office/drawing/2014/main" id="{DCF640ED-F6B1-9139-7AEB-509CDF02E00C}"/>
              </a:ext>
            </a:extLst>
          </p:cNvPr>
          <p:cNvSpPr txBox="1">
            <a:spLocks/>
          </p:cNvSpPr>
          <p:nvPr/>
        </p:nvSpPr>
        <p:spPr>
          <a:xfrm>
            <a:off x="5411908" y="2722239"/>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rgbClr val="7030A0"/>
                </a:solidFill>
                <a:latin typeface="Andika" panose="02000000000000000000" pitchFamily="2" charset="0"/>
                <a:ea typeface="Andika" panose="02000000000000000000" pitchFamily="2" charset="0"/>
                <a:cs typeface="Andika" panose="02000000000000000000" pitchFamily="2" charset="0"/>
              </a:rPr>
              <a:t>e</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nce</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ADB623B1-CD44-1F4E-8BEB-FA12583909AE}"/>
              </a:ext>
            </a:extLst>
          </p:cNvPr>
          <p:cNvSpPr txBox="1">
            <a:spLocks/>
          </p:cNvSpPr>
          <p:nvPr/>
        </p:nvSpPr>
        <p:spPr>
          <a:xfrm>
            <a:off x="5411908" y="3649544"/>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400" dirty="0">
                <a:solidFill>
                  <a:srgbClr val="7030A0"/>
                </a:solidFill>
                <a:latin typeface="Andika" panose="02000000000000000000" pitchFamily="2" charset="0"/>
                <a:ea typeface="Andika" panose="02000000000000000000" pitchFamily="2" charset="0"/>
                <a:cs typeface="Andika" panose="02000000000000000000" pitchFamily="2" charset="0"/>
              </a:rPr>
              <a:t>e</a:t>
            </a: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nce</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7" name="Title 1">
            <a:extLst>
              <a:ext uri="{FF2B5EF4-FFF2-40B4-BE49-F238E27FC236}">
                <a16:creationId xmlns:a16="http://schemas.microsoft.com/office/drawing/2014/main" id="{4B075AA6-972E-C5FE-3655-73BF135651D1}"/>
              </a:ext>
            </a:extLst>
          </p:cNvPr>
          <p:cNvSpPr txBox="1">
            <a:spLocks/>
          </p:cNvSpPr>
          <p:nvPr/>
        </p:nvSpPr>
        <p:spPr>
          <a:xfrm>
            <a:off x="5411908" y="4635719"/>
            <a:ext cx="1292698" cy="762043"/>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400" dirty="0">
                <a:solidFill>
                  <a:srgbClr val="7030A0"/>
                </a:solidFill>
                <a:latin typeface="Andika" panose="02000000000000000000" pitchFamily="2" charset="0"/>
                <a:ea typeface="Andika" panose="02000000000000000000" pitchFamily="2" charset="0"/>
                <a:cs typeface="Andika" panose="02000000000000000000" pitchFamily="2" charset="0"/>
              </a:rPr>
              <a:t>e</a:t>
            </a: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nce</a:t>
            </a:r>
            <a:endParaRPr lang="en-GB" dirty="0">
              <a:solidFill>
                <a:srgbClr val="7030A0"/>
              </a:solidFill>
              <a:latin typeface="Andika" panose="02000000000000000000" pitchFamily="2" charset="0"/>
              <a:ea typeface="Andika" panose="02000000000000000000" pitchFamily="2" charset="0"/>
              <a:cs typeface="Andika" panose="02000000000000000000" pitchFamily="2" charset="0"/>
            </a:endParaRPr>
          </a:p>
        </p:txBody>
      </p:sp>
      <p:sp>
        <p:nvSpPr>
          <p:cNvPr id="28" name="Title 1">
            <a:extLst>
              <a:ext uri="{FF2B5EF4-FFF2-40B4-BE49-F238E27FC236}">
                <a16:creationId xmlns:a16="http://schemas.microsoft.com/office/drawing/2014/main" id="{F51E9F1D-E35E-3DA4-6B93-5A6F83605007}"/>
              </a:ext>
            </a:extLst>
          </p:cNvPr>
          <p:cNvSpPr txBox="1">
            <a:spLocks/>
          </p:cNvSpPr>
          <p:nvPr/>
        </p:nvSpPr>
        <p:spPr>
          <a:xfrm>
            <a:off x="2692400" y="5728420"/>
            <a:ext cx="7429500" cy="77373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lgn="ctr">
              <a:buNone/>
            </a:pPr>
            <a:r>
              <a:rPr lang="en-GB" sz="3600" dirty="0">
                <a:solidFill>
                  <a:schemeClr val="bg1"/>
                </a:solidFill>
              </a:rPr>
              <a:t>Can you see a similar pattern?</a:t>
            </a:r>
            <a:endParaRPr lang="en-GB" sz="3600" b="1" u="sng" dirty="0">
              <a:solidFill>
                <a:schemeClr val="bg1"/>
              </a:solidFill>
            </a:endParaRPr>
          </a:p>
        </p:txBody>
      </p:sp>
    </p:spTree>
    <p:extLst>
      <p:ext uri="{BB962C8B-B14F-4D97-AF65-F5344CB8AC3E}">
        <p14:creationId xmlns:p14="http://schemas.microsoft.com/office/powerpoint/2010/main" val="64405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2" grpId="0" animBg="1"/>
      <p:bldP spid="21" grpId="0" animBg="1"/>
      <p:bldP spid="22"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92CA0-2D14-A7E4-E8F2-BDD6244965DA}"/>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C6DA9C35-5C34-3D4A-8C18-0B3B8E1767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FA7B10A2-E0F2-0837-0FE5-4E4679E6F9E4}"/>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F44A3A47-58E8-986F-FB6A-1F9702B98AB2}"/>
              </a:ext>
            </a:extLst>
          </p:cNvPr>
          <p:cNvSpPr txBox="1">
            <a:spLocks/>
          </p:cNvSpPr>
          <p:nvPr/>
        </p:nvSpPr>
        <p:spPr>
          <a:xfrm>
            <a:off x="658163" y="1462041"/>
            <a:ext cx="11074400" cy="4965653"/>
          </a:xfrm>
          <a:prstGeom prst="roundRect">
            <a:avLst>
              <a:gd name="adj" fmla="val 100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70000"/>
              </a:lnSpc>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In every word, there is always one syllable which is emphasised more than any of the others. This emphasis or ‘stress’ on this syllable means that the vowel sound in that syllable is a little louder, longer or even higher pitched, making that syllable sound more prominent. </a:t>
            </a:r>
            <a:b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br>
            <a:endParaRPr lang="en-GB" sz="36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70000"/>
              </a:lnSpc>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This is something that people learning English must learn but if you are already an English speaker then you will already apply stress to your words without giving it much thought. </a:t>
            </a:r>
          </a:p>
        </p:txBody>
      </p:sp>
    </p:spTree>
    <p:extLst>
      <p:ext uri="{BB962C8B-B14F-4D97-AF65-F5344CB8AC3E}">
        <p14:creationId xmlns:p14="http://schemas.microsoft.com/office/powerpoint/2010/main" val="34845414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BC6B9-7C6F-0A2D-569F-3BA344A8E6A2}"/>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E026A545-634A-22DB-6368-5F369677F1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857D6396-21A4-E631-792C-FBD30B628691}"/>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131DA846-19C4-C37A-2DC0-77EB18770B1A}"/>
              </a:ext>
            </a:extLst>
          </p:cNvPr>
          <p:cNvSpPr txBox="1">
            <a:spLocks/>
          </p:cNvSpPr>
          <p:nvPr/>
        </p:nvSpPr>
        <p:spPr>
          <a:xfrm>
            <a:off x="658163" y="1462042"/>
            <a:ext cx="11074400" cy="4015394"/>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For example, say “banana”. </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Split the word into its three separate syllables ba-na-na. </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Do we say each syllable in the exact same robotic tone? Or do we say ba-NA-na? </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Repeat the word until you hear it.</a:t>
            </a:r>
          </a:p>
        </p:txBody>
      </p:sp>
    </p:spTree>
    <p:extLst>
      <p:ext uri="{BB962C8B-B14F-4D97-AF65-F5344CB8AC3E}">
        <p14:creationId xmlns:p14="http://schemas.microsoft.com/office/powerpoint/2010/main" val="347803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500"/>
                                        <p:tgtEl>
                                          <p:spTgt spid="1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4" end="4"/>
                                            </p:txEl>
                                          </p:spTgt>
                                        </p:tgtEl>
                                        <p:attrNameLst>
                                          <p:attrName>style.visibility</p:attrName>
                                        </p:attrNameLst>
                                      </p:cBhvr>
                                      <p:to>
                                        <p:strVal val="visible"/>
                                      </p:to>
                                    </p:set>
                                    <p:animEffect transition="in" filter="fade">
                                      <p:cBhvr>
                                        <p:cTn id="12" dur="500"/>
                                        <p:tgtEl>
                                          <p:spTgt spid="1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6" end="6"/>
                                            </p:txEl>
                                          </p:spTgt>
                                        </p:tgtEl>
                                        <p:attrNameLst>
                                          <p:attrName>style.visibility</p:attrName>
                                        </p:attrNameLst>
                                      </p:cBhvr>
                                      <p:to>
                                        <p:strVal val="visible"/>
                                      </p:to>
                                    </p:set>
                                    <p:animEffect transition="in" filter="fade">
                                      <p:cBhvr>
                                        <p:cTn id="17"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C0967-5BB9-A2B9-E12E-15DD4C43E11E}"/>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777FD271-EE80-8F00-4FB3-C50A667B63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54AB280D-67A5-DA4F-2608-F20B5ED744A8}"/>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3C5E5947-2577-1259-21CF-0F2ADAC53A9F}"/>
              </a:ext>
            </a:extLst>
          </p:cNvPr>
          <p:cNvSpPr txBox="1">
            <a:spLocks/>
          </p:cNvSpPr>
          <p:nvPr/>
        </p:nvSpPr>
        <p:spPr>
          <a:xfrm>
            <a:off x="658163" y="1462042"/>
            <a:ext cx="11074400" cy="4481558"/>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There are rules which determine which syllable is stressed within a word and being English there are also plenty of exceptions but it’s worth noting that:</a:t>
            </a:r>
          </a:p>
          <a:p>
            <a:pPr marL="457200" indent="-457200">
              <a:lnSpc>
                <a:spcPct val="100000"/>
              </a:lnSpc>
              <a:buFont typeface="Arial" panose="020B0604020202020204" pitchFamily="34" charset="0"/>
              <a:buChar char="•"/>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in two-syllable </a:t>
            </a:r>
            <a:r>
              <a:rPr lang="en-GB" sz="2800" u="sng" dirty="0">
                <a:solidFill>
                  <a:schemeClr val="bg1"/>
                </a:solidFill>
                <a:latin typeface="Andika" panose="02000000000000000000" pitchFamily="2" charset="0"/>
                <a:ea typeface="Andika" panose="02000000000000000000" pitchFamily="2" charset="0"/>
                <a:cs typeface="Andika" panose="02000000000000000000" pitchFamily="2" charset="0"/>
              </a:rPr>
              <a:t>nouns</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 or </a:t>
            </a:r>
            <a:r>
              <a:rPr lang="en-GB" sz="2800" u="sng" dirty="0">
                <a:solidFill>
                  <a:schemeClr val="bg1"/>
                </a:solidFill>
                <a:latin typeface="Andika" panose="02000000000000000000" pitchFamily="2" charset="0"/>
                <a:ea typeface="Andika" panose="02000000000000000000" pitchFamily="2" charset="0"/>
                <a:cs typeface="Andika" panose="02000000000000000000" pitchFamily="2" charset="0"/>
              </a:rPr>
              <a:t>adjectives</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 the 1st syllable is usually stressed, and </a:t>
            </a:r>
          </a:p>
          <a:p>
            <a:pPr marL="457200" indent="-457200">
              <a:lnSpc>
                <a:spcPct val="100000"/>
              </a:lnSpc>
              <a:buFont typeface="Arial" panose="020B0604020202020204" pitchFamily="34" charset="0"/>
              <a:buChar char="•"/>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in two-syllable </a:t>
            </a:r>
            <a:r>
              <a:rPr lang="en-GB" sz="2800" u="sng" dirty="0">
                <a:solidFill>
                  <a:schemeClr val="bg1"/>
                </a:solidFill>
                <a:latin typeface="Andika" panose="02000000000000000000" pitchFamily="2" charset="0"/>
                <a:ea typeface="Andika" panose="02000000000000000000" pitchFamily="2" charset="0"/>
                <a:cs typeface="Andika" panose="02000000000000000000" pitchFamily="2" charset="0"/>
              </a:rPr>
              <a:t>verbs</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 the 2nd syllable is usually stressed. </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Stress is an important part of English pronunciation and can even change the meaning of a word. </a:t>
            </a:r>
          </a:p>
        </p:txBody>
      </p:sp>
    </p:spTree>
    <p:extLst>
      <p:ext uri="{BB962C8B-B14F-4D97-AF65-F5344CB8AC3E}">
        <p14:creationId xmlns:p14="http://schemas.microsoft.com/office/powerpoint/2010/main" val="1250916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FBD5E-BADE-B629-EB8A-98A4996DD4C0}"/>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04F4D61B-FDEF-5A87-3F43-4CC6BCBF11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018EA6C-0DDA-1CC6-5DE0-D9B5E4C6914E}"/>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3238FE6A-B959-156A-7F1F-0A915A5BCAF8}"/>
              </a:ext>
            </a:extLst>
          </p:cNvPr>
          <p:cNvSpPr txBox="1">
            <a:spLocks/>
          </p:cNvSpPr>
          <p:nvPr/>
        </p:nvSpPr>
        <p:spPr>
          <a:xfrm>
            <a:off x="660400" y="1401237"/>
            <a:ext cx="11074400" cy="5313327"/>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For example: </a:t>
            </a: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 won the CONtest (noun). </a:t>
            </a:r>
            <a:b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b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Tom wanted to conTEST (verb) my score. </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 made the PERfect (adjective) cake. </a:t>
            </a:r>
            <a:b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b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 want to perFECT (verb) my baking.</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 am working on a new PROject (noun). </a:t>
            </a:r>
            <a:b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b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 must proJECT (verb) my voice. </a:t>
            </a:r>
          </a:p>
          <a:p>
            <a:pPr>
              <a:lnSpc>
                <a:spcPct val="100000"/>
              </a:lnSpc>
            </a:pP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The shop stocks fresh PROduce (noun). </a:t>
            </a:r>
            <a:b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b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I proDUCE (verb) fantastic work in the morning.</a:t>
            </a:r>
          </a:p>
        </p:txBody>
      </p:sp>
    </p:spTree>
    <p:extLst>
      <p:ext uri="{BB962C8B-B14F-4D97-AF65-F5344CB8AC3E}">
        <p14:creationId xmlns:p14="http://schemas.microsoft.com/office/powerpoint/2010/main" val="179532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3" end="3"/>
                                            </p:txEl>
                                          </p:spTgt>
                                        </p:tgtEl>
                                        <p:attrNameLst>
                                          <p:attrName>style.visibility</p:attrName>
                                        </p:attrNameLst>
                                      </p:cBhvr>
                                      <p:to>
                                        <p:strVal val="visible"/>
                                      </p:to>
                                    </p:set>
                                    <p:animEffect transition="in" filter="fade">
                                      <p:cBhvr>
                                        <p:cTn id="7" dur="500"/>
                                        <p:tgtEl>
                                          <p:spTgt spid="1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5" end="5"/>
                                            </p:txEl>
                                          </p:spTgt>
                                        </p:tgtEl>
                                        <p:attrNameLst>
                                          <p:attrName>style.visibility</p:attrName>
                                        </p:attrNameLst>
                                      </p:cBhvr>
                                      <p:to>
                                        <p:strVal val="visible"/>
                                      </p:to>
                                    </p:set>
                                    <p:animEffect transition="in" filter="fade">
                                      <p:cBhvr>
                                        <p:cTn id="12" dur="500"/>
                                        <p:tgtEl>
                                          <p:spTgt spid="1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7" end="7"/>
                                            </p:txEl>
                                          </p:spTgt>
                                        </p:tgtEl>
                                        <p:attrNameLst>
                                          <p:attrName>style.visibility</p:attrName>
                                        </p:attrNameLst>
                                      </p:cBhvr>
                                      <p:to>
                                        <p:strVal val="visible"/>
                                      </p:to>
                                    </p:set>
                                    <p:animEffect transition="in" filter="fade">
                                      <p:cBhvr>
                                        <p:cTn id="17" dur="500"/>
                                        <p:tgtEl>
                                          <p:spTgt spid="1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ECCC9-59BF-765C-92D3-AF7DC10E3F34}"/>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C246158A-E997-7646-2129-2ED25DF62B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41F5BBAA-D6B9-53EA-C906-536A26746AF9}"/>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B507625B-A84F-4E1A-3AD1-E7FA44BED2BB}"/>
              </a:ext>
            </a:extLst>
          </p:cNvPr>
          <p:cNvSpPr txBox="1">
            <a:spLocks/>
          </p:cNvSpPr>
          <p:nvPr/>
        </p:nvSpPr>
        <p:spPr>
          <a:xfrm>
            <a:off x="660399" y="1401238"/>
            <a:ext cx="5657273" cy="4837175"/>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Now let’s investigate with our spelling words: </a:t>
            </a:r>
          </a:p>
          <a:p>
            <a:pPr>
              <a:lnSpc>
                <a:spcPct val="100000"/>
              </a:lnSpc>
            </a:pPr>
            <a:endParaRPr lang="en-GB" sz="24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The -fer is clearly stressed in the simple verbs: refer (reFER) prefer (preFER) and transfer (transFER). </a:t>
            </a:r>
          </a:p>
          <a:p>
            <a:pPr>
              <a:lnSpc>
                <a:spcPct val="100000"/>
              </a:lnSpc>
            </a:pPr>
            <a:endParaRPr lang="en-GB" sz="24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a:lnSpc>
                <a:spcPct val="100000"/>
              </a:lnSpc>
            </a:pP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Say the spelling words aloud and identify if the -fer is stressed after a suffix has been added.</a:t>
            </a:r>
          </a:p>
        </p:txBody>
      </p:sp>
      <p:graphicFrame>
        <p:nvGraphicFramePr>
          <p:cNvPr id="2" name="Table 1">
            <a:extLst>
              <a:ext uri="{FF2B5EF4-FFF2-40B4-BE49-F238E27FC236}">
                <a16:creationId xmlns:a16="http://schemas.microsoft.com/office/drawing/2014/main" id="{B90399E9-9C3F-F412-07B6-FE96FBC159C1}"/>
              </a:ext>
            </a:extLst>
          </p:cNvPr>
          <p:cNvGraphicFramePr>
            <a:graphicFrameLocks noGrp="1"/>
          </p:cNvGraphicFramePr>
          <p:nvPr>
            <p:extLst>
              <p:ext uri="{D42A27DB-BD31-4B8C-83A1-F6EECF244321}">
                <p14:modId xmlns:p14="http://schemas.microsoft.com/office/powerpoint/2010/main" val="4075396531"/>
              </p:ext>
            </p:extLst>
          </p:nvPr>
        </p:nvGraphicFramePr>
        <p:xfrm>
          <a:off x="6675444" y="1401237"/>
          <a:ext cx="2321697" cy="4837176"/>
        </p:xfrm>
        <a:graphic>
          <a:graphicData uri="http://schemas.openxmlformats.org/drawingml/2006/table">
            <a:tbl>
              <a:tblPr firstRow="1" bandRow="1">
                <a:tableStyleId>{5C22544A-7EE6-4342-B048-85BDC9FD1C3A}</a:tableStyleId>
              </a:tblPr>
              <a:tblGrid>
                <a:gridCol w="2321697">
                  <a:extLst>
                    <a:ext uri="{9D8B030D-6E8A-4147-A177-3AD203B41FA5}">
                      <a16:colId xmlns:a16="http://schemas.microsoft.com/office/drawing/2014/main" val="431970236"/>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Spelling Word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referred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referral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transference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graphicFrame>
        <p:nvGraphicFramePr>
          <p:cNvPr id="3" name="Table 2">
            <a:extLst>
              <a:ext uri="{FF2B5EF4-FFF2-40B4-BE49-F238E27FC236}">
                <a16:creationId xmlns:a16="http://schemas.microsoft.com/office/drawing/2014/main" id="{0EADD6BE-BFB4-272D-70C4-BA8A99EB2A4A}"/>
              </a:ext>
            </a:extLst>
          </p:cNvPr>
          <p:cNvGraphicFramePr>
            <a:graphicFrameLocks noGrp="1"/>
          </p:cNvGraphicFramePr>
          <p:nvPr>
            <p:extLst>
              <p:ext uri="{D42A27DB-BD31-4B8C-83A1-F6EECF244321}">
                <p14:modId xmlns:p14="http://schemas.microsoft.com/office/powerpoint/2010/main" val="2193366223"/>
              </p:ext>
            </p:extLst>
          </p:nvPr>
        </p:nvGraphicFramePr>
        <p:xfrm>
          <a:off x="9027622" y="1401770"/>
          <a:ext cx="2321696" cy="4837176"/>
        </p:xfrm>
        <a:graphic>
          <a:graphicData uri="http://schemas.openxmlformats.org/drawingml/2006/table">
            <a:tbl>
              <a:tblPr firstRow="1" bandRow="1">
                <a:tableStyleId>{5C22544A-7EE6-4342-B048-85BDC9FD1C3A}</a:tableStyleId>
              </a:tblPr>
              <a:tblGrid>
                <a:gridCol w="2321696">
                  <a:extLst>
                    <a:ext uri="{9D8B030D-6E8A-4147-A177-3AD203B41FA5}">
                      <a16:colId xmlns:a16="http://schemas.microsoft.com/office/drawing/2014/main" val="1948476185"/>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Pronounced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al</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a:t>
                      </a: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PREF</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TRANS</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spTree>
    <p:extLst>
      <p:ext uri="{BB962C8B-B14F-4D97-AF65-F5344CB8AC3E}">
        <p14:creationId xmlns:p14="http://schemas.microsoft.com/office/powerpoint/2010/main" val="81950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81EBB-7766-E973-C940-0A6A3C20F8B2}"/>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AF5B37BE-C103-17E4-7497-119D95AF27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E566B04-8779-8FBF-3EEC-9899CEA8C995}"/>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2B4F25CB-24B8-6302-C8DA-2A9376D37BC9}"/>
              </a:ext>
            </a:extLst>
          </p:cNvPr>
          <p:cNvSpPr txBox="1">
            <a:spLocks/>
          </p:cNvSpPr>
          <p:nvPr/>
        </p:nvSpPr>
        <p:spPr>
          <a:xfrm>
            <a:off x="528919" y="1401237"/>
            <a:ext cx="6069106" cy="4837177"/>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400" dirty="0">
                <a:solidFill>
                  <a:schemeClr val="bg1"/>
                </a:solidFill>
                <a:latin typeface="+mn-lt"/>
                <a:ea typeface="+mn-ea"/>
                <a:cs typeface="+mn-cs"/>
              </a:rPr>
              <a:t>In which spelling words can you still hear the -fer stressed even after the suffixes have been added?</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referred, referral, referring, preferring, preferred, transferring and transferred. </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In terms of spelling, what do these words have in common? </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The r is doubled before the suffix beginning with a vowel is added. </a:t>
            </a:r>
          </a:p>
        </p:txBody>
      </p:sp>
      <p:graphicFrame>
        <p:nvGraphicFramePr>
          <p:cNvPr id="2" name="Table 1">
            <a:extLst>
              <a:ext uri="{FF2B5EF4-FFF2-40B4-BE49-F238E27FC236}">
                <a16:creationId xmlns:a16="http://schemas.microsoft.com/office/drawing/2014/main" id="{CE778839-71CA-CA2E-071E-A01F3B6EDCC4}"/>
              </a:ext>
            </a:extLst>
          </p:cNvPr>
          <p:cNvGraphicFramePr>
            <a:graphicFrameLocks noGrp="1"/>
          </p:cNvGraphicFramePr>
          <p:nvPr>
            <p:extLst>
              <p:ext uri="{D42A27DB-BD31-4B8C-83A1-F6EECF244321}">
                <p14:modId xmlns:p14="http://schemas.microsoft.com/office/powerpoint/2010/main" val="1264613754"/>
              </p:ext>
            </p:extLst>
          </p:nvPr>
        </p:nvGraphicFramePr>
        <p:xfrm>
          <a:off x="6838930" y="1401770"/>
          <a:ext cx="2255194" cy="4837176"/>
        </p:xfrm>
        <a:graphic>
          <a:graphicData uri="http://schemas.openxmlformats.org/drawingml/2006/table">
            <a:tbl>
              <a:tblPr firstRow="1" bandRow="1">
                <a:tableStyleId>{5C22544A-7EE6-4342-B048-85BDC9FD1C3A}</a:tableStyleId>
              </a:tblPr>
              <a:tblGrid>
                <a:gridCol w="2255194">
                  <a:extLst>
                    <a:ext uri="{9D8B030D-6E8A-4147-A177-3AD203B41FA5}">
                      <a16:colId xmlns:a16="http://schemas.microsoft.com/office/drawing/2014/main" val="431970236"/>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Spelling Word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referred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referral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transference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graphicFrame>
        <p:nvGraphicFramePr>
          <p:cNvPr id="3" name="Table 2">
            <a:extLst>
              <a:ext uri="{FF2B5EF4-FFF2-40B4-BE49-F238E27FC236}">
                <a16:creationId xmlns:a16="http://schemas.microsoft.com/office/drawing/2014/main" id="{85A0964B-F866-9575-B6B8-9AC9253E0367}"/>
              </a:ext>
            </a:extLst>
          </p:cNvPr>
          <p:cNvGraphicFramePr>
            <a:graphicFrameLocks noGrp="1"/>
          </p:cNvGraphicFramePr>
          <p:nvPr>
            <p:extLst>
              <p:ext uri="{D42A27DB-BD31-4B8C-83A1-F6EECF244321}">
                <p14:modId xmlns:p14="http://schemas.microsoft.com/office/powerpoint/2010/main" val="123349179"/>
              </p:ext>
            </p:extLst>
          </p:nvPr>
        </p:nvGraphicFramePr>
        <p:xfrm>
          <a:off x="9094124" y="1401770"/>
          <a:ext cx="2255194" cy="4837176"/>
        </p:xfrm>
        <a:graphic>
          <a:graphicData uri="http://schemas.openxmlformats.org/drawingml/2006/table">
            <a:tbl>
              <a:tblPr firstRow="1" bandRow="1">
                <a:tableStyleId>{5C22544A-7EE6-4342-B048-85BDC9FD1C3A}</a:tableStyleId>
              </a:tblPr>
              <a:tblGrid>
                <a:gridCol w="2255194">
                  <a:extLst>
                    <a:ext uri="{9D8B030D-6E8A-4147-A177-3AD203B41FA5}">
                      <a16:colId xmlns:a16="http://schemas.microsoft.com/office/drawing/2014/main" val="1948476185"/>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Pronounced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al</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a:t>
                      </a: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PREF</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TRANS</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spTree>
    <p:extLst>
      <p:ext uri="{BB962C8B-B14F-4D97-AF65-F5344CB8AC3E}">
        <p14:creationId xmlns:p14="http://schemas.microsoft.com/office/powerpoint/2010/main" val="264244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500"/>
                                        <p:tgtEl>
                                          <p:spTgt spid="1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4" end="4"/>
                                            </p:txEl>
                                          </p:spTgt>
                                        </p:tgtEl>
                                        <p:attrNameLst>
                                          <p:attrName>style.visibility</p:attrName>
                                        </p:attrNameLst>
                                      </p:cBhvr>
                                      <p:to>
                                        <p:strVal val="visible"/>
                                      </p:to>
                                    </p:set>
                                    <p:animEffect transition="in" filter="fade">
                                      <p:cBhvr>
                                        <p:cTn id="12" dur="500"/>
                                        <p:tgtEl>
                                          <p:spTgt spid="1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6" end="6"/>
                                            </p:txEl>
                                          </p:spTgt>
                                        </p:tgtEl>
                                        <p:attrNameLst>
                                          <p:attrName>style.visibility</p:attrName>
                                        </p:attrNameLst>
                                      </p:cBhvr>
                                      <p:to>
                                        <p:strVal val="visible"/>
                                      </p:to>
                                    </p:set>
                                    <p:animEffect transition="in" filter="fade">
                                      <p:cBhvr>
                                        <p:cTn id="17"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B068E-38F7-7F29-4B80-3294C1CDD604}"/>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61FF8452-AD58-4060-2710-36CB7E9209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4C03F512-AF44-7147-92E9-C2992FA02124}"/>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Explanation</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83B017C2-6087-3EFA-C9CA-D90DF491D298}"/>
              </a:ext>
            </a:extLst>
          </p:cNvPr>
          <p:cNvSpPr txBox="1">
            <a:spLocks/>
          </p:cNvSpPr>
          <p:nvPr/>
        </p:nvSpPr>
        <p:spPr>
          <a:xfrm>
            <a:off x="528919" y="1401237"/>
            <a:ext cx="6069106" cy="4837177"/>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400" dirty="0">
                <a:solidFill>
                  <a:schemeClr val="bg1"/>
                </a:solidFill>
                <a:latin typeface="+mn-lt"/>
                <a:ea typeface="+mn-ea"/>
                <a:cs typeface="+mn-cs"/>
              </a:rPr>
              <a:t>In which of the spelling words is the -fer not stressed? </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reference, referee, preference and transference. </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In terms of spelling, what do these words have in common? </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The r is </a:t>
            </a:r>
            <a:r>
              <a:rPr lang="en-GB" sz="2400" u="sng" dirty="0">
                <a:solidFill>
                  <a:schemeClr val="bg1"/>
                </a:solidFill>
                <a:latin typeface="+mn-lt"/>
                <a:ea typeface="+mn-ea"/>
                <a:cs typeface="+mn-cs"/>
              </a:rPr>
              <a:t>not</a:t>
            </a:r>
            <a:r>
              <a:rPr lang="en-GB" sz="2400" dirty="0">
                <a:solidFill>
                  <a:schemeClr val="bg1"/>
                </a:solidFill>
                <a:latin typeface="+mn-lt"/>
                <a:ea typeface="+mn-ea"/>
                <a:cs typeface="+mn-cs"/>
              </a:rPr>
              <a:t> doubled before the suffix beginning with a vowel is added. </a:t>
            </a:r>
          </a:p>
        </p:txBody>
      </p:sp>
      <p:graphicFrame>
        <p:nvGraphicFramePr>
          <p:cNvPr id="2" name="Table 1">
            <a:extLst>
              <a:ext uri="{FF2B5EF4-FFF2-40B4-BE49-F238E27FC236}">
                <a16:creationId xmlns:a16="http://schemas.microsoft.com/office/drawing/2014/main" id="{F933DF72-250A-4EEE-D782-7949FC625312}"/>
              </a:ext>
            </a:extLst>
          </p:cNvPr>
          <p:cNvGraphicFramePr>
            <a:graphicFrameLocks noGrp="1"/>
          </p:cNvGraphicFramePr>
          <p:nvPr/>
        </p:nvGraphicFramePr>
        <p:xfrm>
          <a:off x="6838930" y="1401770"/>
          <a:ext cx="2255194" cy="4837176"/>
        </p:xfrm>
        <a:graphic>
          <a:graphicData uri="http://schemas.openxmlformats.org/drawingml/2006/table">
            <a:tbl>
              <a:tblPr firstRow="1" bandRow="1">
                <a:tableStyleId>{5C22544A-7EE6-4342-B048-85BDC9FD1C3A}</a:tableStyleId>
              </a:tblPr>
              <a:tblGrid>
                <a:gridCol w="2255194">
                  <a:extLst>
                    <a:ext uri="{9D8B030D-6E8A-4147-A177-3AD203B41FA5}">
                      <a16:colId xmlns:a16="http://schemas.microsoft.com/office/drawing/2014/main" val="431970236"/>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Spelling Word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referred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referral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transference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graphicFrame>
        <p:nvGraphicFramePr>
          <p:cNvPr id="3" name="Table 2">
            <a:extLst>
              <a:ext uri="{FF2B5EF4-FFF2-40B4-BE49-F238E27FC236}">
                <a16:creationId xmlns:a16="http://schemas.microsoft.com/office/drawing/2014/main" id="{C57D8FAF-E419-F1E2-A9C5-CAE81D33737B}"/>
              </a:ext>
            </a:extLst>
          </p:cNvPr>
          <p:cNvGraphicFramePr>
            <a:graphicFrameLocks noGrp="1"/>
          </p:cNvGraphicFramePr>
          <p:nvPr>
            <p:extLst>
              <p:ext uri="{D42A27DB-BD31-4B8C-83A1-F6EECF244321}">
                <p14:modId xmlns:p14="http://schemas.microsoft.com/office/powerpoint/2010/main" val="1353967346"/>
              </p:ext>
            </p:extLst>
          </p:nvPr>
        </p:nvGraphicFramePr>
        <p:xfrm>
          <a:off x="9094124" y="1401770"/>
          <a:ext cx="2255194" cy="4837176"/>
        </p:xfrm>
        <a:graphic>
          <a:graphicData uri="http://schemas.openxmlformats.org/drawingml/2006/table">
            <a:tbl>
              <a:tblPr firstRow="1" bandRow="1">
                <a:tableStyleId>{5C22544A-7EE6-4342-B048-85BDC9FD1C3A}</a:tableStyleId>
              </a:tblPr>
              <a:tblGrid>
                <a:gridCol w="2255194">
                  <a:extLst>
                    <a:ext uri="{9D8B030D-6E8A-4147-A177-3AD203B41FA5}">
                      <a16:colId xmlns:a16="http://schemas.microsoft.com/office/drawing/2014/main" val="1948476185"/>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Pronounced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al</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a:t>
                      </a: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PREF</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TRANS</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spTree>
    <p:extLst>
      <p:ext uri="{BB962C8B-B14F-4D97-AF65-F5344CB8AC3E}">
        <p14:creationId xmlns:p14="http://schemas.microsoft.com/office/powerpoint/2010/main" val="1399993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500"/>
                                        <p:tgtEl>
                                          <p:spTgt spid="1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4" end="4"/>
                                            </p:txEl>
                                          </p:spTgt>
                                        </p:tgtEl>
                                        <p:attrNameLst>
                                          <p:attrName>style.visibility</p:attrName>
                                        </p:attrNameLst>
                                      </p:cBhvr>
                                      <p:to>
                                        <p:strVal val="visible"/>
                                      </p:to>
                                    </p:set>
                                    <p:animEffect transition="in" filter="fade">
                                      <p:cBhvr>
                                        <p:cTn id="12" dur="500"/>
                                        <p:tgtEl>
                                          <p:spTgt spid="1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6" end="6"/>
                                            </p:txEl>
                                          </p:spTgt>
                                        </p:tgtEl>
                                        <p:attrNameLst>
                                          <p:attrName>style.visibility</p:attrName>
                                        </p:attrNameLst>
                                      </p:cBhvr>
                                      <p:to>
                                        <p:strVal val="visible"/>
                                      </p:to>
                                    </p:set>
                                    <p:animEffect transition="in" filter="fade">
                                      <p:cBhvr>
                                        <p:cTn id="17"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5" name="Picture 4" descr="A sign with red text&#10;&#10;AI-generated content may be incorrect.">
            <a:extLst>
              <a:ext uri="{FF2B5EF4-FFF2-40B4-BE49-F238E27FC236}">
                <a16:creationId xmlns:a16="http://schemas.microsoft.com/office/drawing/2014/main" id="{4643E4F7-2BE7-24BA-13E3-0EF06035A18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01082" y="1504508"/>
            <a:ext cx="5550436" cy="4988367"/>
          </a:xfrm>
          <a:prstGeom prst="rect">
            <a:avLst/>
          </a:prstGeom>
        </p:spPr>
      </p:pic>
      <p:sp>
        <p:nvSpPr>
          <p:cNvPr id="9" name="Title 1">
            <a:extLst>
              <a:ext uri="{FF2B5EF4-FFF2-40B4-BE49-F238E27FC236}">
                <a16:creationId xmlns:a16="http://schemas.microsoft.com/office/drawing/2014/main" id="{C7EEA19A-5CE2-131C-7E6A-C83B70EB5597}"/>
              </a:ext>
            </a:extLst>
          </p:cNvPr>
          <p:cNvSpPr>
            <a:spLocks noGrp="1"/>
          </p:cNvSpPr>
          <p:nvPr>
            <p:ph type="title"/>
          </p:nvPr>
        </p:nvSpPr>
        <p:spPr>
          <a:xfrm>
            <a:off x="304799" y="365125"/>
            <a:ext cx="11591925" cy="1325563"/>
          </a:xfrm>
        </p:spPr>
        <p:txBody>
          <a:bodyPr>
            <a:noAutofit/>
          </a:bodyPr>
          <a:lstStyle/>
          <a:p>
            <a:pPr algn="ctr"/>
            <a:r>
              <a:rPr lang="en-GB" sz="5400" b="1" dirty="0">
                <a:solidFill>
                  <a:schemeClr val="bg1"/>
                </a:solidFill>
                <a:latin typeface="Andika" panose="02000000000000000000" pitchFamily="2" charset="0"/>
                <a:ea typeface="Andika" panose="02000000000000000000" pitchFamily="2" charset="0"/>
                <a:cs typeface="Andika" panose="02000000000000000000" pitchFamily="2" charset="0"/>
              </a:rPr>
              <a:t>Scrambler has been scrambling!</a:t>
            </a:r>
          </a:p>
        </p:txBody>
      </p:sp>
    </p:spTree>
    <p:extLst>
      <p:ext uri="{BB962C8B-B14F-4D97-AF65-F5344CB8AC3E}">
        <p14:creationId xmlns:p14="http://schemas.microsoft.com/office/powerpoint/2010/main" val="25394763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3F80C-C74E-5C60-EA5B-BA59E1E499E1}"/>
            </a:ext>
          </a:extLst>
        </p:cNvPr>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65EBDEEA-332C-D8C4-0C8B-9DC104CA00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BBB737CE-E3F3-9634-CD74-ED40ABE88345}"/>
              </a:ext>
            </a:extLst>
          </p:cNvPr>
          <p:cNvSpPr txBox="1">
            <a:spLocks/>
          </p:cNvSpPr>
          <p:nvPr/>
        </p:nvSpPr>
        <p:spPr>
          <a:xfrm>
            <a:off x="660400" y="355846"/>
            <a:ext cx="11074400" cy="76204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rPr>
              <a:t>The Rule</a:t>
            </a:r>
            <a:endParaRPr lang="en-GB" sz="3600" dirty="0">
              <a:solidFill>
                <a:schemeClr val="bg1"/>
              </a:solidFill>
              <a:ea typeface="Andika"/>
              <a:cs typeface="Andika"/>
            </a:endParaRPr>
          </a:p>
        </p:txBody>
      </p:sp>
      <p:sp>
        <p:nvSpPr>
          <p:cNvPr id="16" name="Title 1">
            <a:extLst>
              <a:ext uri="{FF2B5EF4-FFF2-40B4-BE49-F238E27FC236}">
                <a16:creationId xmlns:a16="http://schemas.microsoft.com/office/drawing/2014/main" id="{234418B5-2587-2F0C-B29C-504F6E0DE258}"/>
              </a:ext>
            </a:extLst>
          </p:cNvPr>
          <p:cNvSpPr txBox="1">
            <a:spLocks/>
          </p:cNvSpPr>
          <p:nvPr/>
        </p:nvSpPr>
        <p:spPr>
          <a:xfrm>
            <a:off x="528919" y="1401237"/>
            <a:ext cx="6069106" cy="4837177"/>
          </a:xfrm>
          <a:prstGeom prst="roundRect">
            <a:avLst>
              <a:gd name="adj" fmla="val 766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400" dirty="0">
                <a:solidFill>
                  <a:schemeClr val="bg1"/>
                </a:solidFill>
                <a:latin typeface="+mn-lt"/>
                <a:ea typeface="+mn-ea"/>
                <a:cs typeface="+mn-cs"/>
              </a:rPr>
              <a:t>If the -fer is still stressed after the suffix has been added, then double the r.</a:t>
            </a:r>
          </a:p>
          <a:p>
            <a:pPr>
              <a:lnSpc>
                <a:spcPct val="100000"/>
              </a:lnSpc>
            </a:pPr>
            <a:endParaRPr lang="en-GB" sz="2400" dirty="0">
              <a:solidFill>
                <a:schemeClr val="bg1"/>
              </a:solidFill>
              <a:latin typeface="+mn-lt"/>
              <a:ea typeface="+mn-ea"/>
              <a:cs typeface="+mn-cs"/>
            </a:endParaRPr>
          </a:p>
          <a:p>
            <a:pPr>
              <a:lnSpc>
                <a:spcPct val="100000"/>
              </a:lnSpc>
            </a:pPr>
            <a:r>
              <a:rPr lang="en-GB" sz="2400" dirty="0">
                <a:solidFill>
                  <a:schemeClr val="bg1"/>
                </a:solidFill>
                <a:latin typeface="+mn-lt"/>
                <a:ea typeface="+mn-ea"/>
                <a:cs typeface="+mn-cs"/>
              </a:rPr>
              <a:t>If the -fer is no longer stressed, then leave it as a single r.</a:t>
            </a:r>
          </a:p>
        </p:txBody>
      </p:sp>
      <p:graphicFrame>
        <p:nvGraphicFramePr>
          <p:cNvPr id="2" name="Table 1">
            <a:extLst>
              <a:ext uri="{FF2B5EF4-FFF2-40B4-BE49-F238E27FC236}">
                <a16:creationId xmlns:a16="http://schemas.microsoft.com/office/drawing/2014/main" id="{240BF509-6E0D-8F3C-94C7-6EBFE62D114C}"/>
              </a:ext>
            </a:extLst>
          </p:cNvPr>
          <p:cNvGraphicFramePr>
            <a:graphicFrameLocks noGrp="1"/>
          </p:cNvGraphicFramePr>
          <p:nvPr/>
        </p:nvGraphicFramePr>
        <p:xfrm>
          <a:off x="6838930" y="1401770"/>
          <a:ext cx="2255194" cy="4837176"/>
        </p:xfrm>
        <a:graphic>
          <a:graphicData uri="http://schemas.openxmlformats.org/drawingml/2006/table">
            <a:tbl>
              <a:tblPr firstRow="1" bandRow="1">
                <a:tableStyleId>{5C22544A-7EE6-4342-B048-85BDC9FD1C3A}</a:tableStyleId>
              </a:tblPr>
              <a:tblGrid>
                <a:gridCol w="2255194">
                  <a:extLst>
                    <a:ext uri="{9D8B030D-6E8A-4147-A177-3AD203B41FA5}">
                      <a16:colId xmlns:a16="http://schemas.microsoft.com/office/drawing/2014/main" val="431970236"/>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Spelling Word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referred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referral </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transferred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transference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graphicFrame>
        <p:nvGraphicFramePr>
          <p:cNvPr id="3" name="Table 2">
            <a:extLst>
              <a:ext uri="{FF2B5EF4-FFF2-40B4-BE49-F238E27FC236}">
                <a16:creationId xmlns:a16="http://schemas.microsoft.com/office/drawing/2014/main" id="{5D6B9A08-3621-2BA2-C20D-977F86D977D6}"/>
              </a:ext>
            </a:extLst>
          </p:cNvPr>
          <p:cNvGraphicFramePr>
            <a:graphicFrameLocks noGrp="1"/>
          </p:cNvGraphicFramePr>
          <p:nvPr>
            <p:extLst>
              <p:ext uri="{D42A27DB-BD31-4B8C-83A1-F6EECF244321}">
                <p14:modId xmlns:p14="http://schemas.microsoft.com/office/powerpoint/2010/main" val="3856920831"/>
              </p:ext>
            </p:extLst>
          </p:nvPr>
        </p:nvGraphicFramePr>
        <p:xfrm>
          <a:off x="9094124" y="1401770"/>
          <a:ext cx="2255194" cy="4837176"/>
        </p:xfrm>
        <a:graphic>
          <a:graphicData uri="http://schemas.openxmlformats.org/drawingml/2006/table">
            <a:tbl>
              <a:tblPr firstRow="1" bandRow="1">
                <a:tableStyleId>{5C22544A-7EE6-4342-B048-85BDC9FD1C3A}</a:tableStyleId>
              </a:tblPr>
              <a:tblGrid>
                <a:gridCol w="2255194">
                  <a:extLst>
                    <a:ext uri="{9D8B030D-6E8A-4147-A177-3AD203B41FA5}">
                      <a16:colId xmlns:a16="http://schemas.microsoft.com/office/drawing/2014/main" val="1948476185"/>
                    </a:ext>
                  </a:extLst>
                </a:gridCol>
              </a:tblGrid>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Pronounced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3682628"/>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294220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al</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8127332"/>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4744450"/>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8274051"/>
                  </a:ext>
                </a:extLst>
              </a:tr>
              <a:tr h="370840">
                <a:tc>
                  <a:txBody>
                    <a:bodyPr/>
                    <a:lstStyle/>
                    <a:p>
                      <a:pPr>
                        <a:lnSpc>
                          <a:spcPct val="115000"/>
                        </a:lnSpc>
                        <a:spcAft>
                          <a:spcPts val="800"/>
                        </a:spcAft>
                      </a:pPr>
                      <a:r>
                        <a:rPr lang="en-GB" sz="2400" kern="100" dirty="0">
                          <a:effectLst/>
                          <a:latin typeface="Andika" panose="02000000000000000000" pitchFamily="2" charset="0"/>
                          <a:ea typeface="Aptos" panose="020B0004020202020204" pitchFamily="34" charset="0"/>
                          <a:cs typeface="Times New Roman" panose="02020603050405020304" pitchFamily="18" charset="0"/>
                        </a:rPr>
                        <a:t>refer</a:t>
                      </a:r>
                      <a:r>
                        <a:rPr lang="en-GB" sz="2400" b="1" kern="100" dirty="0">
                          <a:effectLst/>
                          <a:latin typeface="Andika" panose="02000000000000000000" pitchFamily="2" charset="0"/>
                          <a:ea typeface="Aptos" panose="020B0004020202020204" pitchFamily="34" charset="0"/>
                          <a:cs typeface="Times New Roman" panose="02020603050405020304" pitchFamily="18" charset="0"/>
                        </a:rPr>
                        <a:t>REE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74573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6518367"/>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pre</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0635166"/>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PREF</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5618551"/>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ing</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7009955"/>
                  </a:ext>
                </a:extLst>
              </a:tr>
              <a:tr h="370840">
                <a:tc>
                  <a:txBody>
                    <a:bodyPr/>
                    <a:lstStyle/>
                    <a:p>
                      <a:pPr>
                        <a:lnSpc>
                          <a:spcPct val="115000"/>
                        </a:lnSpc>
                        <a:spcAft>
                          <a:spcPts val="800"/>
                        </a:spcAft>
                      </a:pP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trans</a:t>
                      </a:r>
                      <a:r>
                        <a:rPr lang="en-GB" sz="2400" b="1"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FERR</a:t>
                      </a:r>
                      <a:r>
                        <a:rPr lang="en-GB" sz="2400" kern="100" dirty="0">
                          <a:solidFill>
                            <a:srgbClr val="000000"/>
                          </a:solidFill>
                          <a:effectLst/>
                          <a:latin typeface="Andika" panose="02000000000000000000" pitchFamily="2" charset="0"/>
                          <a:ea typeface="Aptos" panose="020B0004020202020204" pitchFamily="34" charset="0"/>
                          <a:cs typeface="Times New Roman" panose="02020603050405020304" pitchFamily="18" charset="0"/>
                        </a:rPr>
                        <a:t>ed</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35615"/>
                  </a:ext>
                </a:extLst>
              </a:tr>
              <a:tr h="370840">
                <a:tc>
                  <a:txBody>
                    <a:bodyPr/>
                    <a:lstStyle/>
                    <a:p>
                      <a:pPr>
                        <a:lnSpc>
                          <a:spcPct val="115000"/>
                        </a:lnSpc>
                        <a:spcAft>
                          <a:spcPts val="800"/>
                        </a:spcAft>
                      </a:pPr>
                      <a:r>
                        <a:rPr lang="en-GB" sz="2400" b="1" kern="100" dirty="0">
                          <a:effectLst/>
                          <a:latin typeface="Andika" panose="02000000000000000000" pitchFamily="2" charset="0"/>
                          <a:ea typeface="Aptos" panose="020B0004020202020204" pitchFamily="34" charset="0"/>
                          <a:cs typeface="Times New Roman" panose="02020603050405020304" pitchFamily="18" charset="0"/>
                        </a:rPr>
                        <a:t>TRANS</a:t>
                      </a:r>
                      <a:r>
                        <a:rPr lang="en-GB" sz="2400" kern="100" dirty="0">
                          <a:effectLst/>
                          <a:latin typeface="Andika" panose="02000000000000000000" pitchFamily="2" charset="0"/>
                          <a:ea typeface="Aptos" panose="020B0004020202020204" pitchFamily="34" charset="0"/>
                          <a:cs typeface="Times New Roman" panose="02020603050405020304" pitchFamily="18" charset="0"/>
                        </a:rPr>
                        <a:t>ference</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5339427"/>
                  </a:ext>
                </a:extLst>
              </a:tr>
            </a:tbl>
          </a:graphicData>
        </a:graphic>
      </p:graphicFrame>
    </p:spTree>
    <p:extLst>
      <p:ext uri="{BB962C8B-B14F-4D97-AF65-F5344CB8AC3E}">
        <p14:creationId xmlns:p14="http://schemas.microsoft.com/office/powerpoint/2010/main" val="1352411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DEC88FD-9D71-8EEF-3D4E-02B2A0573F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2" name="Wrope or rope">
            <a:extLst>
              <a:ext uri="{FF2B5EF4-FFF2-40B4-BE49-F238E27FC236}">
                <a16:creationId xmlns:a16="http://schemas.microsoft.com/office/drawing/2014/main" id="{86BF5CF2-C91A-2D37-8568-232041F0BC33}"/>
              </a:ext>
            </a:extLst>
          </p:cNvPr>
          <p:cNvSpPr txBox="1">
            <a:spLocks/>
          </p:cNvSpPr>
          <p:nvPr/>
        </p:nvSpPr>
        <p:spPr>
          <a:xfrm>
            <a:off x="368085" y="1390338"/>
            <a:ext cx="3421774" cy="64707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Infer + ed</a:t>
            </a:r>
          </a:p>
        </p:txBody>
      </p:sp>
      <p:sp>
        <p:nvSpPr>
          <p:cNvPr id="14" name="Arrow: Down 1">
            <a:extLst>
              <a:ext uri="{FF2B5EF4-FFF2-40B4-BE49-F238E27FC236}">
                <a16:creationId xmlns:a16="http://schemas.microsoft.com/office/drawing/2014/main" id="{DCD3B603-996F-09C5-CC68-C09C4E5EE791}"/>
              </a:ext>
            </a:extLst>
          </p:cNvPr>
          <p:cNvSpPr/>
          <p:nvPr/>
        </p:nvSpPr>
        <p:spPr>
          <a:xfrm>
            <a:off x="1853420" y="2131764"/>
            <a:ext cx="276225" cy="739708"/>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6" name="Rounded Rectangle 3">
            <a:extLst>
              <a:ext uri="{FF2B5EF4-FFF2-40B4-BE49-F238E27FC236}">
                <a16:creationId xmlns:a16="http://schemas.microsoft.com/office/drawing/2014/main" id="{73E3560E-BAA7-921C-597B-A87AD8A336AC}"/>
              </a:ext>
            </a:extLst>
          </p:cNvPr>
          <p:cNvSpPr/>
          <p:nvPr/>
        </p:nvSpPr>
        <p:spPr>
          <a:xfrm>
            <a:off x="364820" y="254244"/>
            <a:ext cx="11420215" cy="92185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latin typeface="Andika" panose="02000000000000000000" pitchFamily="2" charset="0"/>
              </a:rPr>
              <a:t>How do you add the suffix?</a:t>
            </a:r>
          </a:p>
          <a:p>
            <a:pPr algn="ctr"/>
            <a:r>
              <a:rPr lang="en-GB" sz="1600" dirty="0">
                <a:solidFill>
                  <a:schemeClr val="bg1"/>
                </a:solidFill>
                <a:latin typeface="Andika" panose="02000000000000000000" pitchFamily="2" charset="0"/>
              </a:rPr>
              <a:t>(Click on the words to reveal the correct spelling?)</a:t>
            </a:r>
          </a:p>
        </p:txBody>
      </p:sp>
      <p:sp>
        <p:nvSpPr>
          <p:cNvPr id="17" name="wrestle or restle">
            <a:extLst>
              <a:ext uri="{FF2B5EF4-FFF2-40B4-BE49-F238E27FC236}">
                <a16:creationId xmlns:a16="http://schemas.microsoft.com/office/drawing/2014/main" id="{82E5F4F9-76A8-C8CD-C96C-32C97E9667D0}"/>
              </a:ext>
            </a:extLst>
          </p:cNvPr>
          <p:cNvSpPr txBox="1">
            <a:spLocks/>
          </p:cNvSpPr>
          <p:nvPr/>
        </p:nvSpPr>
        <p:spPr>
          <a:xfrm>
            <a:off x="4385113" y="1405516"/>
            <a:ext cx="3421774" cy="647075"/>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Refer + ing</a:t>
            </a:r>
          </a:p>
        </p:txBody>
      </p:sp>
      <p:sp>
        <p:nvSpPr>
          <p:cNvPr id="18" name="wrestle">
            <a:extLst>
              <a:ext uri="{FF2B5EF4-FFF2-40B4-BE49-F238E27FC236}">
                <a16:creationId xmlns:a16="http://schemas.microsoft.com/office/drawing/2014/main" id="{442B7B09-87E9-6628-3E1D-62D49F083B10}"/>
              </a:ext>
            </a:extLst>
          </p:cNvPr>
          <p:cNvSpPr txBox="1">
            <a:spLocks/>
          </p:cNvSpPr>
          <p:nvPr/>
        </p:nvSpPr>
        <p:spPr>
          <a:xfrm>
            <a:off x="5133677" y="2981002"/>
            <a:ext cx="1749766" cy="647075"/>
          </a:xfrm>
          <a:prstGeom prst="roundRect">
            <a:avLst>
              <a:gd name="adj" fmla="val 21923"/>
            </a:avLst>
          </a:prstGeom>
          <a:solidFill>
            <a:srgbClr val="00B050"/>
          </a:solidFill>
          <a:ln>
            <a:solidFill>
              <a:srgbClr val="00B050"/>
            </a:solidFill>
          </a:ln>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Refe</a:t>
            </a:r>
            <a:r>
              <a:rPr lang="en-GB" sz="3100" dirty="0">
                <a:solidFill>
                  <a:srgbClr val="FF0000"/>
                </a:solidFill>
                <a:latin typeface="Andika" panose="02000000000000000000" pitchFamily="2" charset="0"/>
                <a:ea typeface="Andika" panose="02000000000000000000" pitchFamily="2" charset="0"/>
                <a:cs typeface="Andika" panose="02000000000000000000" pitchFamily="2" charset="0"/>
              </a:rPr>
              <a:t>rr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ing </a:t>
            </a:r>
          </a:p>
        </p:txBody>
      </p:sp>
      <p:sp>
        <p:nvSpPr>
          <p:cNvPr id="19" name="Arrow: Down 2">
            <a:extLst>
              <a:ext uri="{FF2B5EF4-FFF2-40B4-BE49-F238E27FC236}">
                <a16:creationId xmlns:a16="http://schemas.microsoft.com/office/drawing/2014/main" id="{82F49306-BA81-E87D-646B-652BF71D4572}"/>
              </a:ext>
            </a:extLst>
          </p:cNvPr>
          <p:cNvSpPr/>
          <p:nvPr/>
        </p:nvSpPr>
        <p:spPr>
          <a:xfrm>
            <a:off x="5870448" y="2146942"/>
            <a:ext cx="276225" cy="739708"/>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0" name="wrong or rong">
            <a:extLst>
              <a:ext uri="{FF2B5EF4-FFF2-40B4-BE49-F238E27FC236}">
                <a16:creationId xmlns:a16="http://schemas.microsoft.com/office/drawing/2014/main" id="{5D6AE5F1-7026-B0EB-28E1-EAB533D74ECA}"/>
              </a:ext>
            </a:extLst>
          </p:cNvPr>
          <p:cNvSpPr txBox="1">
            <a:spLocks/>
          </p:cNvSpPr>
          <p:nvPr/>
        </p:nvSpPr>
        <p:spPr>
          <a:xfrm>
            <a:off x="8363262" y="1405516"/>
            <a:ext cx="3421774" cy="647075"/>
          </a:xfrm>
          <a:prstGeom prst="roundRect">
            <a:avLst>
              <a:gd name="adj" fmla="val 21923"/>
            </a:avLst>
          </a:prstGeom>
          <a:solidFill>
            <a:srgbClr val="8C3FC5"/>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Prefer + ed</a:t>
            </a:r>
          </a:p>
        </p:txBody>
      </p:sp>
      <p:sp>
        <p:nvSpPr>
          <p:cNvPr id="21" name="wrong">
            <a:extLst>
              <a:ext uri="{FF2B5EF4-FFF2-40B4-BE49-F238E27FC236}">
                <a16:creationId xmlns:a16="http://schemas.microsoft.com/office/drawing/2014/main" id="{BC81FC28-A555-38A5-D4F9-C248F8C077D4}"/>
              </a:ext>
            </a:extLst>
          </p:cNvPr>
          <p:cNvSpPr txBox="1">
            <a:spLocks/>
          </p:cNvSpPr>
          <p:nvPr/>
        </p:nvSpPr>
        <p:spPr>
          <a:xfrm>
            <a:off x="9111826" y="2981002"/>
            <a:ext cx="1749766" cy="647075"/>
          </a:xfrm>
          <a:prstGeom prst="roundRect">
            <a:avLst>
              <a:gd name="adj" fmla="val 21923"/>
            </a:avLst>
          </a:prstGeom>
          <a:solidFill>
            <a:srgbClr val="00B050"/>
          </a:solidFill>
          <a:ln>
            <a:solidFill>
              <a:srgbClr val="00B050"/>
            </a:solidFill>
          </a:ln>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Prefe</a:t>
            </a:r>
            <a:r>
              <a:rPr lang="en-GB" sz="3100" dirty="0">
                <a:solidFill>
                  <a:srgbClr val="FF0000"/>
                </a:solidFill>
                <a:latin typeface="Andika" panose="02000000000000000000" pitchFamily="2" charset="0"/>
                <a:ea typeface="Andika" panose="02000000000000000000" pitchFamily="2" charset="0"/>
                <a:cs typeface="Andika" panose="02000000000000000000" pitchFamily="2" charset="0"/>
              </a:rPr>
              <a:t>rr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ed </a:t>
            </a:r>
          </a:p>
        </p:txBody>
      </p:sp>
      <p:sp>
        <p:nvSpPr>
          <p:cNvPr id="22" name="Arrow: Down 3">
            <a:extLst>
              <a:ext uri="{FF2B5EF4-FFF2-40B4-BE49-F238E27FC236}">
                <a16:creationId xmlns:a16="http://schemas.microsoft.com/office/drawing/2014/main" id="{6E2FCBB5-E331-B900-25CB-2334DF67ACF8}"/>
              </a:ext>
            </a:extLst>
          </p:cNvPr>
          <p:cNvSpPr/>
          <p:nvPr/>
        </p:nvSpPr>
        <p:spPr>
          <a:xfrm>
            <a:off x="9848597" y="2146942"/>
            <a:ext cx="276225" cy="739708"/>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3" name="wrobot">
            <a:extLst>
              <a:ext uri="{FF2B5EF4-FFF2-40B4-BE49-F238E27FC236}">
                <a16:creationId xmlns:a16="http://schemas.microsoft.com/office/drawing/2014/main" id="{66309F7B-BDE1-16C4-8C6E-466175AE2157}"/>
              </a:ext>
            </a:extLst>
          </p:cNvPr>
          <p:cNvSpPr txBox="1">
            <a:spLocks/>
          </p:cNvSpPr>
          <p:nvPr/>
        </p:nvSpPr>
        <p:spPr>
          <a:xfrm>
            <a:off x="364821" y="4217772"/>
            <a:ext cx="3421774" cy="647075"/>
          </a:xfrm>
          <a:prstGeom prst="roundRect">
            <a:avLst>
              <a:gd name="adj" fmla="val 21923"/>
            </a:avLst>
          </a:prstGeom>
          <a:solidFill>
            <a:srgbClr val="8C3FC5"/>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Transfer + ing</a:t>
            </a:r>
          </a:p>
        </p:txBody>
      </p:sp>
      <p:sp>
        <p:nvSpPr>
          <p:cNvPr id="24" name="robot">
            <a:extLst>
              <a:ext uri="{FF2B5EF4-FFF2-40B4-BE49-F238E27FC236}">
                <a16:creationId xmlns:a16="http://schemas.microsoft.com/office/drawing/2014/main" id="{99285A11-889C-3AF8-1C3E-A566E46E140A}"/>
              </a:ext>
            </a:extLst>
          </p:cNvPr>
          <p:cNvSpPr txBox="1">
            <a:spLocks/>
          </p:cNvSpPr>
          <p:nvPr/>
        </p:nvSpPr>
        <p:spPr>
          <a:xfrm>
            <a:off x="980901" y="5808436"/>
            <a:ext cx="2015253" cy="647075"/>
          </a:xfrm>
          <a:prstGeom prst="roundRect">
            <a:avLst>
              <a:gd name="adj" fmla="val 21923"/>
            </a:avLst>
          </a:prstGeom>
          <a:solidFill>
            <a:srgbClr val="00B050"/>
          </a:solidFill>
          <a:ln>
            <a:solidFill>
              <a:srgbClr val="00B050"/>
            </a:solidFill>
          </a:ln>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Transfe</a:t>
            </a:r>
            <a:r>
              <a:rPr lang="en-GB" sz="3100" dirty="0">
                <a:solidFill>
                  <a:srgbClr val="FF0000"/>
                </a:solidFill>
                <a:latin typeface="Andika" panose="02000000000000000000" pitchFamily="2" charset="0"/>
                <a:ea typeface="Andika" panose="02000000000000000000" pitchFamily="2" charset="0"/>
                <a:cs typeface="Andika" panose="02000000000000000000" pitchFamily="2" charset="0"/>
              </a:rPr>
              <a:t>rr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ing </a:t>
            </a:r>
          </a:p>
        </p:txBody>
      </p:sp>
      <p:sp>
        <p:nvSpPr>
          <p:cNvPr id="25" name="Arrow: Down 4">
            <a:extLst>
              <a:ext uri="{FF2B5EF4-FFF2-40B4-BE49-F238E27FC236}">
                <a16:creationId xmlns:a16="http://schemas.microsoft.com/office/drawing/2014/main" id="{4962AD8A-594A-B7EF-3CF8-2A8C9B8051EE}"/>
              </a:ext>
            </a:extLst>
          </p:cNvPr>
          <p:cNvSpPr/>
          <p:nvPr/>
        </p:nvSpPr>
        <p:spPr>
          <a:xfrm>
            <a:off x="1850156" y="4959198"/>
            <a:ext cx="276225" cy="739708"/>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6" name="wrain or rain">
            <a:extLst>
              <a:ext uri="{FF2B5EF4-FFF2-40B4-BE49-F238E27FC236}">
                <a16:creationId xmlns:a16="http://schemas.microsoft.com/office/drawing/2014/main" id="{C7602D72-0164-9680-101D-29EB385FA5AC}"/>
              </a:ext>
            </a:extLst>
          </p:cNvPr>
          <p:cNvSpPr txBox="1">
            <a:spLocks/>
          </p:cNvSpPr>
          <p:nvPr/>
        </p:nvSpPr>
        <p:spPr>
          <a:xfrm>
            <a:off x="4385113" y="4217772"/>
            <a:ext cx="3421774" cy="647075"/>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Prefer + ence</a:t>
            </a:r>
          </a:p>
        </p:txBody>
      </p:sp>
      <p:sp>
        <p:nvSpPr>
          <p:cNvPr id="27" name="rain">
            <a:extLst>
              <a:ext uri="{FF2B5EF4-FFF2-40B4-BE49-F238E27FC236}">
                <a16:creationId xmlns:a16="http://schemas.microsoft.com/office/drawing/2014/main" id="{769C9969-239E-6B0C-6C5B-D2882381BF45}"/>
              </a:ext>
            </a:extLst>
          </p:cNvPr>
          <p:cNvSpPr txBox="1">
            <a:spLocks/>
          </p:cNvSpPr>
          <p:nvPr/>
        </p:nvSpPr>
        <p:spPr>
          <a:xfrm>
            <a:off x="5001193" y="5808436"/>
            <a:ext cx="2015253" cy="647075"/>
          </a:xfrm>
          <a:prstGeom prst="roundRect">
            <a:avLst>
              <a:gd name="adj" fmla="val 21923"/>
            </a:avLst>
          </a:prstGeom>
          <a:solidFill>
            <a:srgbClr val="00B050"/>
          </a:solidFill>
          <a:ln>
            <a:solidFill>
              <a:srgbClr val="00B050"/>
            </a:solidFill>
          </a:ln>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Prefe</a:t>
            </a:r>
            <a:r>
              <a:rPr lang="en-GB" sz="3100" dirty="0">
                <a:solidFill>
                  <a:srgbClr val="FF0000"/>
                </a:solidFill>
                <a:latin typeface="Andika" panose="02000000000000000000" pitchFamily="2" charset="0"/>
                <a:ea typeface="Andika" panose="02000000000000000000" pitchFamily="2" charset="0"/>
                <a:cs typeface="Andika" panose="02000000000000000000" pitchFamily="2" charset="0"/>
              </a:rPr>
              <a:t>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ence </a:t>
            </a:r>
          </a:p>
        </p:txBody>
      </p:sp>
      <p:sp>
        <p:nvSpPr>
          <p:cNvPr id="28" name="Arrow: Down 5">
            <a:extLst>
              <a:ext uri="{FF2B5EF4-FFF2-40B4-BE49-F238E27FC236}">
                <a16:creationId xmlns:a16="http://schemas.microsoft.com/office/drawing/2014/main" id="{474B2AE1-2E68-8F37-4EF3-1FCA1C91088F}"/>
              </a:ext>
            </a:extLst>
          </p:cNvPr>
          <p:cNvSpPr/>
          <p:nvPr/>
        </p:nvSpPr>
        <p:spPr>
          <a:xfrm>
            <a:off x="5870448" y="4959198"/>
            <a:ext cx="276225" cy="739708"/>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1" name="wrist or rist">
            <a:extLst>
              <a:ext uri="{FF2B5EF4-FFF2-40B4-BE49-F238E27FC236}">
                <a16:creationId xmlns:a16="http://schemas.microsoft.com/office/drawing/2014/main" id="{944AE3A4-05AA-1EBF-0879-935512E4B8CE}"/>
              </a:ext>
            </a:extLst>
          </p:cNvPr>
          <p:cNvSpPr txBox="1">
            <a:spLocks/>
          </p:cNvSpPr>
          <p:nvPr/>
        </p:nvSpPr>
        <p:spPr>
          <a:xfrm>
            <a:off x="8363262" y="4217772"/>
            <a:ext cx="3421774" cy="64707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Refer + ence</a:t>
            </a:r>
          </a:p>
        </p:txBody>
      </p:sp>
      <p:sp>
        <p:nvSpPr>
          <p:cNvPr id="33" name="wrist">
            <a:extLst>
              <a:ext uri="{FF2B5EF4-FFF2-40B4-BE49-F238E27FC236}">
                <a16:creationId xmlns:a16="http://schemas.microsoft.com/office/drawing/2014/main" id="{6F2444F2-851D-B526-78B8-DCAB74E8AC3F}"/>
              </a:ext>
            </a:extLst>
          </p:cNvPr>
          <p:cNvSpPr txBox="1">
            <a:spLocks/>
          </p:cNvSpPr>
          <p:nvPr/>
        </p:nvSpPr>
        <p:spPr>
          <a:xfrm>
            <a:off x="8979342" y="5808436"/>
            <a:ext cx="2015253" cy="647075"/>
          </a:xfrm>
          <a:prstGeom prst="roundRect">
            <a:avLst>
              <a:gd name="adj" fmla="val 21923"/>
            </a:avLst>
          </a:prstGeom>
          <a:solidFill>
            <a:srgbClr val="00B050"/>
          </a:solidFill>
          <a:ln>
            <a:solidFill>
              <a:srgbClr val="00B050"/>
            </a:solidFill>
          </a:ln>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Refe</a:t>
            </a:r>
            <a:r>
              <a:rPr lang="en-GB" sz="3100" dirty="0">
                <a:solidFill>
                  <a:srgbClr val="FF0000"/>
                </a:solidFill>
                <a:latin typeface="Andika" panose="02000000000000000000" pitchFamily="2" charset="0"/>
                <a:ea typeface="Andika" panose="02000000000000000000" pitchFamily="2" charset="0"/>
                <a:cs typeface="Andika" panose="02000000000000000000" pitchFamily="2" charset="0"/>
              </a:rPr>
              <a:t>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ence </a:t>
            </a:r>
          </a:p>
        </p:txBody>
      </p:sp>
      <p:sp>
        <p:nvSpPr>
          <p:cNvPr id="13" name="rope">
            <a:extLst>
              <a:ext uri="{FF2B5EF4-FFF2-40B4-BE49-F238E27FC236}">
                <a16:creationId xmlns:a16="http://schemas.microsoft.com/office/drawing/2014/main" id="{4EE92EE8-8E35-820B-8B18-3ABB7C03988C}"/>
              </a:ext>
            </a:extLst>
          </p:cNvPr>
          <p:cNvSpPr txBox="1">
            <a:spLocks/>
          </p:cNvSpPr>
          <p:nvPr/>
        </p:nvSpPr>
        <p:spPr>
          <a:xfrm>
            <a:off x="1116649" y="2965824"/>
            <a:ext cx="1749766" cy="647075"/>
          </a:xfrm>
          <a:prstGeom prst="roundRect">
            <a:avLst>
              <a:gd name="adj" fmla="val 21923"/>
            </a:avLst>
          </a:prstGeom>
          <a:solidFill>
            <a:srgbClr val="00B050"/>
          </a:solidFill>
          <a:ln>
            <a:solidFill>
              <a:srgbClr val="00B050"/>
            </a:solidFill>
          </a:ln>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Infe</a:t>
            </a:r>
            <a:r>
              <a:rPr lang="en-GB" sz="3100" dirty="0">
                <a:solidFill>
                  <a:srgbClr val="FF0000"/>
                </a:solidFill>
                <a:latin typeface="Andika" panose="02000000000000000000" pitchFamily="2" charset="0"/>
                <a:ea typeface="Andika" panose="02000000000000000000" pitchFamily="2" charset="0"/>
                <a:cs typeface="Andika" panose="02000000000000000000" pitchFamily="2" charset="0"/>
              </a:rPr>
              <a:t>rr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ed </a:t>
            </a:r>
          </a:p>
        </p:txBody>
      </p:sp>
      <p:sp>
        <p:nvSpPr>
          <p:cNvPr id="34" name="Arrow: Down 1">
            <a:extLst>
              <a:ext uri="{FF2B5EF4-FFF2-40B4-BE49-F238E27FC236}">
                <a16:creationId xmlns:a16="http://schemas.microsoft.com/office/drawing/2014/main" id="{82EE823D-4920-973A-B4E7-8D58CB76B1E9}"/>
              </a:ext>
            </a:extLst>
          </p:cNvPr>
          <p:cNvSpPr/>
          <p:nvPr/>
        </p:nvSpPr>
        <p:spPr>
          <a:xfrm>
            <a:off x="9848597" y="4959198"/>
            <a:ext cx="276225" cy="739708"/>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Tree>
    <p:extLst>
      <p:ext uri="{BB962C8B-B14F-4D97-AF65-F5344CB8AC3E}">
        <p14:creationId xmlns:p14="http://schemas.microsoft.com/office/powerpoint/2010/main" val="2708192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nextCondLst>
                <p:cond evt="onClick" delay="0">
                  <p:tgtEl>
                    <p:spTgt spid="32"/>
                  </p:tgtEl>
                </p:cond>
              </p:nextCondLst>
            </p:seq>
            <p:seq concurrent="1" nextAc="seek">
              <p:cTn id="15" restart="whenNotActive" fill="hold" evtFilter="cancelBubble" nodeType="interactiveSeq">
                <p:stCondLst>
                  <p:cond evt="onClick" delay="0">
                    <p:tgtEl>
                      <p:spTgt spid="17"/>
                    </p:tgtEl>
                  </p:cond>
                </p:stCondLst>
                <p:endSync evt="end" delay="0">
                  <p:rtn val="all"/>
                </p:endSync>
                <p:childTnLst>
                  <p:par>
                    <p:cTn id="16" fill="hold">
                      <p:stCondLst>
                        <p:cond delay="0"/>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nextCondLst>
                <p:cond evt="onClick" delay="0">
                  <p:tgtEl>
                    <p:spTgt spid="17"/>
                  </p:tgtEl>
                </p:cond>
              </p:nextCondLst>
            </p:seq>
            <p:seq concurrent="1" nextAc="seek">
              <p:cTn id="28" restart="whenNotActive" fill="hold" evtFilter="cancelBubble" nodeType="interactiveSeq">
                <p:stCondLst>
                  <p:cond evt="onClick" delay="0">
                    <p:tgtEl>
                      <p:spTgt spid="20"/>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childTnLst>
              </p:cTn>
              <p:nextCondLst>
                <p:cond evt="onClick" delay="0">
                  <p:tgtEl>
                    <p:spTgt spid="20"/>
                  </p:tgtEl>
                </p:cond>
              </p:nextCondLst>
            </p:seq>
            <p:seq concurrent="1" nextAc="seek">
              <p:cTn id="41" restart="whenNotActive" fill="hold" evtFilter="cancelBubble" nodeType="interactiveSeq">
                <p:stCondLst>
                  <p:cond evt="onClick" delay="0">
                    <p:tgtEl>
                      <p:spTgt spid="23"/>
                    </p:tgtEl>
                  </p:cond>
                </p:stCondLst>
                <p:endSync evt="end" delay="0">
                  <p:rtn val="all"/>
                </p:endSync>
                <p:childTnLst>
                  <p:par>
                    <p:cTn id="42" fill="hold">
                      <p:stCondLst>
                        <p:cond delay="0"/>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childTnLst>
              </p:cTn>
              <p:nextCondLst>
                <p:cond evt="onClick" delay="0">
                  <p:tgtEl>
                    <p:spTgt spid="23"/>
                  </p:tgtEl>
                </p:cond>
              </p:nextCondLst>
            </p:seq>
            <p:seq concurrent="1" nextAc="seek">
              <p:cTn id="54" restart="whenNotActive" fill="hold" evtFilter="cancelBubble" nodeType="interactiveSeq">
                <p:stCondLst>
                  <p:cond evt="onClick" delay="0">
                    <p:tgtEl>
                      <p:spTgt spid="26"/>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childTnLst>
                    </p:cTn>
                  </p:par>
                </p:childTnLst>
              </p:cTn>
              <p:nextCondLst>
                <p:cond evt="onClick" delay="0">
                  <p:tgtEl>
                    <p:spTgt spid="26"/>
                  </p:tgtEl>
                </p:cond>
              </p:nextCondLst>
            </p:seq>
            <p:seq concurrent="1" nextAc="seek">
              <p:cTn id="67" restart="whenNotActive" fill="hold" evtFilter="cancelBubble" nodeType="interactiveSeq">
                <p:stCondLst>
                  <p:cond evt="onClick" delay="0">
                    <p:tgtEl>
                      <p:spTgt spid="31"/>
                    </p:tgtEl>
                  </p:cond>
                </p:stCondLst>
                <p:endSync evt="end" delay="0">
                  <p:rtn val="all"/>
                </p:endSync>
                <p:childTnLst>
                  <p:par>
                    <p:cTn id="68" fill="hold">
                      <p:stCondLst>
                        <p:cond delay="0"/>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nextCondLst>
                <p:cond evt="onClick" delay="0">
                  <p:tgtEl>
                    <p:spTgt spid="31"/>
                  </p:tgtEl>
                </p:cond>
              </p:nextCondLst>
            </p:seq>
          </p:childTnLst>
        </p:cTn>
      </p:par>
    </p:tnLst>
    <p:bldLst>
      <p:bldP spid="14"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1" grpId="0" animBg="1"/>
      <p:bldP spid="33" grpId="0" animBg="1"/>
      <p:bldP spid="13" grpId="0" animBg="1"/>
      <p:bldP spid="3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35BCB-D590-246E-6C32-703F6063EE66}"/>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31831EB1-CA79-3C3B-A52F-2171FD855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31A4B667-1D56-2067-6536-B67C496FAE96}"/>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a:t>
            </a:r>
          </a:p>
        </p:txBody>
      </p:sp>
      <p:sp>
        <p:nvSpPr>
          <p:cNvPr id="32" name="Rectangle: Rounded Corners 31">
            <a:extLst>
              <a:ext uri="{FF2B5EF4-FFF2-40B4-BE49-F238E27FC236}">
                <a16:creationId xmlns:a16="http://schemas.microsoft.com/office/drawing/2014/main" id="{06464BBB-D90D-D115-7C4C-A987FD4BAEE7}"/>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40A8A683-004A-55B4-43AF-A6C8481E35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4B0D0093-A808-A2DE-69F8-EFDAE73A7DC1}"/>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It was a refferral from a distant planet, inviting </a:t>
            </a:r>
          </a:p>
          <a:p>
            <a:pPr algn="ctr"/>
            <a:r>
              <a:rPr lang="en-GB" sz="3200" dirty="0">
                <a:solidFill>
                  <a:schemeClr val="bg1"/>
                </a:solidFill>
              </a:rPr>
              <a:t>Emile and Aimee to join a cosmic competition. </a:t>
            </a:r>
          </a:p>
        </p:txBody>
      </p:sp>
      <p:cxnSp>
        <p:nvCxnSpPr>
          <p:cNvPr id="9" name="Straight Connector 8">
            <a:extLst>
              <a:ext uri="{FF2B5EF4-FFF2-40B4-BE49-F238E27FC236}">
                <a16:creationId xmlns:a16="http://schemas.microsoft.com/office/drawing/2014/main" id="{DB69CFD3-33A7-D12C-AA92-8ECDFA74349F}"/>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7308171-A974-8C49-26A3-443FCDD9E792}"/>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8F75265-0778-E6D3-A8E0-8622AA80D662}"/>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It was a referral from a distant planet, inviting </a:t>
            </a:r>
          </a:p>
          <a:p>
            <a:pPr algn="ctr"/>
            <a:r>
              <a:rPr lang="en-GB" sz="3200" dirty="0">
                <a:solidFill>
                  <a:schemeClr val="bg1"/>
                </a:solidFill>
              </a:rPr>
              <a:t>Emile and Aimee to join a cosmic competition. </a:t>
            </a:r>
          </a:p>
        </p:txBody>
      </p:sp>
      <p:sp>
        <p:nvSpPr>
          <p:cNvPr id="3" name="TextBox 2">
            <a:extLst>
              <a:ext uri="{FF2B5EF4-FFF2-40B4-BE49-F238E27FC236}">
                <a16:creationId xmlns:a16="http://schemas.microsoft.com/office/drawing/2014/main" id="{9FF58DE5-BF2D-D53E-04FA-D9B48E7F6253}"/>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It was a </a:t>
            </a:r>
            <a:r>
              <a:rPr lang="en-GB" sz="3200" u="sng" dirty="0">
                <a:solidFill>
                  <a:schemeClr val="accent6">
                    <a:lumMod val="50000"/>
                  </a:schemeClr>
                </a:solidFill>
              </a:rPr>
              <a:t>referral</a:t>
            </a:r>
            <a:r>
              <a:rPr lang="en-GB" sz="3200" dirty="0">
                <a:solidFill>
                  <a:schemeClr val="bg1"/>
                </a:solidFill>
              </a:rPr>
              <a:t> from a distant planet, inviting </a:t>
            </a:r>
          </a:p>
          <a:p>
            <a:pPr algn="ctr"/>
            <a:r>
              <a:rPr lang="en-GB" sz="3200" dirty="0">
                <a:solidFill>
                  <a:schemeClr val="bg1"/>
                </a:solidFill>
              </a:rPr>
              <a:t>Emile and Aimee to join a cosmic competition. </a:t>
            </a:r>
          </a:p>
        </p:txBody>
      </p:sp>
    </p:spTree>
    <p:extLst>
      <p:ext uri="{BB962C8B-B14F-4D97-AF65-F5344CB8AC3E}">
        <p14:creationId xmlns:p14="http://schemas.microsoft.com/office/powerpoint/2010/main" val="264984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During the competition, Emile discovered a </a:t>
            </a:r>
          </a:p>
          <a:p>
            <a:pPr algn="ctr"/>
            <a:r>
              <a:rPr lang="en-GB" sz="3200" dirty="0">
                <a:solidFill>
                  <a:schemeClr val="bg1"/>
                </a:solidFill>
              </a:rPr>
              <a:t>preferrence for the zero-gravity race</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During the competition, Emile discovered a </a:t>
            </a:r>
          </a:p>
          <a:p>
            <a:pPr algn="ctr"/>
            <a:r>
              <a:rPr lang="en-GB" sz="3200" dirty="0">
                <a:solidFill>
                  <a:schemeClr val="bg1"/>
                </a:solidFill>
              </a:rPr>
              <a:t>preference for the zero-gravity race</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During the competition, Emile discovered a </a:t>
            </a:r>
          </a:p>
          <a:p>
            <a:pPr algn="ctr"/>
            <a:r>
              <a:rPr lang="en-GB" sz="3200" u="sng" dirty="0">
                <a:solidFill>
                  <a:schemeClr val="accent6">
                    <a:lumMod val="50000"/>
                  </a:schemeClr>
                </a:solidFill>
              </a:rPr>
              <a:t>preference</a:t>
            </a:r>
            <a:r>
              <a:rPr lang="en-GB" sz="3200" dirty="0">
                <a:solidFill>
                  <a:schemeClr val="bg1"/>
                </a:solidFill>
              </a:rPr>
              <a:t> for the zero-gravity race</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4BEAF348-75AC-314F-C8F0-9A9C6AEAF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63" y="-6908"/>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1"/>
            <a:ext cx="8709891" cy="1613919"/>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Below are this week’s spellings.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You have 2 minutes to memorise all the words!</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82794" y="526587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82794" y="5265873"/>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60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82794" y="526587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2 minutes start">
            <a:extLst>
              <a:ext uri="{FF2B5EF4-FFF2-40B4-BE49-F238E27FC236}">
                <a16:creationId xmlns:a16="http://schemas.microsoft.com/office/drawing/2014/main" id="{1D5ECD7B-9640-D2A9-4D33-2DC74BD3103E}"/>
              </a:ext>
            </a:extLst>
          </p:cNvPr>
          <p:cNvSpPr txBox="1"/>
          <p:nvPr/>
        </p:nvSpPr>
        <p:spPr>
          <a:xfrm>
            <a:off x="482794" y="5265873"/>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EF093177-224D-CD3F-4504-48983DBD5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
        <p:nvSpPr>
          <p:cNvPr id="3" name="Rectangle 2">
            <a:extLst>
              <a:ext uri="{FF2B5EF4-FFF2-40B4-BE49-F238E27FC236}">
                <a16:creationId xmlns:a16="http://schemas.microsoft.com/office/drawing/2014/main" id="{09BBFFBF-A546-C14A-7EC6-640FA9EDEB4A}"/>
              </a:ext>
            </a:extLst>
          </p:cNvPr>
          <p:cNvSpPr>
            <a:spLocks noChangeArrowheads="1"/>
          </p:cNvSpPr>
          <p:nvPr/>
        </p:nvSpPr>
        <p:spPr bwMode="auto">
          <a:xfrm>
            <a:off x="3213892" y="2023497"/>
            <a:ext cx="3267562"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referring </a:t>
            </a:r>
          </a:p>
          <a:p>
            <a:pPr>
              <a:lnSpc>
                <a:spcPct val="150000"/>
              </a:lnSpc>
              <a:spcBef>
                <a:spcPct val="0"/>
              </a:spcBef>
              <a:buNone/>
            </a:pPr>
            <a:r>
              <a:rPr lang="en-GB" altLang="en-US" sz="2400" dirty="0">
                <a:solidFill>
                  <a:schemeClr val="tx1"/>
                </a:solidFill>
                <a:latin typeface="+mn-lt"/>
              </a:rPr>
              <a:t>2.	referred </a:t>
            </a:r>
          </a:p>
          <a:p>
            <a:pPr>
              <a:lnSpc>
                <a:spcPct val="150000"/>
              </a:lnSpc>
              <a:spcBef>
                <a:spcPct val="0"/>
              </a:spcBef>
              <a:buNone/>
            </a:pPr>
            <a:r>
              <a:rPr lang="en-GB" altLang="en-US" sz="2400" dirty="0">
                <a:solidFill>
                  <a:schemeClr val="tx1"/>
                </a:solidFill>
                <a:latin typeface="+mn-lt"/>
              </a:rPr>
              <a:t>3.	referral </a:t>
            </a:r>
          </a:p>
          <a:p>
            <a:pPr>
              <a:lnSpc>
                <a:spcPct val="150000"/>
              </a:lnSpc>
              <a:spcBef>
                <a:spcPct val="0"/>
              </a:spcBef>
              <a:buNone/>
            </a:pPr>
            <a:r>
              <a:rPr lang="en-GB" altLang="en-US" sz="2400" dirty="0">
                <a:solidFill>
                  <a:schemeClr val="tx1"/>
                </a:solidFill>
                <a:latin typeface="+mn-lt"/>
              </a:rPr>
              <a:t>4.	reference </a:t>
            </a:r>
          </a:p>
          <a:p>
            <a:pPr>
              <a:lnSpc>
                <a:spcPct val="150000"/>
              </a:lnSpc>
              <a:spcBef>
                <a:spcPct val="0"/>
              </a:spcBef>
              <a:buNone/>
            </a:pPr>
            <a:r>
              <a:rPr lang="en-GB" altLang="en-US" sz="2400" dirty="0">
                <a:solidFill>
                  <a:schemeClr val="tx1"/>
                </a:solidFill>
                <a:latin typeface="+mn-lt"/>
              </a:rPr>
              <a:t>5.	referee </a:t>
            </a:r>
          </a:p>
        </p:txBody>
      </p:sp>
      <p:sp>
        <p:nvSpPr>
          <p:cNvPr id="5" name="Rectangle 4">
            <a:extLst>
              <a:ext uri="{FF2B5EF4-FFF2-40B4-BE49-F238E27FC236}">
                <a16:creationId xmlns:a16="http://schemas.microsoft.com/office/drawing/2014/main" id="{067E035F-4742-BA70-109B-4136B311DE8B}"/>
              </a:ext>
            </a:extLst>
          </p:cNvPr>
          <p:cNvSpPr>
            <a:spLocks noChangeArrowheads="1"/>
          </p:cNvSpPr>
          <p:nvPr/>
        </p:nvSpPr>
        <p:spPr bwMode="auto">
          <a:xfrm>
            <a:off x="6270762" y="2024774"/>
            <a:ext cx="3550068"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6.	preferring </a:t>
            </a:r>
          </a:p>
          <a:p>
            <a:pPr>
              <a:lnSpc>
                <a:spcPct val="150000"/>
              </a:lnSpc>
              <a:spcBef>
                <a:spcPct val="0"/>
              </a:spcBef>
              <a:buNone/>
            </a:pPr>
            <a:r>
              <a:rPr lang="en-GB" altLang="en-US" sz="2400" dirty="0">
                <a:solidFill>
                  <a:schemeClr val="tx1"/>
                </a:solidFill>
                <a:latin typeface="Andika" panose="02000000000000000000" pitchFamily="2" charset="0"/>
              </a:rPr>
              <a:t>7.	preferred </a:t>
            </a:r>
          </a:p>
          <a:p>
            <a:pPr>
              <a:lnSpc>
                <a:spcPct val="150000"/>
              </a:lnSpc>
              <a:spcBef>
                <a:spcPct val="0"/>
              </a:spcBef>
              <a:buNone/>
            </a:pPr>
            <a:r>
              <a:rPr lang="en-GB" altLang="en-US" sz="2400" dirty="0">
                <a:solidFill>
                  <a:schemeClr val="tx1"/>
                </a:solidFill>
                <a:latin typeface="Andika" panose="02000000000000000000" pitchFamily="2" charset="0"/>
              </a:rPr>
              <a:t>8.	preference </a:t>
            </a:r>
          </a:p>
          <a:p>
            <a:pPr>
              <a:lnSpc>
                <a:spcPct val="150000"/>
              </a:lnSpc>
              <a:spcBef>
                <a:spcPct val="0"/>
              </a:spcBef>
              <a:buNone/>
            </a:pPr>
            <a:r>
              <a:rPr lang="en-GB" altLang="en-US" sz="2400" dirty="0">
                <a:solidFill>
                  <a:schemeClr val="tx1"/>
                </a:solidFill>
                <a:latin typeface="Andika" panose="02000000000000000000" pitchFamily="2" charset="0"/>
              </a:rPr>
              <a:t>9.	transferring </a:t>
            </a:r>
          </a:p>
          <a:p>
            <a:pPr>
              <a:lnSpc>
                <a:spcPct val="150000"/>
              </a:lnSpc>
              <a:spcBef>
                <a:spcPct val="0"/>
              </a:spcBef>
              <a:buNone/>
            </a:pPr>
            <a:r>
              <a:rPr lang="en-GB" altLang="en-US" sz="2400" dirty="0">
                <a:solidFill>
                  <a:schemeClr val="tx1"/>
                </a:solidFill>
                <a:latin typeface="Andika" panose="02000000000000000000" pitchFamily="2" charset="0"/>
              </a:rPr>
              <a:t>10.	transferred </a:t>
            </a:r>
          </a:p>
          <a:p>
            <a:pPr>
              <a:lnSpc>
                <a:spcPct val="150000"/>
              </a:lnSpc>
              <a:spcBef>
                <a:spcPct val="0"/>
              </a:spcBef>
              <a:buNone/>
            </a:pPr>
            <a:r>
              <a:rPr lang="en-GB" altLang="en-US" sz="2400" dirty="0">
                <a:solidFill>
                  <a:schemeClr val="tx1"/>
                </a:solidFill>
                <a:latin typeface="Andika" panose="02000000000000000000" pitchFamily="2" charset="0"/>
              </a:rPr>
              <a:t>11.	transference</a:t>
            </a:r>
          </a:p>
        </p:txBody>
      </p:sp>
      <p:sp>
        <p:nvSpPr>
          <p:cNvPr id="2" name="TextBox 1">
            <a:extLst>
              <a:ext uri="{FF2B5EF4-FFF2-40B4-BE49-F238E27FC236}">
                <a16:creationId xmlns:a16="http://schemas.microsoft.com/office/drawing/2014/main" id="{A50804E1-9632-0DE2-F975-50E838C3CD07}"/>
              </a:ext>
            </a:extLst>
          </p:cNvPr>
          <p:cNvSpPr txBox="1"/>
          <p:nvPr/>
        </p:nvSpPr>
        <p:spPr>
          <a:xfrm>
            <a:off x="2949791" y="1825503"/>
            <a:ext cx="6414709" cy="4171355"/>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23900" dirty="0">
                <a:solidFill>
                  <a:schemeClr val="bg1"/>
                </a:solidFill>
                <a:latin typeface="Andika" panose="02000000000000000000" pitchFamily="2" charset="0"/>
              </a:rPr>
              <a:t>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43200000">
                                      <p:cBhvr>
                                        <p:cTn id="10" dur="12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1199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60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606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1203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can you remember?</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667707" y="2160302"/>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a:lnSpc>
                <a:spcPct val="150000"/>
              </a:lnSpc>
              <a:spcBef>
                <a:spcPct val="0"/>
              </a:spcBef>
              <a:buNone/>
            </a:pPr>
            <a:endParaRPr lang="en-GB" altLang="en-US" sz="2400" dirty="0">
              <a:solidFill>
                <a:schemeClr val="tx1"/>
              </a:solidFill>
              <a:latin typeface="Andika" panose="02000000000000000000" pitchFamily="2" charset="0"/>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84534" y="2155745"/>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9625" indent="-809625">
              <a:lnSpc>
                <a:spcPct val="150000"/>
              </a:lnSpc>
              <a:spcBef>
                <a:spcPct val="0"/>
              </a:spcBef>
              <a:buNone/>
            </a:pPr>
            <a:r>
              <a:rPr lang="en-GB" altLang="en-US" sz="2400" dirty="0">
                <a:solidFill>
                  <a:schemeClr val="tx1"/>
                </a:solidFill>
                <a:latin typeface="Andika" panose="02000000000000000000" pitchFamily="2" charset="0"/>
              </a:rPr>
              <a:t>6.	??</a:t>
            </a:r>
          </a:p>
          <a:p>
            <a:pPr marL="809625" indent="-809625">
              <a:lnSpc>
                <a:spcPct val="150000"/>
              </a:lnSpc>
              <a:spcBef>
                <a:spcPct val="0"/>
              </a:spcBef>
              <a:buNone/>
            </a:pPr>
            <a:r>
              <a:rPr lang="en-GB" altLang="en-US" sz="2400" dirty="0">
                <a:solidFill>
                  <a:schemeClr val="tx1"/>
                </a:solidFill>
                <a:latin typeface="Andika" panose="02000000000000000000" pitchFamily="2" charset="0"/>
              </a:rPr>
              <a:t>7.	?? </a:t>
            </a:r>
          </a:p>
          <a:p>
            <a:pPr marL="809625" indent="-809625">
              <a:lnSpc>
                <a:spcPct val="150000"/>
              </a:lnSpc>
              <a:spcBef>
                <a:spcPct val="0"/>
              </a:spcBef>
              <a:buNone/>
            </a:pPr>
            <a:r>
              <a:rPr lang="en-GB" altLang="en-US" sz="2400" dirty="0">
                <a:solidFill>
                  <a:schemeClr val="tx1"/>
                </a:solidFill>
                <a:latin typeface="Andika" panose="02000000000000000000" pitchFamily="2" charset="0"/>
              </a:rPr>
              <a:t>8.	?? </a:t>
            </a:r>
          </a:p>
          <a:p>
            <a:pPr marL="809625" indent="-809625">
              <a:lnSpc>
                <a:spcPct val="150000"/>
              </a:lnSpc>
              <a:spcBef>
                <a:spcPct val="0"/>
              </a:spcBef>
              <a:buAutoNum type="arabicPeriod" startAt="9"/>
            </a:pPr>
            <a:r>
              <a:rPr lang="en-GB" altLang="en-US" sz="2400" dirty="0">
                <a:solidFill>
                  <a:schemeClr val="tx1"/>
                </a:solidFill>
                <a:latin typeface="Andika" panose="02000000000000000000" pitchFamily="2" charset="0"/>
              </a:rPr>
              <a:t>??</a:t>
            </a:r>
          </a:p>
          <a:p>
            <a:pPr marL="809625" indent="-809625">
              <a:lnSpc>
                <a:spcPct val="150000"/>
              </a:lnSpc>
              <a:spcBef>
                <a:spcPct val="0"/>
              </a:spcBef>
              <a:buAutoNum type="arabicPeriod" startAt="9"/>
            </a:pPr>
            <a:r>
              <a:rPr lang="en-GB" altLang="en-US" sz="2400" dirty="0">
                <a:solidFill>
                  <a:schemeClr val="tx1"/>
                </a:solidFill>
                <a:latin typeface="Andika" panose="02000000000000000000" pitchFamily="2" charset="0"/>
              </a:rPr>
              <a:t>??</a:t>
            </a:r>
          </a:p>
          <a:p>
            <a:pPr marL="809625" indent="-809625">
              <a:lnSpc>
                <a:spcPct val="150000"/>
              </a:lnSpc>
              <a:spcBef>
                <a:spcPct val="0"/>
              </a:spcBef>
              <a:buAutoNum type="arabicPeriod" startAt="9"/>
            </a:pPr>
            <a:r>
              <a:rPr lang="en-GB" altLang="en-US" sz="2400" dirty="0">
                <a:solidFill>
                  <a:schemeClr val="tx1"/>
                </a:solidFill>
                <a:latin typeface="Andika" panose="02000000000000000000" pitchFamily="2" charset="0"/>
              </a:rPr>
              <a:t>?? </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8EA738D5-145D-7DBF-FB2A-291406B6A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Tree>
    <p:extLst>
      <p:ext uri="{BB962C8B-B14F-4D97-AF65-F5344CB8AC3E}">
        <p14:creationId xmlns:p14="http://schemas.microsoft.com/office/powerpoint/2010/main" val="2460677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did you remember?</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6" name="Picture 5" descr="Icon&#10;&#10;Description automatically generated">
            <a:extLst>
              <a:ext uri="{FF2B5EF4-FFF2-40B4-BE49-F238E27FC236}">
                <a16:creationId xmlns:a16="http://schemas.microsoft.com/office/drawing/2014/main" id="{AFA123C3-D22D-7DEC-63DE-F24684845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2910" y="1503648"/>
            <a:ext cx="2816827" cy="4752127"/>
          </a:xfrm>
          <a:prstGeom prst="rect">
            <a:avLst/>
          </a:prstGeom>
        </p:spPr>
      </p:pic>
      <p:sp>
        <p:nvSpPr>
          <p:cNvPr id="2" name="Rectangle 1">
            <a:extLst>
              <a:ext uri="{FF2B5EF4-FFF2-40B4-BE49-F238E27FC236}">
                <a16:creationId xmlns:a16="http://schemas.microsoft.com/office/drawing/2014/main" id="{D49EAA7B-66BF-AF2C-6B11-64F9C8E2265F}"/>
              </a:ext>
            </a:extLst>
          </p:cNvPr>
          <p:cNvSpPr>
            <a:spLocks noChangeArrowheads="1"/>
          </p:cNvSpPr>
          <p:nvPr/>
        </p:nvSpPr>
        <p:spPr bwMode="auto">
          <a:xfrm>
            <a:off x="3213892" y="2023497"/>
            <a:ext cx="3267562"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referring </a:t>
            </a:r>
          </a:p>
          <a:p>
            <a:pPr>
              <a:lnSpc>
                <a:spcPct val="150000"/>
              </a:lnSpc>
              <a:spcBef>
                <a:spcPct val="0"/>
              </a:spcBef>
              <a:buNone/>
            </a:pPr>
            <a:r>
              <a:rPr lang="en-GB" altLang="en-US" sz="2400" dirty="0">
                <a:solidFill>
                  <a:schemeClr val="tx1"/>
                </a:solidFill>
                <a:latin typeface="+mn-lt"/>
              </a:rPr>
              <a:t>2.	referred </a:t>
            </a:r>
          </a:p>
          <a:p>
            <a:pPr>
              <a:lnSpc>
                <a:spcPct val="150000"/>
              </a:lnSpc>
              <a:spcBef>
                <a:spcPct val="0"/>
              </a:spcBef>
              <a:buNone/>
            </a:pPr>
            <a:r>
              <a:rPr lang="en-GB" altLang="en-US" sz="2400" dirty="0">
                <a:solidFill>
                  <a:schemeClr val="tx1"/>
                </a:solidFill>
                <a:latin typeface="+mn-lt"/>
              </a:rPr>
              <a:t>3.	referral </a:t>
            </a:r>
          </a:p>
          <a:p>
            <a:pPr>
              <a:lnSpc>
                <a:spcPct val="150000"/>
              </a:lnSpc>
              <a:spcBef>
                <a:spcPct val="0"/>
              </a:spcBef>
              <a:buNone/>
            </a:pPr>
            <a:r>
              <a:rPr lang="en-GB" altLang="en-US" sz="2400" dirty="0">
                <a:solidFill>
                  <a:schemeClr val="tx1"/>
                </a:solidFill>
                <a:latin typeface="+mn-lt"/>
              </a:rPr>
              <a:t>4.	reference </a:t>
            </a:r>
          </a:p>
          <a:p>
            <a:pPr>
              <a:lnSpc>
                <a:spcPct val="150000"/>
              </a:lnSpc>
              <a:spcBef>
                <a:spcPct val="0"/>
              </a:spcBef>
              <a:buNone/>
            </a:pPr>
            <a:r>
              <a:rPr lang="en-GB" altLang="en-US" sz="2400" dirty="0">
                <a:solidFill>
                  <a:schemeClr val="tx1"/>
                </a:solidFill>
                <a:latin typeface="+mn-lt"/>
              </a:rPr>
              <a:t>5.	referee </a:t>
            </a:r>
          </a:p>
        </p:txBody>
      </p:sp>
      <p:sp>
        <p:nvSpPr>
          <p:cNvPr id="3" name="Rectangle 2">
            <a:extLst>
              <a:ext uri="{FF2B5EF4-FFF2-40B4-BE49-F238E27FC236}">
                <a16:creationId xmlns:a16="http://schemas.microsoft.com/office/drawing/2014/main" id="{6094BC99-6B06-C0C5-9740-9673CFE299CA}"/>
              </a:ext>
            </a:extLst>
          </p:cNvPr>
          <p:cNvSpPr>
            <a:spLocks noChangeArrowheads="1"/>
          </p:cNvSpPr>
          <p:nvPr/>
        </p:nvSpPr>
        <p:spPr bwMode="auto">
          <a:xfrm>
            <a:off x="6270762" y="2024774"/>
            <a:ext cx="3550068"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6.	preferring </a:t>
            </a:r>
          </a:p>
          <a:p>
            <a:pPr>
              <a:lnSpc>
                <a:spcPct val="150000"/>
              </a:lnSpc>
              <a:spcBef>
                <a:spcPct val="0"/>
              </a:spcBef>
              <a:buNone/>
            </a:pPr>
            <a:r>
              <a:rPr lang="en-GB" altLang="en-US" sz="2400" dirty="0">
                <a:solidFill>
                  <a:schemeClr val="tx1"/>
                </a:solidFill>
                <a:latin typeface="Andika" panose="02000000000000000000" pitchFamily="2" charset="0"/>
              </a:rPr>
              <a:t>7.	preferred </a:t>
            </a:r>
          </a:p>
          <a:p>
            <a:pPr>
              <a:lnSpc>
                <a:spcPct val="150000"/>
              </a:lnSpc>
              <a:spcBef>
                <a:spcPct val="0"/>
              </a:spcBef>
              <a:buNone/>
            </a:pPr>
            <a:r>
              <a:rPr lang="en-GB" altLang="en-US" sz="2400" dirty="0">
                <a:solidFill>
                  <a:schemeClr val="tx1"/>
                </a:solidFill>
                <a:latin typeface="Andika" panose="02000000000000000000" pitchFamily="2" charset="0"/>
              </a:rPr>
              <a:t>8.	preference </a:t>
            </a:r>
          </a:p>
          <a:p>
            <a:pPr>
              <a:lnSpc>
                <a:spcPct val="150000"/>
              </a:lnSpc>
              <a:spcBef>
                <a:spcPct val="0"/>
              </a:spcBef>
              <a:buNone/>
            </a:pPr>
            <a:r>
              <a:rPr lang="en-GB" altLang="en-US" sz="2400" dirty="0">
                <a:solidFill>
                  <a:schemeClr val="tx1"/>
                </a:solidFill>
                <a:latin typeface="Andika" panose="02000000000000000000" pitchFamily="2" charset="0"/>
              </a:rPr>
              <a:t>9.	transferring </a:t>
            </a:r>
          </a:p>
          <a:p>
            <a:pPr>
              <a:lnSpc>
                <a:spcPct val="150000"/>
              </a:lnSpc>
              <a:spcBef>
                <a:spcPct val="0"/>
              </a:spcBef>
              <a:buNone/>
            </a:pPr>
            <a:r>
              <a:rPr lang="en-GB" altLang="en-US" sz="2400" dirty="0">
                <a:solidFill>
                  <a:schemeClr val="tx1"/>
                </a:solidFill>
                <a:latin typeface="Andika" panose="02000000000000000000" pitchFamily="2" charset="0"/>
              </a:rPr>
              <a:t>10.	transferred </a:t>
            </a:r>
          </a:p>
          <a:p>
            <a:pPr>
              <a:lnSpc>
                <a:spcPct val="150000"/>
              </a:lnSpc>
              <a:spcBef>
                <a:spcPct val="0"/>
              </a:spcBef>
              <a:buNone/>
            </a:pPr>
            <a:r>
              <a:rPr lang="en-GB" altLang="en-US" sz="2400" dirty="0">
                <a:solidFill>
                  <a:schemeClr val="tx1"/>
                </a:solidFill>
                <a:latin typeface="Andika" panose="02000000000000000000" pitchFamily="2" charset="0"/>
              </a:rPr>
              <a:t>11.	transference</a:t>
            </a:r>
          </a:p>
        </p:txBody>
      </p:sp>
    </p:spTree>
    <p:extLst>
      <p:ext uri="{BB962C8B-B14F-4D97-AF65-F5344CB8AC3E}">
        <p14:creationId xmlns:p14="http://schemas.microsoft.com/office/powerpoint/2010/main" val="1067647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325158882"/>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SY5T2BW1L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SY5T2BW1P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SY5T2BW1S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SY5T2BW1F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SY5T2BW1A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SY5T2BW1Sa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SY5T2BW1Fe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F4522E2E-BB4E-A1DF-74E6-C4D122994E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7" name="Rectangle: Rounded Corners 6">
            <a:extLst>
              <a:ext uri="{FF2B5EF4-FFF2-40B4-BE49-F238E27FC236}">
                <a16:creationId xmlns:a16="http://schemas.microsoft.com/office/drawing/2014/main" id="{711C6994-5F68-7DCD-3466-626B6F455F9E}"/>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91A56E5F-BD0F-3527-087C-49E2E9F96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1527" y="2017401"/>
            <a:ext cx="3267562"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referring </a:t>
            </a:r>
          </a:p>
          <a:p>
            <a:pPr>
              <a:lnSpc>
                <a:spcPct val="150000"/>
              </a:lnSpc>
              <a:spcBef>
                <a:spcPct val="0"/>
              </a:spcBef>
              <a:buNone/>
            </a:pPr>
            <a:r>
              <a:rPr lang="en-GB" altLang="en-US" sz="2400" dirty="0">
                <a:solidFill>
                  <a:schemeClr val="tx1"/>
                </a:solidFill>
                <a:latin typeface="+mn-lt"/>
              </a:rPr>
              <a:t>2.	referred </a:t>
            </a:r>
          </a:p>
          <a:p>
            <a:pPr>
              <a:lnSpc>
                <a:spcPct val="150000"/>
              </a:lnSpc>
              <a:spcBef>
                <a:spcPct val="0"/>
              </a:spcBef>
              <a:buNone/>
            </a:pPr>
            <a:r>
              <a:rPr lang="en-GB" altLang="en-US" sz="2400" dirty="0">
                <a:solidFill>
                  <a:schemeClr val="tx1"/>
                </a:solidFill>
                <a:latin typeface="+mn-lt"/>
              </a:rPr>
              <a:t>3.	referral </a:t>
            </a:r>
          </a:p>
          <a:p>
            <a:pPr>
              <a:lnSpc>
                <a:spcPct val="150000"/>
              </a:lnSpc>
              <a:spcBef>
                <a:spcPct val="0"/>
              </a:spcBef>
              <a:buNone/>
            </a:pPr>
            <a:r>
              <a:rPr lang="en-GB" altLang="en-US" sz="2400" dirty="0">
                <a:solidFill>
                  <a:schemeClr val="tx1"/>
                </a:solidFill>
                <a:latin typeface="+mn-lt"/>
              </a:rPr>
              <a:t>4.	reference </a:t>
            </a:r>
          </a:p>
          <a:p>
            <a:pPr>
              <a:lnSpc>
                <a:spcPct val="150000"/>
              </a:lnSpc>
              <a:spcBef>
                <a:spcPct val="0"/>
              </a:spcBef>
              <a:buNone/>
            </a:pPr>
            <a:r>
              <a:rPr lang="en-GB" altLang="en-US" sz="2400" dirty="0">
                <a:solidFill>
                  <a:schemeClr val="tx1"/>
                </a:solidFill>
                <a:latin typeface="+mn-lt"/>
              </a:rPr>
              <a:t>5.	referee </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502414" y="2017401"/>
            <a:ext cx="3550068"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6.	preferring </a:t>
            </a:r>
          </a:p>
          <a:p>
            <a:pPr>
              <a:lnSpc>
                <a:spcPct val="150000"/>
              </a:lnSpc>
              <a:spcBef>
                <a:spcPct val="0"/>
              </a:spcBef>
              <a:buNone/>
            </a:pPr>
            <a:r>
              <a:rPr lang="en-GB" altLang="en-US" sz="2400" dirty="0">
                <a:solidFill>
                  <a:schemeClr val="tx1"/>
                </a:solidFill>
                <a:latin typeface="Andika" panose="02000000000000000000" pitchFamily="2" charset="0"/>
              </a:rPr>
              <a:t>7.	preferred </a:t>
            </a:r>
          </a:p>
          <a:p>
            <a:pPr>
              <a:lnSpc>
                <a:spcPct val="150000"/>
              </a:lnSpc>
              <a:spcBef>
                <a:spcPct val="0"/>
              </a:spcBef>
              <a:buNone/>
            </a:pPr>
            <a:r>
              <a:rPr lang="en-GB" altLang="en-US" sz="2400" dirty="0">
                <a:solidFill>
                  <a:schemeClr val="tx1"/>
                </a:solidFill>
                <a:latin typeface="Andika" panose="02000000000000000000" pitchFamily="2" charset="0"/>
              </a:rPr>
              <a:t>8.	preference </a:t>
            </a:r>
          </a:p>
          <a:p>
            <a:pPr>
              <a:lnSpc>
                <a:spcPct val="150000"/>
              </a:lnSpc>
              <a:spcBef>
                <a:spcPct val="0"/>
              </a:spcBef>
              <a:buNone/>
            </a:pPr>
            <a:r>
              <a:rPr lang="en-GB" altLang="en-US" sz="2400" dirty="0">
                <a:solidFill>
                  <a:schemeClr val="tx1"/>
                </a:solidFill>
                <a:latin typeface="Andika" panose="02000000000000000000" pitchFamily="2" charset="0"/>
              </a:rPr>
              <a:t>9.	transferring </a:t>
            </a:r>
          </a:p>
          <a:p>
            <a:pPr>
              <a:lnSpc>
                <a:spcPct val="150000"/>
              </a:lnSpc>
              <a:spcBef>
                <a:spcPct val="0"/>
              </a:spcBef>
              <a:buNone/>
            </a:pPr>
            <a:r>
              <a:rPr lang="en-GB" altLang="en-US" sz="2400" dirty="0">
                <a:solidFill>
                  <a:schemeClr val="tx1"/>
                </a:solidFill>
                <a:latin typeface="Andika" panose="02000000000000000000" pitchFamily="2" charset="0"/>
              </a:rPr>
              <a:t>10.	transferred </a:t>
            </a:r>
          </a:p>
          <a:p>
            <a:pPr>
              <a:lnSpc>
                <a:spcPct val="150000"/>
              </a:lnSpc>
              <a:spcBef>
                <a:spcPct val="0"/>
              </a:spcBef>
              <a:buNone/>
            </a:pPr>
            <a:r>
              <a:rPr lang="en-GB" altLang="en-US" sz="2400" dirty="0">
                <a:solidFill>
                  <a:schemeClr val="tx1"/>
                </a:solidFill>
                <a:latin typeface="Andika" panose="02000000000000000000" pitchFamily="2" charset="0"/>
              </a:rPr>
              <a:t>11.	transference</a:t>
            </a:r>
          </a:p>
        </p:txBody>
      </p:sp>
      <p:pic>
        <p:nvPicPr>
          <p:cNvPr id="10" name="Picture 9">
            <a:extLst>
              <a:ext uri="{FF2B5EF4-FFF2-40B4-BE49-F238E27FC236}">
                <a16:creationId xmlns:a16="http://schemas.microsoft.com/office/drawing/2014/main" id="{BCC34306-EF06-38BE-89A9-DABC15604B9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96045" y="287383"/>
            <a:ext cx="753554" cy="1243670"/>
          </a:xfrm>
          <a:prstGeom prst="rect">
            <a:avLst/>
          </a:prstGeom>
        </p:spPr>
      </p:pic>
      <p:sp>
        <p:nvSpPr>
          <p:cNvPr id="2" name="Rectangle: Rounded Corners 1">
            <a:hlinkClick r:id="rId5"/>
            <a:extLst>
              <a:ext uri="{FF2B5EF4-FFF2-40B4-BE49-F238E27FC236}">
                <a16:creationId xmlns:a16="http://schemas.microsoft.com/office/drawing/2014/main" id="{1F09F60D-312E-0533-7216-A80C15949B69}"/>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35239A9-A067-CB66-882B-995825412CFB}"/>
              </a:ext>
            </a:extLst>
          </p:cNvPr>
          <p:cNvPicPr>
            <a:picLocks noChangeAspect="1"/>
          </p:cNvPicPr>
          <p:nvPr/>
        </p:nvPicPr>
        <p:blipFill rotWithShape="1">
          <a:blip r:embed="rId2"/>
          <a:srcRect l="1118" t="1749" r="15443"/>
          <a:stretch/>
        </p:blipFill>
        <p:spPr>
          <a:xfrm>
            <a:off x="13648" y="0"/>
            <a:ext cx="12178352" cy="6897872"/>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2CD67C6E-A59C-BB45-5638-DFFE673D3A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CAF801BF-59A0-2874-9B30-AD7412A37A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06FD4B30-5CB6-F151-8257-17B4D523226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524000" y="2408285"/>
            <a:ext cx="9144000" cy="251931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sz="5400" dirty="0">
                <a:solidFill>
                  <a:schemeClr val="bg1"/>
                </a:solidFill>
                <a:latin typeface="+mn-lt"/>
                <a:ea typeface="Andika" panose="02000000000000000000" pitchFamily="2" charset="0"/>
                <a:cs typeface="Andika" panose="02000000000000000000" pitchFamily="2" charset="0"/>
              </a:rPr>
              <a:t>Adding suffixes beginning with vowel letters to words ending in -fer.</a:t>
            </a:r>
          </a:p>
        </p:txBody>
      </p:sp>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EA99CFB-BE88-B71A-5D3D-C38FFB5FAE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
        <p:nvSpPr>
          <p:cNvPr id="8" name="Title 1">
            <a:extLst>
              <a:ext uri="{FF2B5EF4-FFF2-40B4-BE49-F238E27FC236}">
                <a16:creationId xmlns:a16="http://schemas.microsoft.com/office/drawing/2014/main" id="{5CCBF33E-F4D1-AF1C-1778-F8CA865DAD3B}"/>
              </a:ext>
            </a:extLst>
          </p:cNvPr>
          <p:cNvSpPr txBox="1">
            <a:spLocks/>
          </p:cNvSpPr>
          <p:nvPr/>
        </p:nvSpPr>
        <p:spPr>
          <a:xfrm>
            <a:off x="748901" y="722866"/>
            <a:ext cx="10694196" cy="171681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Does anyone know what a </a:t>
            </a:r>
            <a:r>
              <a:rPr lang="en-GB" sz="3600" b="1" dirty="0">
                <a:solidFill>
                  <a:schemeClr val="bg1"/>
                </a:solidFill>
                <a:latin typeface="Andika" panose="02000000000000000000" pitchFamily="2" charset="0"/>
                <a:ea typeface="Andika" panose="02000000000000000000" pitchFamily="2" charset="0"/>
                <a:cs typeface="Andika" panose="02000000000000000000" pitchFamily="2" charset="0"/>
              </a:rPr>
              <a:t>suffix </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is? </a:t>
            </a:r>
          </a:p>
        </p:txBody>
      </p:sp>
    </p:spTree>
    <p:extLst>
      <p:ext uri="{BB962C8B-B14F-4D97-AF65-F5344CB8AC3E}">
        <p14:creationId xmlns:p14="http://schemas.microsoft.com/office/powerpoint/2010/main" val="3449067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5F264056-0980-FE3F-8AB5-6B2F262C41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628186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000" dirty="0">
                <a:solidFill>
                  <a:schemeClr val="bg1"/>
                </a:solidFill>
              </a:rPr>
              <a:t>A suffix is a group of letters that go at the </a:t>
            </a:r>
            <a:r>
              <a:rPr lang="en-GB" sz="4000" u="sng" dirty="0">
                <a:solidFill>
                  <a:schemeClr val="bg1"/>
                </a:solidFill>
              </a:rPr>
              <a:t>end</a:t>
            </a:r>
            <a:r>
              <a:rPr lang="en-GB" sz="4000" dirty="0">
                <a:solidFill>
                  <a:schemeClr val="bg1"/>
                </a:solidFill>
              </a:rPr>
              <a:t> of a </a:t>
            </a:r>
            <a:r>
              <a:rPr lang="en-GB" sz="4000" u="sng" dirty="0">
                <a:solidFill>
                  <a:schemeClr val="bg1"/>
                </a:solidFill>
              </a:rPr>
              <a:t>root word</a:t>
            </a:r>
            <a:r>
              <a:rPr lang="en-GB" sz="4000" dirty="0">
                <a:solidFill>
                  <a:schemeClr val="bg1"/>
                </a:solidFill>
              </a:rPr>
              <a:t> and change the meaning of the word. </a:t>
            </a:r>
          </a:p>
        </p:txBody>
      </p:sp>
      <p:grpSp>
        <p:nvGrpSpPr>
          <p:cNvPr id="21" name="Group 20">
            <a:extLst>
              <a:ext uri="{FF2B5EF4-FFF2-40B4-BE49-F238E27FC236}">
                <a16:creationId xmlns:a16="http://schemas.microsoft.com/office/drawing/2014/main" id="{0051CB96-B8D4-1534-1BEC-C5EF4D8BD66F}"/>
              </a:ext>
            </a:extLst>
          </p:cNvPr>
          <p:cNvGrpSpPr/>
          <p:nvPr/>
        </p:nvGrpSpPr>
        <p:grpSpPr>
          <a:xfrm>
            <a:off x="653658" y="3195115"/>
            <a:ext cx="3524597" cy="1200329"/>
            <a:chOff x="1299117" y="4052871"/>
            <a:chExt cx="3524597" cy="1200329"/>
          </a:xfrm>
        </p:grpSpPr>
        <p:sp>
          <p:nvSpPr>
            <p:cNvPr id="12" name="TextBox 11">
              <a:extLst>
                <a:ext uri="{FF2B5EF4-FFF2-40B4-BE49-F238E27FC236}">
                  <a16:creationId xmlns:a16="http://schemas.microsoft.com/office/drawing/2014/main" id="{A1DDAB4A-25A5-0172-53B3-D1968404AD86}"/>
                </a:ext>
              </a:extLst>
            </p:cNvPr>
            <p:cNvSpPr txBox="1"/>
            <p:nvPr/>
          </p:nvSpPr>
          <p:spPr>
            <a:xfrm>
              <a:off x="1299117" y="4052871"/>
              <a:ext cx="1828800" cy="1200329"/>
            </a:xfrm>
            <a:prstGeom prst="rect">
              <a:avLst/>
            </a:prstGeom>
            <a:noFill/>
          </p:spPr>
          <p:txBody>
            <a:bodyPr wrap="square" rtlCol="0">
              <a:spAutoFit/>
            </a:bodyPr>
            <a:lstStyle/>
            <a:p>
              <a:pPr algn="ctr"/>
              <a:r>
                <a:rPr lang="en-GB" sz="3600" dirty="0">
                  <a:solidFill>
                    <a:schemeClr val="bg1"/>
                  </a:solidFill>
                </a:rPr>
                <a:t>Root word</a:t>
              </a:r>
            </a:p>
          </p:txBody>
        </p:sp>
        <p:cxnSp>
          <p:nvCxnSpPr>
            <p:cNvPr id="4" name="Straight Arrow Connector 3">
              <a:extLst>
                <a:ext uri="{FF2B5EF4-FFF2-40B4-BE49-F238E27FC236}">
                  <a16:creationId xmlns:a16="http://schemas.microsoft.com/office/drawing/2014/main" id="{68ECCB54-CB71-DCB2-EC95-B5006F04DA31}"/>
                </a:ext>
              </a:extLst>
            </p:cNvPr>
            <p:cNvCxnSpPr>
              <a:cxnSpLocks/>
            </p:cNvCxnSpPr>
            <p:nvPr/>
          </p:nvCxnSpPr>
          <p:spPr>
            <a:xfrm flipV="1">
              <a:off x="2986177" y="4277058"/>
              <a:ext cx="1837537" cy="989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AFAD2B8E-1A71-C7C8-5A78-CDB886A671FB}"/>
              </a:ext>
            </a:extLst>
          </p:cNvPr>
          <p:cNvGrpSpPr/>
          <p:nvPr/>
        </p:nvGrpSpPr>
        <p:grpSpPr>
          <a:xfrm>
            <a:off x="7849678" y="3192403"/>
            <a:ext cx="4180198" cy="646331"/>
            <a:chOff x="8495137" y="4050159"/>
            <a:chExt cx="4180198" cy="646331"/>
          </a:xfrm>
        </p:grpSpPr>
        <p:sp>
          <p:nvSpPr>
            <p:cNvPr id="13" name="TextBox 12">
              <a:extLst>
                <a:ext uri="{FF2B5EF4-FFF2-40B4-BE49-F238E27FC236}">
                  <a16:creationId xmlns:a16="http://schemas.microsoft.com/office/drawing/2014/main" id="{82B41AAA-65BD-51D9-4553-B94F794C196B}"/>
                </a:ext>
              </a:extLst>
            </p:cNvPr>
            <p:cNvSpPr txBox="1"/>
            <p:nvPr/>
          </p:nvSpPr>
          <p:spPr>
            <a:xfrm>
              <a:off x="10294686" y="4050159"/>
              <a:ext cx="2380649" cy="646331"/>
            </a:xfrm>
            <a:prstGeom prst="rect">
              <a:avLst/>
            </a:prstGeom>
            <a:noFill/>
          </p:spPr>
          <p:txBody>
            <a:bodyPr wrap="square" rtlCol="0">
              <a:spAutoFit/>
            </a:bodyPr>
            <a:lstStyle/>
            <a:p>
              <a:pPr algn="ctr"/>
              <a:r>
                <a:rPr lang="en-GB" sz="3600" dirty="0">
                  <a:solidFill>
                    <a:schemeClr val="bg1"/>
                  </a:solidFill>
                </a:rPr>
                <a:t>Suffix </a:t>
              </a:r>
            </a:p>
          </p:txBody>
        </p:sp>
        <p:cxnSp>
          <p:nvCxnSpPr>
            <p:cNvPr id="15" name="Straight Arrow Connector 14">
              <a:extLst>
                <a:ext uri="{FF2B5EF4-FFF2-40B4-BE49-F238E27FC236}">
                  <a16:creationId xmlns:a16="http://schemas.microsoft.com/office/drawing/2014/main" id="{1E2DB22A-07AA-2B2F-37D5-CB97EA0CF5B9}"/>
                </a:ext>
              </a:extLst>
            </p:cNvPr>
            <p:cNvCxnSpPr>
              <a:cxnSpLocks/>
              <a:stCxn id="13" idx="1"/>
            </p:cNvCxnSpPr>
            <p:nvPr/>
          </p:nvCxnSpPr>
          <p:spPr>
            <a:xfrm flipH="1" flipV="1">
              <a:off x="8495137" y="4331192"/>
              <a:ext cx="1799549" cy="4213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77C188B-EEF9-A415-F387-17971485C4FD}"/>
              </a:ext>
            </a:extLst>
          </p:cNvPr>
          <p:cNvSpPr txBox="1"/>
          <p:nvPr/>
        </p:nvSpPr>
        <p:spPr>
          <a:xfrm>
            <a:off x="3708596" y="5546217"/>
            <a:ext cx="6045005" cy="707886"/>
          </a:xfrm>
          <a:prstGeom prst="rect">
            <a:avLst/>
          </a:prstGeom>
          <a:noFill/>
        </p:spPr>
        <p:txBody>
          <a:bodyPr wrap="square" rtlCol="0">
            <a:spAutoFit/>
          </a:bodyPr>
          <a:lstStyle/>
          <a:p>
            <a:pPr algn="ctr"/>
            <a:r>
              <a:rPr lang="en-GB" sz="4000" dirty="0">
                <a:solidFill>
                  <a:schemeClr val="bg1"/>
                </a:solidFill>
              </a:rPr>
              <a:t>do + ing = doing</a:t>
            </a:r>
          </a:p>
        </p:txBody>
      </p:sp>
      <p:grpSp>
        <p:nvGrpSpPr>
          <p:cNvPr id="18" name="Group 17">
            <a:extLst>
              <a:ext uri="{FF2B5EF4-FFF2-40B4-BE49-F238E27FC236}">
                <a16:creationId xmlns:a16="http://schemas.microsoft.com/office/drawing/2014/main" id="{F807F425-F033-C5B5-CA78-FE854C7DDFD9}"/>
              </a:ext>
            </a:extLst>
          </p:cNvPr>
          <p:cNvGrpSpPr/>
          <p:nvPr/>
        </p:nvGrpSpPr>
        <p:grpSpPr>
          <a:xfrm>
            <a:off x="2340718" y="2655446"/>
            <a:ext cx="2352052" cy="2573025"/>
            <a:chOff x="2340718" y="2655446"/>
            <a:chExt cx="2352052" cy="2573025"/>
          </a:xfrm>
        </p:grpSpPr>
        <p:pic>
          <p:nvPicPr>
            <p:cNvPr id="10" name="Picture 9" descr="Icon&#10;&#10;Description automatically generated">
              <a:extLst>
                <a:ext uri="{FF2B5EF4-FFF2-40B4-BE49-F238E27FC236}">
                  <a16:creationId xmlns:a16="http://schemas.microsoft.com/office/drawing/2014/main" id="{5D3E6D3C-6626-2E0F-65D5-15EBE279B0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0718" y="2655446"/>
              <a:ext cx="2352052" cy="2573025"/>
            </a:xfrm>
            <a:prstGeom prst="rect">
              <a:avLst/>
            </a:prstGeom>
          </p:spPr>
        </p:pic>
        <p:sp>
          <p:nvSpPr>
            <p:cNvPr id="16" name="TextBox 15">
              <a:extLst>
                <a:ext uri="{FF2B5EF4-FFF2-40B4-BE49-F238E27FC236}">
                  <a16:creationId xmlns:a16="http://schemas.microsoft.com/office/drawing/2014/main" id="{09FD7A94-C0BF-748F-6F71-D3863E7843B9}"/>
                </a:ext>
              </a:extLst>
            </p:cNvPr>
            <p:cNvSpPr txBox="1"/>
            <p:nvPr/>
          </p:nvSpPr>
          <p:spPr>
            <a:xfrm>
              <a:off x="2364992" y="3363332"/>
              <a:ext cx="1695919" cy="1200329"/>
            </a:xfrm>
            <a:prstGeom prst="rect">
              <a:avLst/>
            </a:prstGeom>
            <a:noFill/>
          </p:spPr>
          <p:txBody>
            <a:bodyPr wrap="square" rtlCol="0">
              <a:spAutoFit/>
            </a:bodyPr>
            <a:lstStyle/>
            <a:p>
              <a:pPr algn="ctr"/>
              <a:r>
                <a:rPr lang="en-GB" sz="7200" dirty="0">
                  <a:solidFill>
                    <a:schemeClr val="bg1"/>
                  </a:solidFill>
                </a:rPr>
                <a:t>do</a:t>
              </a:r>
              <a:endParaRPr lang="en-GB" dirty="0">
                <a:solidFill>
                  <a:schemeClr val="bg1"/>
                </a:solidFill>
              </a:endParaRPr>
            </a:p>
          </p:txBody>
        </p:sp>
      </p:grpSp>
      <p:grpSp>
        <p:nvGrpSpPr>
          <p:cNvPr id="17" name="Group 16">
            <a:extLst>
              <a:ext uri="{FF2B5EF4-FFF2-40B4-BE49-F238E27FC236}">
                <a16:creationId xmlns:a16="http://schemas.microsoft.com/office/drawing/2014/main" id="{018E4268-C4D7-35F9-F14D-77ADAE0701D9}"/>
              </a:ext>
            </a:extLst>
          </p:cNvPr>
          <p:cNvGrpSpPr/>
          <p:nvPr/>
        </p:nvGrpSpPr>
        <p:grpSpPr>
          <a:xfrm>
            <a:off x="8429250" y="2499124"/>
            <a:ext cx="1799548" cy="2714574"/>
            <a:chOff x="8429250" y="2499124"/>
            <a:chExt cx="1799548" cy="2714574"/>
          </a:xfrm>
        </p:grpSpPr>
        <p:pic>
          <p:nvPicPr>
            <p:cNvPr id="5" name="Picture 4" descr="Logo, icon&#10;&#10;Description automatically generated">
              <a:extLst>
                <a:ext uri="{FF2B5EF4-FFF2-40B4-BE49-F238E27FC236}">
                  <a16:creationId xmlns:a16="http://schemas.microsoft.com/office/drawing/2014/main" id="{F039F7F7-8C71-15FB-F1FA-D17FC8B9D9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9250" y="2499124"/>
              <a:ext cx="1799548" cy="2714574"/>
            </a:xfrm>
            <a:prstGeom prst="rect">
              <a:avLst/>
            </a:prstGeom>
          </p:spPr>
        </p:pic>
        <p:sp>
          <p:nvSpPr>
            <p:cNvPr id="24" name="TextBox 23">
              <a:extLst>
                <a:ext uri="{FF2B5EF4-FFF2-40B4-BE49-F238E27FC236}">
                  <a16:creationId xmlns:a16="http://schemas.microsoft.com/office/drawing/2014/main" id="{D4B8FD4F-9933-4BEE-90E3-4A3D0867A691}"/>
                </a:ext>
              </a:extLst>
            </p:cNvPr>
            <p:cNvSpPr txBox="1"/>
            <p:nvPr/>
          </p:nvSpPr>
          <p:spPr>
            <a:xfrm>
              <a:off x="8482501" y="3195115"/>
              <a:ext cx="1695919" cy="1200329"/>
            </a:xfrm>
            <a:prstGeom prst="rect">
              <a:avLst/>
            </a:prstGeom>
            <a:noFill/>
          </p:spPr>
          <p:txBody>
            <a:bodyPr wrap="square" rtlCol="0">
              <a:spAutoFit/>
            </a:bodyPr>
            <a:lstStyle/>
            <a:p>
              <a:pPr algn="ctr"/>
              <a:r>
                <a:rPr lang="en-GB" sz="7200" dirty="0">
                  <a:solidFill>
                    <a:schemeClr val="bg1"/>
                  </a:solidFill>
                </a:rPr>
                <a:t>ing</a:t>
              </a:r>
              <a:endParaRPr lang="en-GB" dirty="0">
                <a:solidFill>
                  <a:schemeClr val="bg1"/>
                </a:solidFill>
              </a:endParaRPr>
            </a:p>
          </p:txBody>
        </p:sp>
      </p:grpSp>
    </p:spTree>
    <p:extLst>
      <p:ext uri="{BB962C8B-B14F-4D97-AF65-F5344CB8AC3E}">
        <p14:creationId xmlns:p14="http://schemas.microsoft.com/office/powerpoint/2010/main" val="1726495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45833E-6 1.48148E-6 L 0.15873 1.48148E-6 " pathEditMode="relative" rAng="0" ptsTypes="AA">
                                      <p:cBhvr>
                                        <p:cTn id="6" dur="2000" fill="hold"/>
                                        <p:tgtEl>
                                          <p:spTgt spid="18"/>
                                        </p:tgtEl>
                                        <p:attrNameLst>
                                          <p:attrName>ppt_x</p:attrName>
                                          <p:attrName>ppt_y</p:attrName>
                                        </p:attrNameLst>
                                      </p:cBhvr>
                                      <p:rCtr x="7930" y="0"/>
                                    </p:animMotion>
                                  </p:childTnLst>
                                </p:cTn>
                              </p:par>
                              <p:par>
                                <p:cTn id="7" presetID="42" presetClass="path" presetSubtype="0" accel="50000" decel="50000" fill="hold" nodeType="withEffect">
                                  <p:stCondLst>
                                    <p:cond delay="0"/>
                                  </p:stCondLst>
                                  <p:childTnLst>
                                    <p:animMotion origin="layout" path="M -4.16667E-6 1.48148E-6 L -0.18697 0.01157 " pathEditMode="relative" rAng="0" ptsTypes="AA">
                                      <p:cBhvr>
                                        <p:cTn id="8" dur="2000" fill="hold"/>
                                        <p:tgtEl>
                                          <p:spTgt spid="17"/>
                                        </p:tgtEl>
                                        <p:attrNameLst>
                                          <p:attrName>ppt_x</p:attrName>
                                          <p:attrName>ppt_y</p:attrName>
                                        </p:attrNameLst>
                                      </p:cBhvr>
                                      <p:rCtr x="-9349" y="579"/>
                                    </p:animMotion>
                                  </p:childTnLst>
                                </p:cTn>
                              </p:par>
                              <p:par>
                                <p:cTn id="9" presetID="10"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1BE83F72-2F8E-0FDB-47EB-B5D5DFA3D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461554" y="1303469"/>
            <a:ext cx="11268891" cy="2545720"/>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you remember </a:t>
            </a:r>
          </a:p>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any </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suffixes</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p>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 have already looked at? </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930" y="-347722"/>
            <a:ext cx="3344348" cy="3120228"/>
          </a:xfrm>
          <a:prstGeom prst="rect">
            <a:avLst/>
          </a:prstGeom>
        </p:spPr>
      </p:pic>
    </p:spTree>
    <p:extLst>
      <p:ext uri="{BB962C8B-B14F-4D97-AF65-F5344CB8AC3E}">
        <p14:creationId xmlns:p14="http://schemas.microsoft.com/office/powerpoint/2010/main" val="2059074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313EAA6D-483A-6A43-CFAF-B8A1CC6513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354439" y="472441"/>
            <a:ext cx="4354282" cy="486155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How about: </a:t>
            </a:r>
          </a:p>
          <a:p>
            <a:pPr marL="626745" indent="626745">
              <a:buNone/>
            </a:pPr>
            <a:r>
              <a:rPr lang="en-GB" sz="3500" dirty="0">
                <a:solidFill>
                  <a:schemeClr val="bg1"/>
                </a:solidFill>
                <a:latin typeface="Andika"/>
                <a:ea typeface="Andika"/>
                <a:cs typeface="Andika"/>
              </a:rPr>
              <a:t>-ment</a:t>
            </a:r>
          </a:p>
          <a:p>
            <a:pPr marL="626745" indent="626745">
              <a:buNone/>
            </a:pPr>
            <a:r>
              <a:rPr lang="en-GB" sz="3500" dirty="0">
                <a:solidFill>
                  <a:schemeClr val="bg1"/>
                </a:solidFill>
                <a:latin typeface="Andika"/>
                <a:ea typeface="Andika"/>
                <a:cs typeface="Andika"/>
              </a:rPr>
              <a:t>-ful</a:t>
            </a:r>
          </a:p>
          <a:p>
            <a:pPr marL="626745" indent="626745">
              <a:buNone/>
            </a:pPr>
            <a:r>
              <a:rPr lang="en-GB" sz="3500" dirty="0">
                <a:solidFill>
                  <a:schemeClr val="bg1"/>
                </a:solidFill>
                <a:latin typeface="Andika"/>
                <a:ea typeface="Andika"/>
                <a:cs typeface="Andika"/>
              </a:rPr>
              <a:t>-ness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500" dirty="0">
                <a:solidFill>
                  <a:schemeClr val="bg1"/>
                </a:solidFill>
                <a:latin typeface="Andika"/>
                <a:ea typeface="Andika"/>
                <a:cs typeface="Andika"/>
              </a:rPr>
              <a:t>-er</a:t>
            </a:r>
          </a:p>
          <a:p>
            <a:pPr marL="626745" indent="626745">
              <a:buNone/>
            </a:pPr>
            <a:r>
              <a:rPr lang="en-GB" sz="3500" dirty="0">
                <a:solidFill>
                  <a:schemeClr val="bg1"/>
                </a:solidFill>
                <a:latin typeface="Andika"/>
                <a:ea typeface="Andika"/>
                <a:cs typeface="Andika"/>
              </a:rPr>
              <a:t>-est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500" dirty="0">
                <a:solidFill>
                  <a:schemeClr val="bg1"/>
                </a:solidFill>
                <a:latin typeface="Andika"/>
                <a:ea typeface="Andika"/>
                <a:cs typeface="Andika"/>
              </a:rPr>
              <a:t>-ies?</a:t>
            </a: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5013" y="1771364"/>
            <a:ext cx="3344348" cy="3120228"/>
          </a:xfrm>
          <a:prstGeom prst="rect">
            <a:avLst/>
          </a:prstGeom>
        </p:spPr>
      </p:pic>
      <p:sp>
        <p:nvSpPr>
          <p:cNvPr id="4" name="Content Placeholder 2">
            <a:extLst>
              <a:ext uri="{FF2B5EF4-FFF2-40B4-BE49-F238E27FC236}">
                <a16:creationId xmlns:a16="http://schemas.microsoft.com/office/drawing/2014/main" id="{E0BBC2F2-F749-9B7F-0F3E-63D6BA58FD86}"/>
              </a:ext>
            </a:extLst>
          </p:cNvPr>
          <p:cNvSpPr txBox="1">
            <a:spLocks/>
          </p:cNvSpPr>
          <p:nvPr/>
        </p:nvSpPr>
        <p:spPr>
          <a:xfrm>
            <a:off x="6483277" y="472441"/>
            <a:ext cx="4354283" cy="475995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What about: </a:t>
            </a:r>
          </a:p>
          <a:p>
            <a:pPr marL="626745" indent="626745">
              <a:buNone/>
            </a:pPr>
            <a:r>
              <a:rPr lang="en-GB" sz="3500" dirty="0">
                <a:solidFill>
                  <a:schemeClr val="bg1"/>
                </a:solidFill>
                <a:latin typeface="Andika"/>
                <a:ea typeface="Andika"/>
                <a:cs typeface="Andika"/>
              </a:rPr>
              <a:t>-ing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500" dirty="0">
                <a:solidFill>
                  <a:schemeClr val="bg1"/>
                </a:solidFill>
                <a:latin typeface="Andika"/>
                <a:ea typeface="Andika"/>
                <a:cs typeface="Andika"/>
              </a:rPr>
              <a:t>-ed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Font typeface="Arial" panose="020B0604020202020204" pitchFamily="34" charset="0"/>
              <a:buNone/>
            </a:pPr>
            <a:r>
              <a:rPr lang="en-GB" sz="3500" dirty="0">
                <a:solidFill>
                  <a:schemeClr val="bg1"/>
                </a:solidFill>
                <a:latin typeface="Andika"/>
                <a:ea typeface="Andika"/>
                <a:cs typeface="Andika"/>
              </a:rPr>
              <a:t>-ly</a:t>
            </a:r>
          </a:p>
          <a:p>
            <a:pPr marL="626745" indent="626745">
              <a:buFont typeface="Arial" panose="020B0604020202020204" pitchFamily="34" charset="0"/>
              <a:buNone/>
            </a:pPr>
            <a:r>
              <a:rPr lang="en-GB" sz="3500" dirty="0">
                <a:solidFill>
                  <a:schemeClr val="bg1"/>
                </a:solidFill>
                <a:latin typeface="Andika"/>
                <a:ea typeface="Andika"/>
                <a:cs typeface="Andika"/>
              </a:rPr>
              <a:t>-tion</a:t>
            </a:r>
          </a:p>
          <a:p>
            <a:pPr marL="626745" indent="626745">
              <a:buNone/>
            </a:pPr>
            <a:r>
              <a:rPr lang="en-GB" sz="3500" dirty="0">
                <a:solidFill>
                  <a:schemeClr val="bg1"/>
                </a:solidFill>
                <a:latin typeface="Andika"/>
                <a:ea typeface="Andika"/>
                <a:cs typeface="Andika"/>
              </a:rPr>
              <a:t>-sion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Font typeface="Arial" panose="020B0604020202020204" pitchFamily="34" charset="0"/>
              <a:buNone/>
            </a:pPr>
            <a:r>
              <a:rPr lang="en-GB" sz="3500" dirty="0">
                <a:solidFill>
                  <a:schemeClr val="bg1"/>
                </a:solidFill>
                <a:latin typeface="Andika"/>
                <a:ea typeface="Andika"/>
                <a:cs typeface="Andika"/>
              </a:rPr>
              <a:t>-ence </a:t>
            </a:r>
          </a:p>
          <a:p>
            <a:pPr marL="626745" indent="626745">
              <a:buFont typeface="Arial" panose="020B0604020202020204" pitchFamily="34" charset="0"/>
              <a:buNone/>
            </a:pPr>
            <a:r>
              <a:rPr lang="en-GB" sz="3500" dirty="0">
                <a:solidFill>
                  <a:schemeClr val="bg1"/>
                </a:solidFill>
                <a:latin typeface="Andika" panose="02000000000000000000" pitchFamily="2" charset="0"/>
                <a:ea typeface="Andika" panose="02000000000000000000" pitchFamily="2" charset="0"/>
                <a:cs typeface="Andika" panose="02000000000000000000" pitchFamily="2" charset="0"/>
              </a:rPr>
              <a:t>-cian?</a:t>
            </a:r>
          </a:p>
          <a:p>
            <a:pPr marL="0" indent="0" algn="ctr">
              <a:buFont typeface="Arial" panose="020B0604020202020204" pitchFamily="34" charset="0"/>
              <a:buNone/>
            </a:pPr>
            <a:endParaRPr lang="en-GB" sz="4400" dirty="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5" name="Title 1">
            <a:extLst>
              <a:ext uri="{FF2B5EF4-FFF2-40B4-BE49-F238E27FC236}">
                <a16:creationId xmlns:a16="http://schemas.microsoft.com/office/drawing/2014/main" id="{05E479F0-284F-743A-6BBE-7C14F2960FFF}"/>
              </a:ext>
            </a:extLst>
          </p:cNvPr>
          <p:cNvSpPr txBox="1">
            <a:spLocks/>
          </p:cNvSpPr>
          <p:nvPr/>
        </p:nvSpPr>
        <p:spPr>
          <a:xfrm>
            <a:off x="461554" y="5535109"/>
            <a:ext cx="11268891" cy="98560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Which of these suffixes start with a vowel? </a:t>
            </a:r>
          </a:p>
        </p:txBody>
      </p:sp>
    </p:spTree>
    <p:extLst>
      <p:ext uri="{BB962C8B-B14F-4D97-AF65-F5344CB8AC3E}">
        <p14:creationId xmlns:p14="http://schemas.microsoft.com/office/powerpoint/2010/main" val="134086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313EAA6D-483A-6A43-CFAF-B8A1CC6513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354439" y="472441"/>
            <a:ext cx="4354282" cy="486155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How about: </a:t>
            </a:r>
          </a:p>
          <a:p>
            <a:pPr marL="626745" indent="626745">
              <a:buNone/>
            </a:pPr>
            <a:r>
              <a:rPr lang="en-GB" sz="3500" dirty="0">
                <a:solidFill>
                  <a:schemeClr val="bg1"/>
                </a:solidFill>
                <a:latin typeface="Andika"/>
                <a:ea typeface="Andika"/>
                <a:cs typeface="Andika"/>
              </a:rPr>
              <a:t>-ment</a:t>
            </a:r>
          </a:p>
          <a:p>
            <a:pPr marL="626745" indent="626745">
              <a:buNone/>
            </a:pPr>
            <a:r>
              <a:rPr lang="en-GB" sz="3500" dirty="0">
                <a:solidFill>
                  <a:schemeClr val="bg1"/>
                </a:solidFill>
                <a:latin typeface="Andika"/>
                <a:ea typeface="Andika"/>
                <a:cs typeface="Andika"/>
              </a:rPr>
              <a:t>-ful</a:t>
            </a:r>
          </a:p>
          <a:p>
            <a:pPr marL="626745" indent="626745">
              <a:buNone/>
            </a:pPr>
            <a:r>
              <a:rPr lang="en-GB" sz="3500" dirty="0">
                <a:solidFill>
                  <a:schemeClr val="bg1"/>
                </a:solidFill>
                <a:latin typeface="Andika"/>
                <a:ea typeface="Andika"/>
                <a:cs typeface="Andika"/>
              </a:rPr>
              <a:t>-ness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500" b="1" u="sng" dirty="0">
                <a:solidFill>
                  <a:srgbClr val="FFFF00"/>
                </a:solidFill>
                <a:latin typeface="Andika"/>
                <a:ea typeface="Andika"/>
                <a:cs typeface="Andika"/>
              </a:rPr>
              <a:t>-er</a:t>
            </a:r>
          </a:p>
          <a:p>
            <a:pPr marL="626745" indent="626745">
              <a:buNone/>
            </a:pPr>
            <a:r>
              <a:rPr lang="en-GB" sz="3500" b="1" u="sng" dirty="0">
                <a:solidFill>
                  <a:srgbClr val="FFFF00"/>
                </a:solidFill>
                <a:latin typeface="Andika"/>
                <a:ea typeface="Andika"/>
                <a:cs typeface="Andika"/>
              </a:rPr>
              <a:t>-est</a:t>
            </a:r>
            <a:r>
              <a:rPr lang="en-GB" sz="3500" dirty="0">
                <a:solidFill>
                  <a:schemeClr val="bg1"/>
                </a:solidFill>
                <a:latin typeface="Andika"/>
                <a:ea typeface="Andika"/>
                <a:cs typeface="Andika"/>
              </a:rPr>
              <a:t>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500" b="1" u="sng" dirty="0">
                <a:solidFill>
                  <a:srgbClr val="FFFF00"/>
                </a:solidFill>
                <a:latin typeface="Andika" panose="02000000000000000000" pitchFamily="2" charset="0"/>
                <a:ea typeface="Andika" panose="02000000000000000000" pitchFamily="2" charset="0"/>
                <a:cs typeface="Andika" panose="02000000000000000000" pitchFamily="2" charset="0"/>
              </a:rPr>
              <a:t>-ies</a:t>
            </a:r>
            <a:r>
              <a:rPr lang="en-GB" sz="3500" dirty="0">
                <a:solidFill>
                  <a:schemeClr val="bg1"/>
                </a:solidFill>
                <a:latin typeface="Andika" panose="02000000000000000000" pitchFamily="2" charset="0"/>
                <a:ea typeface="Andika" panose="02000000000000000000" pitchFamily="2" charset="0"/>
                <a:cs typeface="Andika" panose="02000000000000000000" pitchFamily="2" charset="0"/>
              </a:rPr>
              <a:t>?</a:t>
            </a: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5013" y="1771364"/>
            <a:ext cx="3344348" cy="3120228"/>
          </a:xfrm>
          <a:prstGeom prst="rect">
            <a:avLst/>
          </a:prstGeom>
        </p:spPr>
      </p:pic>
      <p:sp>
        <p:nvSpPr>
          <p:cNvPr id="4" name="Content Placeholder 2">
            <a:extLst>
              <a:ext uri="{FF2B5EF4-FFF2-40B4-BE49-F238E27FC236}">
                <a16:creationId xmlns:a16="http://schemas.microsoft.com/office/drawing/2014/main" id="{E0BBC2F2-F749-9B7F-0F3E-63D6BA58FD86}"/>
              </a:ext>
            </a:extLst>
          </p:cNvPr>
          <p:cNvSpPr txBox="1">
            <a:spLocks/>
          </p:cNvSpPr>
          <p:nvPr/>
        </p:nvSpPr>
        <p:spPr>
          <a:xfrm>
            <a:off x="6483277" y="472441"/>
            <a:ext cx="4354283" cy="475995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dirty="0">
                <a:solidFill>
                  <a:schemeClr val="bg1"/>
                </a:solidFill>
                <a:latin typeface="Andika" panose="02000000000000000000" pitchFamily="2" charset="0"/>
                <a:ea typeface="Andika" panose="02000000000000000000" pitchFamily="2" charset="0"/>
                <a:cs typeface="Andika" panose="02000000000000000000" pitchFamily="2" charset="0"/>
              </a:rPr>
              <a:t>What about: </a:t>
            </a:r>
          </a:p>
          <a:p>
            <a:pPr marL="626745" indent="626745">
              <a:buNone/>
            </a:pPr>
            <a:r>
              <a:rPr lang="en-GB" sz="3800" b="1" u="sng" dirty="0">
                <a:solidFill>
                  <a:srgbClr val="FFFF00"/>
                </a:solidFill>
                <a:latin typeface="Andika"/>
                <a:ea typeface="Andika"/>
                <a:cs typeface="Andika"/>
              </a:rPr>
              <a:t>-ing</a:t>
            </a:r>
            <a:r>
              <a:rPr lang="en-GB" sz="3500" dirty="0">
                <a:solidFill>
                  <a:schemeClr val="bg1"/>
                </a:solidFill>
                <a:latin typeface="Andika"/>
                <a:ea typeface="Andika"/>
                <a:cs typeface="Andika"/>
              </a:rPr>
              <a:t>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800" b="1" u="sng" dirty="0">
                <a:solidFill>
                  <a:srgbClr val="FFFF00"/>
                </a:solidFill>
                <a:latin typeface="Andika"/>
                <a:ea typeface="Andika"/>
                <a:cs typeface="Andika"/>
              </a:rPr>
              <a:t>-ed</a:t>
            </a:r>
            <a:r>
              <a:rPr lang="en-GB" sz="3500" dirty="0">
                <a:solidFill>
                  <a:schemeClr val="bg1"/>
                </a:solidFill>
                <a:latin typeface="Andika"/>
                <a:ea typeface="Andika"/>
                <a:cs typeface="Andika"/>
              </a:rPr>
              <a:t>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Font typeface="Arial" panose="020B0604020202020204" pitchFamily="34" charset="0"/>
              <a:buNone/>
            </a:pPr>
            <a:r>
              <a:rPr lang="en-GB" sz="3500" dirty="0">
                <a:solidFill>
                  <a:schemeClr val="bg1"/>
                </a:solidFill>
                <a:latin typeface="Andika"/>
                <a:ea typeface="Andika"/>
                <a:cs typeface="Andika"/>
              </a:rPr>
              <a:t>-ly</a:t>
            </a:r>
          </a:p>
          <a:p>
            <a:pPr marL="626745" indent="626745">
              <a:buFont typeface="Arial" panose="020B0604020202020204" pitchFamily="34" charset="0"/>
              <a:buNone/>
            </a:pPr>
            <a:r>
              <a:rPr lang="en-GB" sz="3500" dirty="0">
                <a:solidFill>
                  <a:schemeClr val="bg1"/>
                </a:solidFill>
                <a:latin typeface="Andika"/>
                <a:ea typeface="Andika"/>
                <a:cs typeface="Andika"/>
              </a:rPr>
              <a:t>-tion</a:t>
            </a:r>
          </a:p>
          <a:p>
            <a:pPr marL="626745" indent="626745">
              <a:buNone/>
            </a:pPr>
            <a:r>
              <a:rPr lang="en-GB" sz="3500" dirty="0">
                <a:solidFill>
                  <a:schemeClr val="bg1"/>
                </a:solidFill>
                <a:latin typeface="Andika"/>
                <a:ea typeface="Andika"/>
                <a:cs typeface="Andika"/>
              </a:rPr>
              <a:t>-sion </a:t>
            </a:r>
            <a:endParaRPr lang="en-GB" sz="35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626745" indent="626745">
              <a:buNone/>
            </a:pPr>
            <a:r>
              <a:rPr lang="en-GB" sz="3800" b="1" u="sng" dirty="0">
                <a:solidFill>
                  <a:srgbClr val="FFFF00"/>
                </a:solidFill>
                <a:latin typeface="Andika"/>
                <a:ea typeface="Andika"/>
                <a:cs typeface="Andika"/>
              </a:rPr>
              <a:t>-ence</a:t>
            </a:r>
            <a:endParaRPr lang="en-GB" sz="3500" dirty="0">
              <a:solidFill>
                <a:schemeClr val="bg1"/>
              </a:solidFill>
              <a:latin typeface="Andika"/>
              <a:ea typeface="Andika"/>
              <a:cs typeface="Andika"/>
            </a:endParaRPr>
          </a:p>
          <a:p>
            <a:pPr marL="626745" indent="626745">
              <a:buFont typeface="Arial" panose="020B0604020202020204" pitchFamily="34" charset="0"/>
              <a:buNone/>
            </a:pPr>
            <a:r>
              <a:rPr lang="en-GB" sz="3500" dirty="0">
                <a:solidFill>
                  <a:schemeClr val="bg1"/>
                </a:solidFill>
                <a:latin typeface="Andika"/>
                <a:ea typeface="Andika"/>
                <a:cs typeface="Andika"/>
              </a:rPr>
              <a:t>-cian</a:t>
            </a:r>
          </a:p>
          <a:p>
            <a:pPr marL="0" indent="0" algn="ctr">
              <a:buFont typeface="Arial" panose="020B0604020202020204" pitchFamily="34" charset="0"/>
              <a:buNone/>
            </a:pPr>
            <a:endParaRPr lang="en-GB" sz="4400" dirty="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5" name="Title 1">
            <a:extLst>
              <a:ext uri="{FF2B5EF4-FFF2-40B4-BE49-F238E27FC236}">
                <a16:creationId xmlns:a16="http://schemas.microsoft.com/office/drawing/2014/main" id="{05E479F0-284F-743A-6BBE-7C14F2960FFF}"/>
              </a:ext>
            </a:extLst>
          </p:cNvPr>
          <p:cNvSpPr txBox="1">
            <a:spLocks/>
          </p:cNvSpPr>
          <p:nvPr/>
        </p:nvSpPr>
        <p:spPr>
          <a:xfrm>
            <a:off x="461554" y="5535109"/>
            <a:ext cx="11268891" cy="98560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Which of these suffixes start with a vowel? </a:t>
            </a:r>
          </a:p>
        </p:txBody>
      </p:sp>
    </p:spTree>
    <p:extLst>
      <p:ext uri="{BB962C8B-B14F-4D97-AF65-F5344CB8AC3E}">
        <p14:creationId xmlns:p14="http://schemas.microsoft.com/office/powerpoint/2010/main" val="2046739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99BCF2BD-15E6-DC77-771C-BF3664CB4A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685020" y="553460"/>
            <a:ext cx="10721008" cy="2100840"/>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We’re going to look at adding </a:t>
            </a:r>
            <a:r>
              <a:rPr lang="en-GB" sz="4000" b="1" u="sng" dirty="0">
                <a:solidFill>
                  <a:srgbClr val="7030A0"/>
                </a:solidFill>
                <a:latin typeface="Andika" panose="02000000000000000000" pitchFamily="2" charset="0"/>
                <a:ea typeface="Andika" panose="02000000000000000000" pitchFamily="2" charset="0"/>
                <a:cs typeface="Andika" panose="02000000000000000000" pitchFamily="2" charset="0"/>
              </a:rPr>
              <a:t>suffixes</a:t>
            </a: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 </a:t>
            </a:r>
          </a:p>
          <a:p>
            <a:pPr algn="ct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that </a:t>
            </a:r>
            <a:r>
              <a:rPr lang="en-GB" sz="4000" u="sng" dirty="0">
                <a:solidFill>
                  <a:srgbClr val="7030A0"/>
                </a:solidFill>
                <a:latin typeface="Andika" panose="02000000000000000000" pitchFamily="2" charset="0"/>
                <a:ea typeface="Andika" panose="02000000000000000000" pitchFamily="2" charset="0"/>
                <a:cs typeface="Andika" panose="02000000000000000000" pitchFamily="2" charset="0"/>
              </a:rPr>
              <a:t>start with a vowel</a:t>
            </a: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 to </a:t>
            </a:r>
          </a:p>
          <a:p>
            <a:pPr algn="ctr"/>
            <a:r>
              <a:rPr lang="en-GB" sz="4000" u="sng" dirty="0">
                <a:solidFill>
                  <a:srgbClr val="7030A0"/>
                </a:solidFill>
                <a:latin typeface="Andika"/>
                <a:ea typeface="Andika"/>
                <a:cs typeface="Andika"/>
              </a:rPr>
              <a:t>words ending fer</a:t>
            </a:r>
            <a:r>
              <a:rPr lang="en-GB" sz="4000" dirty="0">
                <a:solidFill>
                  <a:srgbClr val="7030A0"/>
                </a:solidFill>
                <a:latin typeface="Andika"/>
                <a:ea typeface="Andika"/>
                <a:cs typeface="Andika"/>
              </a:rPr>
              <a:t>.</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685020" y="3094758"/>
            <a:ext cx="10721008" cy="1532799"/>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Can you think of any words that </a:t>
            </a:r>
          </a:p>
          <a:p>
            <a:pPr algn="ctr"/>
            <a:r>
              <a:rPr lang="en-GB" sz="4000" dirty="0">
                <a:solidFill>
                  <a:schemeClr val="bg1"/>
                </a:solidFill>
                <a:latin typeface="Andika"/>
                <a:ea typeface="Andika"/>
                <a:cs typeface="Andika"/>
              </a:rPr>
              <a:t>end in </a:t>
            </a:r>
            <a:r>
              <a:rPr lang="en-GB" sz="4000" b="1" u="sng" dirty="0">
                <a:solidFill>
                  <a:srgbClr val="7030A0"/>
                </a:solidFill>
                <a:latin typeface="Andika"/>
                <a:ea typeface="Andika"/>
                <a:cs typeface="Andika"/>
              </a:rPr>
              <a:t>fer</a:t>
            </a:r>
            <a:r>
              <a:rPr lang="en-GB" sz="4000"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18701" y="3861158"/>
            <a:ext cx="2273300" cy="2928990"/>
          </a:xfrm>
          <a:prstGeom prst="rect">
            <a:avLst/>
          </a:prstGeom>
        </p:spPr>
      </p:pic>
      <p:sp>
        <p:nvSpPr>
          <p:cNvPr id="8" name="Title 1">
            <a:extLst>
              <a:ext uri="{FF2B5EF4-FFF2-40B4-BE49-F238E27FC236}">
                <a16:creationId xmlns:a16="http://schemas.microsoft.com/office/drawing/2014/main" id="{F85A34C2-CBA5-02FE-47FC-1DAF7D5963A6}"/>
              </a:ext>
            </a:extLst>
          </p:cNvPr>
          <p:cNvSpPr txBox="1">
            <a:spLocks/>
          </p:cNvSpPr>
          <p:nvPr/>
        </p:nvSpPr>
        <p:spPr>
          <a:xfrm>
            <a:off x="1852259" y="5092254"/>
            <a:ext cx="2496037" cy="927305"/>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re</a:t>
            </a:r>
            <a:r>
              <a:rPr lang="en-GB" sz="4000" dirty="0">
                <a:solidFill>
                  <a:srgbClr val="7030A0"/>
                </a:solidFill>
                <a:latin typeface="Andika" panose="02000000000000000000" pitchFamily="2" charset="0"/>
                <a:ea typeface="Andika" panose="02000000000000000000" pitchFamily="2" charset="0"/>
                <a:cs typeface="Andika" panose="02000000000000000000" pitchFamily="2" charset="0"/>
              </a:rPr>
              <a:t>fer</a:t>
            </a:r>
          </a:p>
        </p:txBody>
      </p:sp>
      <p:sp>
        <p:nvSpPr>
          <p:cNvPr id="9" name="Title 1">
            <a:extLst>
              <a:ext uri="{FF2B5EF4-FFF2-40B4-BE49-F238E27FC236}">
                <a16:creationId xmlns:a16="http://schemas.microsoft.com/office/drawing/2014/main" id="{ECF5B4FB-1FC4-3A82-189D-BAC1A67B42E4}"/>
              </a:ext>
            </a:extLst>
          </p:cNvPr>
          <p:cNvSpPr txBox="1">
            <a:spLocks/>
          </p:cNvSpPr>
          <p:nvPr/>
        </p:nvSpPr>
        <p:spPr>
          <a:xfrm>
            <a:off x="4702760" y="5092254"/>
            <a:ext cx="2496037" cy="927305"/>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pre</a:t>
            </a:r>
            <a:r>
              <a:rPr lang="en-GB" sz="4000" dirty="0">
                <a:solidFill>
                  <a:srgbClr val="7030A0"/>
                </a:solidFill>
                <a:latin typeface="Andika" panose="02000000000000000000" pitchFamily="2" charset="0"/>
                <a:ea typeface="Andika" panose="02000000000000000000" pitchFamily="2" charset="0"/>
                <a:cs typeface="Andika" panose="02000000000000000000" pitchFamily="2" charset="0"/>
              </a:rPr>
              <a:t>fer</a:t>
            </a:r>
          </a:p>
        </p:txBody>
      </p:sp>
      <p:sp>
        <p:nvSpPr>
          <p:cNvPr id="10" name="Title 1">
            <a:extLst>
              <a:ext uri="{FF2B5EF4-FFF2-40B4-BE49-F238E27FC236}">
                <a16:creationId xmlns:a16="http://schemas.microsoft.com/office/drawing/2014/main" id="{40D159A1-46D0-6566-8831-02ACF3EA7C7C}"/>
              </a:ext>
            </a:extLst>
          </p:cNvPr>
          <p:cNvSpPr txBox="1">
            <a:spLocks/>
          </p:cNvSpPr>
          <p:nvPr/>
        </p:nvSpPr>
        <p:spPr>
          <a:xfrm>
            <a:off x="7552883" y="5092254"/>
            <a:ext cx="2496037" cy="927305"/>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Andika" panose="02000000000000000000" pitchFamily="2" charset="0"/>
                <a:ea typeface="Andika" panose="02000000000000000000" pitchFamily="2" charset="0"/>
                <a:cs typeface="Andika" panose="02000000000000000000" pitchFamily="2" charset="0"/>
              </a:rPr>
              <a:t>trans</a:t>
            </a:r>
            <a:r>
              <a:rPr lang="en-GB" sz="4000" dirty="0">
                <a:solidFill>
                  <a:srgbClr val="7030A0"/>
                </a:solidFill>
                <a:latin typeface="Andika" panose="02000000000000000000" pitchFamily="2" charset="0"/>
                <a:ea typeface="Andika" panose="02000000000000000000" pitchFamily="2" charset="0"/>
                <a:cs typeface="Andika" panose="02000000000000000000" pitchFamily="2" charset="0"/>
              </a:rPr>
              <a:t>fer</a:t>
            </a:r>
          </a:p>
        </p:txBody>
      </p:sp>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1357</Words>
  <Application>Microsoft Office PowerPoint</Application>
  <PresentationFormat>Widescreen</PresentationFormat>
  <Paragraphs>344</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Aptos</vt:lpstr>
      <vt:lpstr>Arial</vt:lpstr>
      <vt:lpstr>Andika</vt:lpstr>
      <vt:lpstr>Office Theme</vt:lpstr>
      <vt:lpstr> How to Use this PowerPoint</vt:lpstr>
      <vt:lpstr>Scrambler has been scrambling!</vt:lpstr>
      <vt:lpstr>Adding suffixes beginning with vowel letters to words ending in -fer.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vt:lpstr>
      <vt:lpstr>Can you spot the spelling mistake?</vt:lpstr>
      <vt:lpstr>Below are this week’s spellings.   You have 2 minutes to memorise all the words!</vt:lpstr>
      <vt:lpstr>How many can you remember?</vt:lpstr>
      <vt:lpstr>How many did you remember?</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67</cp:revision>
  <dcterms:created xsi:type="dcterms:W3CDTF">2022-05-31T09:42:07Z</dcterms:created>
  <dcterms:modified xsi:type="dcterms:W3CDTF">2025-12-08T17:46:49Z</dcterms:modified>
</cp:coreProperties>
</file>