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2" r:id="rId2"/>
    <p:sldId id="411" r:id="rId3"/>
    <p:sldId id="274" r:id="rId4"/>
    <p:sldId id="294" r:id="rId5"/>
    <p:sldId id="329" r:id="rId6"/>
    <p:sldId id="330" r:id="rId7"/>
    <p:sldId id="325" r:id="rId8"/>
    <p:sldId id="281" r:id="rId9"/>
    <p:sldId id="283" r:id="rId10"/>
    <p:sldId id="298" r:id="rId11"/>
    <p:sldId id="316" r:id="rId12"/>
    <p:sldId id="332" r:id="rId13"/>
    <p:sldId id="333" r:id="rId14"/>
    <p:sldId id="334" r:id="rId15"/>
    <p:sldId id="335" r:id="rId16"/>
    <p:sldId id="371" r:id="rId17"/>
    <p:sldId id="372" r:id="rId18"/>
    <p:sldId id="384" r:id="rId19"/>
    <p:sldId id="385" r:id="rId20"/>
    <p:sldId id="386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361" r:id="rId33"/>
    <p:sldId id="365" r:id="rId34"/>
    <p:sldId id="363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0062B1-E694-4C5F-BDC6-A47BF792F198}" v="2" dt="2025-12-08T17:47:12.1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7:12.134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47:12.13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47:12.134" v="2"/>
          <ac:spMkLst>
            <pc:docMk/>
            <pc:sldMk cId="0" sldId="277"/>
            <ac:spMk id="2" creationId="{4B49680C-11BA-56BD-CD98-CAED68B2F960}"/>
          </ac:spMkLst>
        </pc:spChg>
      </pc:sldChg>
      <pc:sldChg chg="del">
        <pc:chgData name="Glen Jones" userId="e846aaca-4b24-4b13-b0d0-f2308e16b284" providerId="ADAL" clId="{ED47ACC3-9597-4D89-A1DC-43CF280EF274}" dt="2025-12-08T17:47:00.13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6:59.003" v="0"/>
        <pc:sldMkLst>
          <pc:docMk/>
          <pc:sldMk cId="461087981" sldId="41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are crucial to Emile's home planet.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4104063" y="317550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cru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a racial issue?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197" y="1945302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is not superficial.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07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001128" y="283441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superfi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enjoyed the facial.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0492" y="2198423"/>
            <a:ext cx="3146622" cy="40542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661494" y="3026002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prepared for the judicial review.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3760074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judi</a:t>
            </a:r>
            <a:r>
              <a:rPr lang="en-GB" sz="8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work in social care when I am an adult.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27" y="2058779"/>
            <a:ext cx="2632867" cy="44417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5410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had an offisial duty 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make everyone feel spetial.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had an official duty 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make everyone feel special.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had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official</a:t>
            </a:r>
            <a:r>
              <a:rPr lang="en-GB" sz="3200" dirty="0">
                <a:solidFill>
                  <a:schemeClr val="bg1"/>
                </a:solidFill>
              </a:rPr>
              <a:t> duty 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make everyone feel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special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BB0FF-DB6B-ACC0-A216-25682F058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C41F050-7BC0-3B77-D93B-524933F4D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77F7C24-F965-BBAC-589A-B9C637721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10BC4EE-3C38-22BF-FE18-21DE7AEB0A5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1EE1607-79C3-3559-753A-86009DCB10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1BD3F1-7D79-9386-D696-9EE74E0A3BDC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council, impressed by his sosial skills,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declared Emile the offisial mediator for the festival.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D97606-6BC3-CB51-4A88-2FA9485BB77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8E3CE7A-4AA2-87E7-EC76-26D8609A655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698225C-4B0D-8DC0-AEDE-154F459A1DD2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council, impressed by his social skills,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declared Emile the official mediator for the festival.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9808E7-9004-0485-BB96-445421A07D10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council, impressed by his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social</a:t>
            </a:r>
            <a:r>
              <a:rPr lang="en-GB" sz="3200" dirty="0">
                <a:solidFill>
                  <a:schemeClr val="bg1"/>
                </a:solidFill>
              </a:rPr>
              <a:t> skills,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declared Emile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official</a:t>
            </a:r>
            <a:r>
              <a:rPr lang="en-GB" sz="3200" dirty="0">
                <a:solidFill>
                  <a:schemeClr val="bg1"/>
                </a:solidFill>
              </a:rPr>
              <a:t> mediator for the festival. </a:t>
            </a:r>
          </a:p>
        </p:txBody>
      </p:sp>
    </p:spTree>
    <p:extLst>
      <p:ext uri="{BB962C8B-B14F-4D97-AF65-F5344CB8AC3E}">
        <p14:creationId xmlns:p14="http://schemas.microsoft.com/office/powerpoint/2010/main" val="10021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875514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Don’t look too closely, my properties only exist on the surface.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8918CD-8F24-CC26-8045-4A3831FF4BC5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superficial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DC1C5-4EBF-8E85-04B2-D8A04EFB9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6BF4C9B-5A48-43C4-4949-4BB2AEF69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BE4DF7-9BE5-B681-30E4-E779C1C9CE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451639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F773712-406D-2243-0A8B-9E59509516B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Don’t look too closely, my properties only exist on the surface.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B380891-E073-6987-4118-985BEB204F17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superficial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47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in the grass&#10;&#10;AI-generated content may be incorrect.">
            <a:extLst>
              <a:ext uri="{FF2B5EF4-FFF2-40B4-BE49-F238E27FC236}">
                <a16:creationId xmlns:a16="http://schemas.microsoft.com/office/drawing/2014/main" id="{0A976E91-3113-FC63-F779-DB81F27F36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033" y="1520855"/>
            <a:ext cx="6929934" cy="520031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022D632-824C-4EA3-4F54-4BB85CBD8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905180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26AA2-D1E6-72EC-CBBB-73156F687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05E31AB-6933-D85A-3B0D-029D7C0A3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CFC6C44-680F-558B-21BF-A17770FE94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869170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E1F1299-6AC0-5910-AC36-2325F3B3CAE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Nature didn’t create me.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3DF5C04-35AD-7C7C-0BB4-FF196E70998A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artificial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41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1AFA5-9ECA-74D6-58E4-DC45CC745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CBA744D-EFFE-8C60-30E9-7975ED57C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5D490B-0C30-0D15-C981-39FCE3B48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231775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231A391-4C06-E059-FED0-DF739B983C9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Nature didn’t create me.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24FC13C-AD2D-ADB7-1F31-EE8EC434DA07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artificial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67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7EFA3-CFF9-1C0B-87E5-D61B38CD1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14BBD9D-ABB3-12F9-768C-2EEE1B378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B2ADAE5-1366-00AF-3ECF-11D2CDA71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506068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B6DB494-CE12-47B8-92DF-E74B5E68C33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lvl="0" indent="-742950" algn="ctr">
              <a:buAutoNum type="arabicPeriod" startAt="3"/>
            </a:pPr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I need companionship, I hate to be alone. </a:t>
            </a:r>
          </a:p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5E9932-228A-B0A8-A95D-DBFEE4B0EFEE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social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9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4261F-BA72-00C7-144C-B0D5D3C42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4E20BF3-4649-0B98-0D1C-9813ABC4A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F6C3DD-A961-041E-79C4-65B51640B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624000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EEC328D-3F84-90EC-538F-91CA0E3F62B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lvl="0" indent="-742950" algn="ctr">
              <a:buAutoNum type="arabicPeriod" startAt="3"/>
            </a:pPr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I need companionship, I hate to be alone. </a:t>
            </a:r>
          </a:p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28FCFF-3300-87E4-C009-0452D07E564B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social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4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47094-B056-28D1-3D72-3EB2A849D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8ADCFB6-1BA2-9710-8E72-A5B87501B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C79E21A-C7BB-1630-E9DD-20742B21A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302047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5C1C5D5-ED5D-B1CB-BCAA-60842C147C8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Authoritative and fair, the law abides when I am there.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516DD4-1785-F3E4-CBBA-21CF7956F40C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judicial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20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1F474-2E09-1C21-E102-338447512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26ECE5A-CD0B-6C95-B167-0E09413E9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76E438C-ED6D-2A3A-C1EB-F582D5ACDB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530101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84D1F8-75BC-0286-A974-47FDC0CD344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Authoritative and fair, the law abides when I am there.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2B87F1-92AE-C155-8CC3-F1AEFFE55263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judicial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52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45BB-3E3A-E206-8217-2713F3AF4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421EB5E-B0D7-1AAE-8097-792094B31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FCDFF83-1A2B-FCEC-E499-2805E61B28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580409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C2225AE-4752-FC7E-3640-72E2E61A496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lvl="0" indent="-742950" algn="ctr">
              <a:buAutoNum type="arabicPeriod" startAt="5"/>
            </a:pPr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I am very important, critical and essential. </a:t>
            </a:r>
          </a:p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1808BB-B181-ACA8-71BB-D934EE575081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crucial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25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C413A-8258-273D-80A9-729C556D2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B986C4C-45C0-4C82-B570-8C65F88BB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DBBE24A-D8CB-F198-4399-2D9030B287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882194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A7EF6F7-BA24-1BE6-F454-1A5410629CC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lvl="0" indent="-742950" algn="ctr">
              <a:buAutoNum type="arabicPeriod" startAt="5"/>
            </a:pPr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I am very important, critical and essential. </a:t>
            </a:r>
          </a:p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5F4759-3560-F6FA-813F-1371584BBB1E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crucial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61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1CBE8-59E0-F199-AB95-E3ED9C158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48844D3-9409-8768-3C39-255AB899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61681F-B75D-66AD-D3BA-D6986D478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5858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5F05F29-D61E-BD5C-212F-74158CD1FCB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For use in important cases, approved by those in high up places.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27EFB29-5613-A47D-4801-EE9C9E2A386C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official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39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DD459-3593-2B37-27E8-AFFC1A32E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F631703-25EC-4AEB-183A-E458EBA56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BEAD475-489B-C242-1338-3109AFD1BAA8}"/>
              </a:ext>
            </a:extLst>
          </p:cNvPr>
          <p:cNvGraphicFramePr>
            <a:graphicFrameLocks noGrp="1"/>
          </p:cNvGraphicFramePr>
          <p:nvPr/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B5A9EE9-A637-E3DC-919D-C1DF9250CAD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For use in important cases, approved by those in high up places. What am I?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BB228C-10F6-1166-B993-6483A32BAB61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official</a:t>
            </a:r>
            <a:endParaRPr lang="en-GB" b="1" u="sng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19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with endings which sound like /shuhl/ after a vowel letter spelt -cial.</a:t>
            </a:r>
            <a:endParaRPr lang="en-GB" sz="5400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51FAC-D864-E4F1-7835-FBA81EAA3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A8B4026-0EFD-8CA8-A2FA-10775D36C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55DCAFA-775F-10FF-F9F3-16FD54B3E1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883856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0AFFD6E-BBCD-1644-7073-2E265E47F896}"/>
              </a:ext>
            </a:extLst>
          </p:cNvPr>
          <p:cNvSpPr txBox="1">
            <a:spLocks/>
          </p:cNvSpPr>
          <p:nvPr/>
        </p:nvSpPr>
        <p:spPr>
          <a:xfrm>
            <a:off x="370596" y="2984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What’s the hidden word and what does it mean?</a:t>
            </a:r>
          </a:p>
        </p:txBody>
      </p:sp>
    </p:spTree>
    <p:extLst>
      <p:ext uri="{BB962C8B-B14F-4D97-AF65-F5344CB8AC3E}">
        <p14:creationId xmlns:p14="http://schemas.microsoft.com/office/powerpoint/2010/main" val="316889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38802-C535-846E-5505-4D9FD24BE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5465DD2-98A3-2C3B-7BEA-EBFF4FF62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74EC0D9-24C7-F4F6-2E62-5056CD0918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805995"/>
              </p:ext>
            </p:extLst>
          </p:nvPr>
        </p:nvGraphicFramePr>
        <p:xfrm>
          <a:off x="370596" y="1913309"/>
          <a:ext cx="1131658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9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25190885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368177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28699">
                  <a:extLst>
                    <a:ext uri="{9D8B030D-6E8A-4147-A177-3AD203B41FA5}">
                      <a16:colId xmlns:a16="http://schemas.microsoft.com/office/drawing/2014/main" val="4010947405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E9505DB-C447-5C4B-4B54-6A0BB4AB8326}"/>
              </a:ext>
            </a:extLst>
          </p:cNvPr>
          <p:cNvSpPr txBox="1">
            <a:spLocks/>
          </p:cNvSpPr>
          <p:nvPr/>
        </p:nvSpPr>
        <p:spPr>
          <a:xfrm>
            <a:off x="370596" y="2984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What’s the hidden word and what does it mean?</a:t>
            </a:r>
          </a:p>
        </p:txBody>
      </p:sp>
    </p:spTree>
    <p:extLst>
      <p:ext uri="{BB962C8B-B14F-4D97-AF65-F5344CB8AC3E}">
        <p14:creationId xmlns:p14="http://schemas.microsoft.com/office/powerpoint/2010/main" val="201770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liacar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liacsoun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liacos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liacesp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293661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official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special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artificial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social</a:t>
            </a:r>
          </a:p>
          <a:p>
            <a:pPr algn="ctr">
              <a:spcBef>
                <a:spcPct val="0"/>
              </a:spcBef>
              <a:buNone/>
            </a:pPr>
            <a:r>
              <a:rPr lang="en-GB" sz="2400" dirty="0">
                <a:latin typeface="Andika" panose="02000000000000000000" pitchFamily="2" charset="0"/>
              </a:rPr>
              <a:t>racial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especial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unsocial</a:t>
            </a:r>
            <a:endParaRPr lang="en-GB" sz="2400" dirty="0">
              <a:latin typeface="Andika" panose="02000000000000000000" pitchFamily="2" charset="0"/>
            </a:endParaRP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BE9806-4742-6C77-DD24-D356B4C782D8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0E83AC-704E-3273-92F7-6F903CBBF330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liacsoun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01B96F-7287-9A3A-7D4D-9B659ACB9E59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liacos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D00983-06CD-D760-ADBE-36FE699B82F0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liacesp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62C98-8DE7-125B-2C40-DC412E035092}"/>
              </a:ext>
            </a:extLst>
          </p:cNvPr>
          <p:cNvSpPr txBox="1"/>
          <p:nvPr/>
        </p:nvSpPr>
        <p:spPr>
          <a:xfrm>
            <a:off x="9255277" y="2394857"/>
            <a:ext cx="2844987" cy="293661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official 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special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artificial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social</a:t>
            </a:r>
          </a:p>
          <a:p>
            <a:pPr algn="ctr">
              <a:spcBef>
                <a:spcPct val="0"/>
              </a:spcBef>
              <a:buNone/>
            </a:pPr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racial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especial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</a:rPr>
              <a:t>2. unsocial</a:t>
            </a:r>
            <a:endParaRPr lang="en-GB" sz="2400" dirty="0">
              <a:solidFill>
                <a:srgbClr val="00B0F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700064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527" y="2017401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official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special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artificial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social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racial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1"/>
            <a:ext cx="355006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especial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unsocial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superficial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facial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judicial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B49680C-11BA-56BD-CD98-CAED68B2F96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22332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look at how to spell the sound /shuhl/ at the end of words. 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2595560"/>
            <a:ext cx="10721008" cy="15327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 in </a:t>
            </a:r>
            <a:r>
              <a:rPr lang="en-GB" sz="4000" b="1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/shuhl/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151" y="2230337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439975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439834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43983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artifi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55984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559564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439834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cru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559564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55942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00662" y="934172"/>
            <a:ext cx="10721008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see any patterns?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4494" y="102931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18105" y="211239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53948" y="211099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89791" y="21109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artifi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700662" y="33110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53948" y="330829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25633" y="21109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cru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73301" y="330828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9002781" y="33068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A6B74F7-E841-3777-B5FC-5C88879D6B3E}"/>
              </a:ext>
            </a:extLst>
          </p:cNvPr>
          <p:cNvSpPr txBox="1">
            <a:spLocks/>
          </p:cNvSpPr>
          <p:nvPr/>
        </p:nvSpPr>
        <p:spPr>
          <a:xfrm>
            <a:off x="652591" y="4485110"/>
            <a:ext cx="11074400" cy="88996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What type of letter precedes the </a:t>
            </a:r>
            <a:r>
              <a:rPr lang="en-GB" sz="3600" u="sng" dirty="0">
                <a:solidFill>
                  <a:schemeClr val="bg1"/>
                </a:solidFill>
              </a:rPr>
              <a:t>cial</a:t>
            </a:r>
            <a:r>
              <a:rPr lang="en-GB" sz="3600" dirty="0">
                <a:solidFill>
                  <a:schemeClr val="bg1"/>
                </a:solidFill>
              </a:rPr>
              <a:t>? 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41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383177"/>
            <a:ext cx="10721008" cy="2401410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 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vowel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usually precedes the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cial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rather the /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shuhl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/ sound is usually spelt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cial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after a vowel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52939" y="303550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88782" y="303410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224625" y="303410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artif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735496" y="423420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88782" y="423139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60467" y="303410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308135" y="423139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superf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9037615" y="423000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</p:spTree>
    <p:extLst>
      <p:ext uri="{BB962C8B-B14F-4D97-AF65-F5344CB8AC3E}">
        <p14:creationId xmlns:p14="http://schemas.microsoft.com/office/powerpoint/2010/main" val="14776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an official sweatshirt?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22944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665" y="160288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a special alien.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70" y="1592827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818249" y="2851830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pitch was made from artificial grass.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289" y="2355309"/>
            <a:ext cx="2858912" cy="368351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043186" y="3113087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artifi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1450</Words>
  <Application>Microsoft Office PowerPoint</Application>
  <PresentationFormat>Widescreen</PresentationFormat>
  <Paragraphs>736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Scrambler has been scrambling!</vt:lpstr>
      <vt:lpstr>Words with endings which sound like /shuhl/ after a vowel letter spelt -cial.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2025-12-08T17:47:14Z</dcterms:modified>
</cp:coreProperties>
</file>